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8" r:id="rId4"/>
    <p:sldId id="259" r:id="rId5"/>
    <p:sldId id="260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7" r:id="rId18"/>
    <p:sldId id="274" r:id="rId19"/>
    <p:sldId id="275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tags" Target="../tags/tag1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4.xml"/><Relationship Id="rId4" Type="http://schemas.openxmlformats.org/officeDocument/2006/relationships/tags" Target="../tags/tag53.xml"/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8.xml"/><Relationship Id="rId5" Type="http://schemas.openxmlformats.org/officeDocument/2006/relationships/tags" Target="../tags/tag57.xml"/><Relationship Id="rId4" Type="http://schemas.openxmlformats.org/officeDocument/2006/relationships/tags" Target="../tags/tag56.xml"/><Relationship Id="rId3" Type="http://schemas.openxmlformats.org/officeDocument/2006/relationships/tags" Target="../tags/tag55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7" Type="http://schemas.openxmlformats.org/officeDocument/2006/relationships/tags" Target="../tags/tag11.xml"/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tags" Target="../tags/tag18.xml"/><Relationship Id="rId8" Type="http://schemas.openxmlformats.org/officeDocument/2006/relationships/tags" Target="../tags/tag17.xml"/><Relationship Id="rId7" Type="http://schemas.openxmlformats.org/officeDocument/2006/relationships/tags" Target="../tags/tag16.xml"/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image" Target="../media/image1.png"/><Relationship Id="rId2" Type="http://schemas.openxmlformats.org/officeDocument/2006/relationships/tags" Target="../tags/tag12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4.xml"/><Relationship Id="rId6" Type="http://schemas.openxmlformats.org/officeDocument/2006/relationships/tags" Target="../tags/tag23.xml"/><Relationship Id="rId5" Type="http://schemas.openxmlformats.org/officeDocument/2006/relationships/tags" Target="../tags/tag22.xml"/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32.xml"/><Relationship Id="rId8" Type="http://schemas.openxmlformats.org/officeDocument/2006/relationships/tags" Target="../tags/tag31.xml"/><Relationship Id="rId7" Type="http://schemas.openxmlformats.org/officeDocument/2006/relationships/tags" Target="../tags/tag30.xml"/><Relationship Id="rId6" Type="http://schemas.openxmlformats.org/officeDocument/2006/relationships/tags" Target="../tags/tag29.xml"/><Relationship Id="rId5" Type="http://schemas.openxmlformats.org/officeDocument/2006/relationships/tags" Target="../tags/tag28.xml"/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6.xml"/><Relationship Id="rId4" Type="http://schemas.openxmlformats.org/officeDocument/2006/relationships/tags" Target="../tags/tag35.xml"/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5.xml"/><Relationship Id="rId6" Type="http://schemas.openxmlformats.org/officeDocument/2006/relationships/tags" Target="../tags/tag44.xml"/><Relationship Id="rId5" Type="http://schemas.openxmlformats.org/officeDocument/2006/relationships/tags" Target="../tags/tag43.xml"/><Relationship Id="rId4" Type="http://schemas.openxmlformats.org/officeDocument/2006/relationships/tags" Target="../tags/tag42.xml"/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tags" Target="../tags/tag47.xml"/><Relationship Id="rId2" Type="http://schemas.openxmlformats.org/officeDocument/2006/relationships/tags" Target="../tags/tag46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 bwMode="auto"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3"/>
            </p:custDataLst>
          </p:nvPr>
        </p:nvSpPr>
        <p:spPr>
          <a:xfrm>
            <a:off x="1524001" y="2032001"/>
            <a:ext cx="9144000" cy="1396630"/>
          </a:xfrm>
        </p:spPr>
        <p:txBody>
          <a:bodyPr rIns="25400" anchor="b">
            <a:noAutofit/>
          </a:bodyPr>
          <a:lstStyle>
            <a:lvl1pPr algn="ctr">
              <a:defRPr sz="6400" spc="600">
                <a:solidFill>
                  <a:schemeClr val="bg1"/>
                </a:solidFill>
              </a:defRPr>
            </a:lvl1pPr>
          </a:lstStyle>
          <a:p>
            <a:r>
              <a:rPr lang="zh-CN" altLang="en-US" noProof="1"/>
              <a:t>单击此处编辑标题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4"/>
            </p:custDataLst>
          </p:nvPr>
        </p:nvSpPr>
        <p:spPr>
          <a:xfrm>
            <a:off x="1524001" y="3587404"/>
            <a:ext cx="9144000" cy="1021031"/>
          </a:xfrm>
        </p:spPr>
        <p:txBody>
          <a:bodyPr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bg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15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buFontTx/>
              <a:buNone/>
              <a:defRPr noProof="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16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buFontTx/>
              <a:buNone/>
              <a:defRPr noProof="0" dirty="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17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buFontTx/>
              <a:buNone/>
              <a:defRPr noProof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2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zh-CN" altLang="en-US" noProof="1">
                <a:sym typeface="+mn-ea"/>
              </a:rPr>
              <a:t>单击此处</a:t>
            </a:r>
            <a:r>
              <a:rPr lang="zh-CN" altLang="en-US" noProof="1"/>
              <a:t>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6" name="日期占位符 2"/>
          <p:cNvSpPr>
            <a:spLocks noGrp="1"/>
          </p:cNvSpPr>
          <p:nvPr>
            <p:ph type="dt" sz="half" idx="14"/>
            <p:custDataLst>
              <p:tags r:id="rId3"/>
            </p:custDataLst>
          </p:nvPr>
        </p:nvSpPr>
        <p:spPr/>
        <p:txBody>
          <a:bodyPr/>
          <a:lstStyle>
            <a:lvl1pPr>
              <a:buFontTx/>
              <a:buNone/>
              <a:defRPr noProof="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15"/>
            <p:custDataLst>
              <p:tags r:id="rId4"/>
            </p:custDataLst>
          </p:nvPr>
        </p:nvSpPr>
        <p:spPr/>
        <p:txBody>
          <a:bodyPr/>
          <a:lstStyle>
            <a:lvl1pPr>
              <a:buFontTx/>
              <a:buNone/>
              <a:defRPr noProof="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16"/>
            <p:custDataLst>
              <p:tags r:id="rId5"/>
            </p:custDataLst>
          </p:nvPr>
        </p:nvSpPr>
        <p:spPr/>
        <p:txBody>
          <a:bodyPr/>
          <a:lstStyle>
            <a:lvl1pPr>
              <a:buFontTx/>
              <a:buNone/>
              <a:defRPr noProof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604E170-34F3-456A-9539-A9B12C468DB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末尾幻灯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838199" y="2473126"/>
            <a:ext cx="10515601" cy="1911747"/>
          </a:xfrm>
        </p:spPr>
        <p:txBody>
          <a:bodyPr rtlCol="0" anchor="ctr">
            <a:noAutofit/>
          </a:bodyPr>
          <a:lstStyle>
            <a:lvl1pPr marL="0" marR="0" lvl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8000" b="1" i="0" u="none" strike="noStrike" kern="1200" cap="none" spc="200" normalizeH="0" baseline="0" noProof="1" dirty="0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单击此处编辑标题</a:t>
            </a:r>
            <a:endParaRPr noProof="1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buFontTx/>
              <a:buNone/>
              <a:defRPr noProof="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buFontTx/>
              <a:buNone/>
              <a:defRPr noProof="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buFontTx/>
              <a:buNone/>
              <a:defRPr noProof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D74DE4A-AF88-4CC7-8A46-288F8CD57EC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rtlCol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952508"/>
            <a:ext cx="10852237" cy="5388907"/>
          </a:xfrm>
        </p:spPr>
        <p:txBody>
          <a:bodyPr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5pPr>
          </a:lstStyle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第二级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第三级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第四级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第五级</a:t>
            </a:r>
            <a:endParaRPr noProof="1">
              <a:sym typeface="+mn-ea"/>
            </a:endParaRP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smtClean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10" name="六边形 9"/>
          <p:cNvSpPr/>
          <p:nvPr>
            <p:custDataLst>
              <p:tags r:id="rId7"/>
            </p:custDataLst>
          </p:nvPr>
        </p:nvSpPr>
        <p:spPr>
          <a:xfrm>
            <a:off x="157949" y="443234"/>
            <a:ext cx="511932" cy="441964"/>
          </a:xfrm>
          <a:prstGeom prst="hexagon">
            <a:avLst/>
          </a:prstGeom>
          <a:solidFill>
            <a:schemeClr val="accent2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buFontTx/>
              <a:buNone/>
              <a:defRPr/>
            </a:pPr>
            <a:endParaRPr lang="zh-CN" altLang="en-US" sz="3200" noProof="1">
              <a:latin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image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 l="3780" r="3660"/>
          <a:stretch>
            <a:fillRect/>
          </a:stretch>
        </p:blipFill>
        <p:spPr>
          <a:xfrm rot="5400000">
            <a:off x="-1341755" y="1336675"/>
            <a:ext cx="6871335" cy="4185285"/>
          </a:xfrm>
          <a:prstGeom prst="rect">
            <a:avLst/>
          </a:prstGeom>
        </p:spPr>
      </p:pic>
      <p:sp>
        <p:nvSpPr>
          <p:cNvPr id="5" name="六边形 4"/>
          <p:cNvSpPr/>
          <p:nvPr>
            <p:custDataLst>
              <p:tags r:id="rId4"/>
            </p:custDataLst>
          </p:nvPr>
        </p:nvSpPr>
        <p:spPr>
          <a:xfrm>
            <a:off x="3614738" y="2924175"/>
            <a:ext cx="1173162" cy="1009650"/>
          </a:xfrm>
          <a:prstGeom prst="hexagon">
            <a:avLst/>
          </a:prstGeom>
          <a:solidFill>
            <a:schemeClr val="accent2"/>
          </a:solidFill>
          <a:ln>
            <a:solidFill>
              <a:schemeClr val="accent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 sz="320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5231905" y="2673627"/>
            <a:ext cx="4607834" cy="816646"/>
          </a:xfrm>
        </p:spPr>
        <p:txBody>
          <a:bodyPr rIns="63500" anchor="b">
            <a:noAutofit/>
          </a:bodyPr>
          <a:lstStyle>
            <a:lvl1pPr>
              <a:defRPr sz="4000" u="none" strike="noStrike" kern="1200" cap="none" spc="300" normalizeH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noProof="1"/>
              <a:t>单击此处编辑标题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6"/>
            </p:custDataLst>
          </p:nvPr>
        </p:nvSpPr>
        <p:spPr>
          <a:xfrm>
            <a:off x="5231904" y="3571479"/>
            <a:ext cx="4607835" cy="682469"/>
          </a:xfrm>
        </p:spPr>
        <p:txBody>
          <a:bodyPr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24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>
                <a:sym typeface="+mn-ea"/>
              </a:rPr>
              <a:t>单击此处</a:t>
            </a:r>
            <a:r>
              <a:rPr lang="zh-CN" altLang="en-US" noProof="1"/>
              <a:t>编辑母版文本样式</a:t>
            </a:r>
            <a:endParaRPr lang="zh-CN" altLang="en-US" noProof="1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smtClean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rtlCol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5pPr>
          </a:lstStyle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第二级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第三级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第四级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第五级</a:t>
            </a:r>
            <a:endParaRPr noProof="1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952508"/>
            <a:ext cx="5283242" cy="5388907"/>
          </a:xfrm>
        </p:spPr>
        <p:txBody>
          <a:bodyPr>
            <a:noAutofit/>
          </a:bodyPr>
          <a:lstStyle>
            <a:lvl1pPr>
              <a:defRPr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noProof="1">
                <a:sym typeface="+mn-ea"/>
              </a:rPr>
              <a:t>单击此处</a:t>
            </a:r>
            <a:r>
              <a:rPr lang="zh-CN" altLang="en-US" noProof="1"/>
              <a:t>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8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buFontTx/>
              <a:buNone/>
              <a:defRPr noProof="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9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buFontTx/>
              <a:buNone/>
              <a:defRPr noProof="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10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buFontTx/>
              <a:buNone/>
              <a:defRPr noProof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rtlCol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69930" y="952508"/>
            <a:ext cx="5283242" cy="381003"/>
          </a:xfrm>
        </p:spPr>
        <p:txBody>
          <a:bodyPr tIns="38100" rIns="76200" bIns="3810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>
                <a:sym typeface="+mn-ea"/>
              </a:rPr>
              <a:t>单击此处</a:t>
            </a:r>
            <a:r>
              <a:rPr lang="zh-CN" altLang="en-US" noProof="1"/>
              <a:t>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406525"/>
            <a:ext cx="5283200" cy="4934752"/>
          </a:xfrm>
        </p:spPr>
        <p:txBody>
          <a:bodyPr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5pPr>
          </a:lstStyle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第二级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第三级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第四级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第五级</a:t>
            </a:r>
            <a:endParaRPr noProof="1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6235750" y="952508"/>
            <a:ext cx="5283242" cy="381003"/>
          </a:xfrm>
        </p:spPr>
        <p:txBody>
          <a:bodyPr tIns="38100" rIns="76200" bIns="3810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406525"/>
            <a:ext cx="5283242" cy="4934752"/>
          </a:xfrm>
        </p:spPr>
        <p:txBody>
          <a:bodyPr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5pPr>
          </a:lstStyle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第二级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第三级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第四级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第五级</a:t>
            </a:r>
            <a:endParaRPr noProof="1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buFontTx/>
              <a:buNone/>
              <a:defRPr noProof="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buFontTx/>
              <a:buNone/>
              <a:defRPr noProof="0" dirty="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buFontTx/>
              <a:buNone/>
              <a:defRPr noProof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rtlCol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smtClean="0"/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buFontTx/>
              <a:buNone/>
              <a:defRPr noProof="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buFontTx/>
              <a:buNone/>
              <a:defRPr noProof="0" dirty="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buFontTx/>
              <a:buNone/>
              <a:defRPr noProof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443234"/>
            <a:ext cx="10852237" cy="441964"/>
          </a:xfrm>
        </p:spPr>
        <p:txBody>
          <a:bodyPr rtlCol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lang="zh-CN" altLang="en-US" noProof="1">
                <a:sym typeface="+mn-ea"/>
              </a:rPr>
              <a:t>单击图标添加图片</a:t>
            </a:r>
            <a:endParaRPr lang="zh-CN" altLang="en-US" noProof="1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38925" y="952508"/>
            <a:ext cx="5283242" cy="5388907"/>
          </a:xfrm>
        </p:spPr>
        <p:txBody>
          <a:bodyPr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</p:txBody>
      </p:sp>
      <p:sp>
        <p:nvSpPr>
          <p:cNvPr id="8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buFontTx/>
              <a:buNone/>
              <a:defRPr noProof="0" dirty="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9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buFontTx/>
              <a:buNone/>
              <a:defRPr noProof="0" dirty="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10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buFontTx/>
              <a:buNone/>
              <a:defRPr noProof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rtlCol="0" anchor="ctr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defRPr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noProof="1">
                <a:sym typeface="+mn-ea"/>
              </a:rPr>
              <a:t>单击此处</a:t>
            </a:r>
            <a:r>
              <a:rPr lang="zh-CN" altLang="en-US" noProof="1"/>
              <a:t>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buFontTx/>
              <a:buNone/>
              <a:defRPr noProof="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buFontTx/>
              <a:buNone/>
              <a:defRPr noProof="0" dirty="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buFontTx/>
              <a:buNone/>
              <a:defRPr noProof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4.xml"/><Relationship Id="rId16" Type="http://schemas.openxmlformats.org/officeDocument/2006/relationships/tags" Target="../tags/tag63.xml"/><Relationship Id="rId15" Type="http://schemas.openxmlformats.org/officeDocument/2006/relationships/tags" Target="../tags/tag62.xml"/><Relationship Id="rId14" Type="http://schemas.openxmlformats.org/officeDocument/2006/relationships/tags" Target="../tags/tag61.xml"/><Relationship Id="rId13" Type="http://schemas.openxmlformats.org/officeDocument/2006/relationships/tags" Target="../tags/tag60.xml"/><Relationship Id="rId12" Type="http://schemas.openxmlformats.org/officeDocument/2006/relationships/tags" Target="../tags/tag59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  <p:custDataLst>
              <p:tags r:id="rId12"/>
            </p:custDataLst>
          </p:nvPr>
        </p:nvSpPr>
        <p:spPr bwMode="auto">
          <a:xfrm>
            <a:off x="669925" y="442913"/>
            <a:ext cx="10852150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1600" tIns="38100" rIns="76200" bIns="38100" numCol="1" anchor="t" anchorCtr="0" compatLnSpc="1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9"/>
            <p:custDataLst>
              <p:tags r:id="rId13"/>
            </p:custDataLst>
          </p:nvPr>
        </p:nvSpPr>
        <p:spPr bwMode="auto">
          <a:xfrm>
            <a:off x="669925" y="952500"/>
            <a:ext cx="10852150" cy="538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1600" tIns="0" rIns="82550" bIns="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879475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noProof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388" y="6350000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 noProof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610600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 noProof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>
              <a:latin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 kern="1200" spc="200">
          <a:solidFill>
            <a:srgbClr val="262626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微软雅黑" panose="020B0503020204020204" charset="-122"/>
          <a:ea typeface="微软雅黑" panose="020B0503020204020204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微软雅黑" panose="020B0503020204020204" charset="-122"/>
          <a:ea typeface="微软雅黑" panose="020B0503020204020204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微软雅黑" panose="020B0503020204020204" charset="-122"/>
          <a:ea typeface="微软雅黑" panose="020B0503020204020204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微软雅黑" panose="020B0503020204020204" charset="-122"/>
          <a:ea typeface="微软雅黑" panose="020B0503020204020204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微软雅黑" panose="020B0503020204020204" charset="-122"/>
          <a:ea typeface="微软雅黑" panose="020B0503020204020204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微软雅黑" panose="020B0503020204020204" charset="-122"/>
          <a:ea typeface="微软雅黑" panose="020B0503020204020204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微软雅黑" panose="020B0503020204020204" charset="-122"/>
          <a:ea typeface="微软雅黑" panose="020B0503020204020204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微软雅黑" panose="020B0503020204020204" charset="-122"/>
          <a:ea typeface="微软雅黑" panose="020B0503020204020204" charset="-122"/>
        </a:defRPr>
      </a:lvl9pPr>
    </p:titleStyle>
    <p:bodyStyle>
      <a:lvl1pPr marL="228600" indent="-228600" algn="l" rtl="0" eaLnBrk="1" fontAlgn="base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kern="1200" spc="150">
          <a:solidFill>
            <a:srgbClr val="262626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1pPr>
      <a:lvl2pPr marL="685800" indent="-228600" algn="l" rtl="0" eaLnBrk="1" fontAlgn="base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kern="1200" spc="150">
          <a:solidFill>
            <a:srgbClr val="262626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2pPr>
      <a:lvl3pPr marL="1143000" indent="-228600" algn="l" rtl="0" eaLnBrk="1" fontAlgn="base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kern="1200" spc="150">
          <a:solidFill>
            <a:srgbClr val="262626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3pPr>
      <a:lvl4pPr marL="1600200" indent="-228600" algn="l" rtl="0" eaLnBrk="1" fontAlgn="base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kern="1200" spc="150">
          <a:solidFill>
            <a:srgbClr val="262626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4pPr>
      <a:lvl5pPr marL="2057400" indent="-228600" algn="l" rtl="0" eaLnBrk="1" fontAlgn="base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kern="1200" spc="150">
          <a:solidFill>
            <a:srgbClr val="262626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14CD68"/>
            </a:gs>
            <a:gs pos="100000">
              <a:srgbClr val="0B6E38"/>
            </a:gs>
          </a:gsLst>
          <a:lin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>
            <p:ph type="ctrTitle"/>
          </p:nvPr>
        </p:nvSpPr>
        <p:spPr/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p>
            <a:r>
              <a:rPr lang="en-US" altLang="zh-CN"/>
              <a:t>8</a:t>
            </a:r>
            <a:r>
              <a:rPr lang="en-US" altLang="zh-CN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  <a:r>
              <a:rPr lang="zh-CN" altLang="en-US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冀中</a:t>
            </a:r>
            <a:r>
              <a:rPr lang="zh-CN" altLang="en-US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的地道战</a:t>
            </a:r>
            <a:endParaRPr lang="zh-CN" altLang="en-US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/>
        <p:txBody>
          <a:bodyPr>
            <a:scene3d>
              <a:camera prst="orthographicFront"/>
              <a:lightRig rig="threePt" dir="t"/>
            </a:scene3d>
          </a:bodyPr>
          <a:p>
            <a:endParaRPr lang="zh-CN" altLang="en-US"/>
          </a:p>
          <a:p>
            <a:r>
              <a:rPr lang="zh-CN" altLang="en-US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           周而复</a:t>
            </a:r>
            <a:endParaRPr lang="zh-CN" altLang="en-US" sz="28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云形标注 8"/>
          <p:cNvSpPr/>
          <p:nvPr/>
        </p:nvSpPr>
        <p:spPr>
          <a:xfrm>
            <a:off x="1490345" y="521335"/>
            <a:ext cx="5394960" cy="1957070"/>
          </a:xfrm>
          <a:prstGeom prst="cloudCallout">
            <a:avLst>
              <a:gd name="adj1" fmla="val -56790"/>
              <a:gd name="adj2" fmla="val 33644"/>
            </a:avLst>
          </a:prstGeom>
          <a:solidFill>
            <a:schemeClr val="bg1"/>
          </a:solidFill>
          <a:ln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787015" y="1062355"/>
            <a:ext cx="2663825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、地道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的出口是怎样的？有几种情况？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076960" y="3130550"/>
            <a:ext cx="966406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/>
              <a:t>答：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地道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的出口也开在隐蔽的地方，外面堆满荆棘。有的还在旁边挖一个陷坑，坑里插上尖刀或者埋上地雷，上面用木板虚盖着，板上铺些草，敌人一踏上去就翻下坑里送了命。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400"/>
          </a:p>
        </p:txBody>
      </p:sp>
      <p:sp>
        <p:nvSpPr>
          <p:cNvPr id="6" name="下箭头 5"/>
          <p:cNvSpPr/>
          <p:nvPr/>
        </p:nvSpPr>
        <p:spPr>
          <a:xfrm>
            <a:off x="6063615" y="4103370"/>
            <a:ext cx="372745" cy="978535"/>
          </a:xfrm>
          <a:prstGeom prst="downArrow">
            <a:avLst/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>
            <a:off x="3282315" y="5162550"/>
            <a:ext cx="5377815" cy="71882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交代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了地道出口的位置和特点。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9" grpId="0" animBg="1"/>
      <p:bldP spid="4" grpId="0"/>
      <p:bldP spid="5" grpId="0"/>
      <p:bldP spid="6" grpId="1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圆角矩形 1"/>
          <p:cNvSpPr/>
          <p:nvPr/>
        </p:nvSpPr>
        <p:spPr>
          <a:xfrm>
            <a:off x="841375" y="429260"/>
            <a:ext cx="8190230" cy="131381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>
              <a:lnSpc>
                <a:spcPct val="120000"/>
              </a:lnSpc>
            </a:pP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4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、敌人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是怎样想方设法来破坏地道的？冀中人民是怎样对付敌人的进攻的？</a:t>
            </a:r>
            <a:endParaRPr lang="zh-CN" altLang="en-US" sz="2800"/>
          </a:p>
        </p:txBody>
      </p:sp>
      <p:sp>
        <p:nvSpPr>
          <p:cNvPr id="3" name="文本框 2"/>
          <p:cNvSpPr txBox="1"/>
          <p:nvPr/>
        </p:nvSpPr>
        <p:spPr>
          <a:xfrm>
            <a:off x="841375" y="2350770"/>
            <a:ext cx="8895715" cy="24917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 sz="240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400">
                <a:solidFill>
                  <a:schemeClr val="tx1"/>
                </a:solidFill>
              </a:rPr>
              <a:t>答：</a:t>
            </a:r>
            <a:r>
              <a:rPr lang="zh-CN" altLang="en-US" sz="2400" dirty="0" smtClean="0"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敌人</a:t>
            </a:r>
            <a:r>
              <a:rPr lang="zh-CN" altLang="en-US" sz="24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用火攻、水攻、毒气攻；</a:t>
            </a:r>
            <a:r>
              <a:rPr lang="zh-CN" altLang="en-US" sz="2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冀中人民</a:t>
            </a:r>
            <a:r>
              <a:rPr lang="zh-CN" altLang="en-US" sz="24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用</a:t>
            </a:r>
            <a:r>
              <a:rPr lang="zh-CN" altLang="en-US" sz="24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土和沙来灭火，；用吊板来挡毒气；地道和枯井暗沟连起来，使水流走；还可以转移到别的村子里去。</a:t>
            </a:r>
            <a:endParaRPr lang="zh-CN" altLang="en-US" sz="24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zh-CN" altLang="en-US" sz="24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568960" y="875665"/>
            <a:ext cx="9973310" cy="2245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5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有了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地道战这个斗争方式，敌人毒辣透顶的“扫荡”被粉碎了。冀中平原上的人民不但坚持了生产，还有力地打击了敌人，在我国抗日战争史上留下了惊人的</a:t>
            </a:r>
            <a:r>
              <a:rPr lang="zh-CN" altLang="en-US" sz="2800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奇迹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，这句话在文中起什么作用？</a:t>
            </a:r>
            <a:endParaRPr lang="zh-CN" altLang="en-US" sz="28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/>
          </a:p>
        </p:txBody>
      </p:sp>
      <p:sp>
        <p:nvSpPr>
          <p:cNvPr id="3" name="圆角矩形 2"/>
          <p:cNvSpPr/>
          <p:nvPr/>
        </p:nvSpPr>
        <p:spPr>
          <a:xfrm>
            <a:off x="1051560" y="3428365"/>
            <a:ext cx="8623300" cy="545465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l"/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答：这句话对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冀中地道战作了高度</a:t>
            </a: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评价。有总结全文的作用。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2211070" y="1644650"/>
            <a:ext cx="675005" cy="32454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r>
              <a:rPr lang="zh-CN" altLang="en-US" sz="3200"/>
              <a:t>冀中的地道战</a:t>
            </a:r>
            <a:endParaRPr lang="zh-CN" altLang="en-US" sz="3200"/>
          </a:p>
        </p:txBody>
      </p:sp>
      <p:sp>
        <p:nvSpPr>
          <p:cNvPr id="4" name="左大括号 3"/>
          <p:cNvSpPr/>
          <p:nvPr/>
        </p:nvSpPr>
        <p:spPr>
          <a:xfrm>
            <a:off x="3096895" y="838835"/>
            <a:ext cx="359410" cy="242824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左大括号 4"/>
          <p:cNvSpPr/>
          <p:nvPr/>
        </p:nvSpPr>
        <p:spPr>
          <a:xfrm>
            <a:off x="2724785" y="999490"/>
            <a:ext cx="372745" cy="343217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左大括号 5"/>
          <p:cNvSpPr/>
          <p:nvPr/>
        </p:nvSpPr>
        <p:spPr>
          <a:xfrm>
            <a:off x="5017135" y="751840"/>
            <a:ext cx="285115" cy="303593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左大括号 7"/>
          <p:cNvSpPr/>
          <p:nvPr/>
        </p:nvSpPr>
        <p:spPr>
          <a:xfrm>
            <a:off x="2724785" y="999490"/>
            <a:ext cx="309880" cy="3767455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3034665" y="863600"/>
            <a:ext cx="23044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/>
              <a:t>产生</a:t>
            </a:r>
            <a:endParaRPr lang="zh-CN" altLang="en-US" sz="2400" b="1"/>
          </a:p>
        </p:txBody>
      </p:sp>
      <p:sp>
        <p:nvSpPr>
          <p:cNvPr id="10" name="文本框 9"/>
          <p:cNvSpPr txBox="1"/>
          <p:nvPr/>
        </p:nvSpPr>
        <p:spPr>
          <a:xfrm>
            <a:off x="3034665" y="2536825"/>
            <a:ext cx="18338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/>
              <a:t>式样</a:t>
            </a:r>
            <a:endParaRPr lang="zh-CN" altLang="en-US" sz="2400" b="1"/>
          </a:p>
        </p:txBody>
      </p:sp>
      <p:sp>
        <p:nvSpPr>
          <p:cNvPr id="11" name="文本框 10"/>
          <p:cNvSpPr txBox="1"/>
          <p:nvPr/>
        </p:nvSpPr>
        <p:spPr>
          <a:xfrm>
            <a:off x="2885440" y="4493895"/>
            <a:ext cx="12522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特点</a:t>
            </a:r>
            <a:endParaRPr lang="zh-CN" altLang="en-US" sz="2400" b="1" dirty="0" smtClean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719195" y="864235"/>
            <a:ext cx="36144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 dirty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zh-CN" altLang="en-US" sz="2400" b="1" dirty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为了粉碎敌人的“扫荡”</a:t>
            </a:r>
            <a:endParaRPr lang="zh-CN" altLang="en-US" sz="2400" b="1" dirty="0">
              <a:solidFill>
                <a:srgbClr val="00B0F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4" name="左大括号 13"/>
          <p:cNvSpPr/>
          <p:nvPr/>
        </p:nvSpPr>
        <p:spPr>
          <a:xfrm>
            <a:off x="3679190" y="1891665"/>
            <a:ext cx="321945" cy="1623060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3914775" y="1644650"/>
            <a:ext cx="15487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buClrTx/>
              <a:buSzTx/>
              <a:buFontTx/>
            </a:pPr>
            <a:r>
              <a:rPr lang="zh-CN" altLang="en-US" sz="2400" b="1">
                <a:sym typeface="+mn-ea"/>
              </a:rPr>
              <a:t>地 </a:t>
            </a:r>
            <a:r>
              <a:rPr lang="zh-CN" altLang="en-US" sz="2400" b="1">
                <a:sym typeface="+mn-ea"/>
              </a:rPr>
              <a:t>道</a:t>
            </a:r>
            <a:endParaRPr lang="zh-CN" altLang="en-US" sz="2400" b="1"/>
          </a:p>
        </p:txBody>
      </p:sp>
      <p:sp>
        <p:nvSpPr>
          <p:cNvPr id="17" name="文本框 16"/>
          <p:cNvSpPr txBox="1"/>
          <p:nvPr/>
        </p:nvSpPr>
        <p:spPr>
          <a:xfrm>
            <a:off x="4001135" y="2105025"/>
            <a:ext cx="9671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/>
              <a:t>地 洞</a:t>
            </a:r>
            <a:endParaRPr lang="zh-CN" altLang="en-US" sz="2400" b="1"/>
          </a:p>
        </p:txBody>
      </p:sp>
      <p:sp>
        <p:nvSpPr>
          <p:cNvPr id="18" name="文本框 17"/>
          <p:cNvSpPr txBox="1"/>
          <p:nvPr/>
        </p:nvSpPr>
        <p:spPr>
          <a:xfrm>
            <a:off x="4001135" y="2566035"/>
            <a:ext cx="14617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/>
              <a:t>气 孔</a:t>
            </a:r>
            <a:endParaRPr lang="zh-CN" altLang="en-US" sz="2400" b="1"/>
          </a:p>
        </p:txBody>
      </p:sp>
      <p:sp>
        <p:nvSpPr>
          <p:cNvPr id="19" name="文本框 18"/>
          <p:cNvSpPr txBox="1"/>
          <p:nvPr/>
        </p:nvSpPr>
        <p:spPr>
          <a:xfrm>
            <a:off x="4001770" y="3126105"/>
            <a:ext cx="11264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/>
              <a:t>出 口</a:t>
            </a:r>
            <a:endParaRPr lang="zh-CN" altLang="en-US" sz="2400" b="1"/>
          </a:p>
        </p:txBody>
      </p:sp>
      <p:sp>
        <p:nvSpPr>
          <p:cNvPr id="20" name="左大括号 19"/>
          <p:cNvSpPr/>
          <p:nvPr/>
        </p:nvSpPr>
        <p:spPr>
          <a:xfrm>
            <a:off x="3719195" y="4121150"/>
            <a:ext cx="95885" cy="1016635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3864610" y="3949065"/>
            <a:ext cx="14751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/>
              <a:t>保护自己</a:t>
            </a:r>
            <a:endParaRPr lang="zh-CN" altLang="en-US" sz="2400" b="1"/>
          </a:p>
        </p:txBody>
      </p:sp>
      <p:sp>
        <p:nvSpPr>
          <p:cNvPr id="22" name="文本框 21"/>
          <p:cNvSpPr txBox="1"/>
          <p:nvPr/>
        </p:nvSpPr>
        <p:spPr>
          <a:xfrm>
            <a:off x="3865245" y="4766945"/>
            <a:ext cx="14738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/>
              <a:t>打击敌人</a:t>
            </a:r>
            <a:endParaRPr lang="zh-CN" altLang="en-US" sz="2400" b="1"/>
          </a:p>
        </p:txBody>
      </p:sp>
      <p:sp>
        <p:nvSpPr>
          <p:cNvPr id="23" name="右大括号 22"/>
          <p:cNvSpPr/>
          <p:nvPr/>
        </p:nvSpPr>
        <p:spPr>
          <a:xfrm>
            <a:off x="6701155" y="987425"/>
            <a:ext cx="75565" cy="398970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4" name="右大括号 23"/>
          <p:cNvSpPr/>
          <p:nvPr/>
        </p:nvSpPr>
        <p:spPr>
          <a:xfrm>
            <a:off x="7229475" y="1160780"/>
            <a:ext cx="314960" cy="3606800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7761605" y="1543050"/>
            <a:ext cx="736600" cy="29514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C00000"/>
                </a:solidFill>
              </a:rPr>
              <a:t>抗日战争史上的奇迹</a:t>
            </a:r>
            <a:endParaRPr lang="zh-CN" altLang="en-US" sz="2400" b="1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076325" y="726440"/>
            <a:ext cx="567563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sym typeface="+mn-ea"/>
              </a:rPr>
              <a:t>学完本文，你有什么心得体会？</a:t>
            </a:r>
            <a:endParaRPr lang="zh-CN" altLang="en-US" sz="2800" b="1"/>
          </a:p>
          <a:p>
            <a:endParaRPr lang="zh-CN" altLang="en-US" sz="2800"/>
          </a:p>
        </p:txBody>
      </p:sp>
      <p:sp>
        <p:nvSpPr>
          <p:cNvPr id="4" name="圆角矩形 3"/>
          <p:cNvSpPr/>
          <p:nvPr/>
        </p:nvSpPr>
        <p:spPr>
          <a:xfrm>
            <a:off x="804545" y="1842135"/>
            <a:ext cx="8883015" cy="1537335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l">
              <a:lnSpc>
                <a:spcPct val="150000"/>
              </a:lnSpc>
            </a:pPr>
            <a:r>
              <a:rPr lang="en-US" altLang="zh-CN" sz="24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    </a:t>
            </a:r>
            <a:endParaRPr lang="en-US" altLang="zh-CN" sz="2400" dirty="0" smtClean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>
              <a:lnSpc>
                <a:spcPct val="150000"/>
              </a:lnSpc>
            </a:pPr>
            <a:r>
              <a:rPr lang="en-US" altLang="zh-CN" sz="24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   </a:t>
            </a:r>
            <a:r>
              <a:rPr lang="zh-CN" altLang="en-US" sz="2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地道战</a:t>
            </a:r>
            <a:r>
              <a:rPr lang="zh-CN" altLang="en-US" sz="2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，简直是个奇迹。</a:t>
            </a:r>
            <a:r>
              <a:rPr lang="zh-CN" altLang="en-US" sz="2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为了</a:t>
            </a:r>
            <a:r>
              <a:rPr lang="zh-CN" altLang="en-US" sz="2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打击敌人，人民什么办法都想出来了，人民的智慧是无穷无尽的。</a:t>
            </a:r>
            <a:endParaRPr lang="zh-CN" altLang="en-US" sz="2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/>
            <a:endParaRPr lang="zh-CN" altLang="en-US" sz="2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" name="标题 1"/>
          <p:cNvSpPr txBox="1"/>
          <p:nvPr/>
        </p:nvSpPr>
        <p:spPr>
          <a:xfrm>
            <a:off x="-9525" y="12065"/>
            <a:ext cx="12210415" cy="1143000"/>
          </a:xfrm>
          <a:prstGeom prst="rect">
            <a:avLst/>
          </a:prstGeom>
          <a:solidFill>
            <a:srgbClr val="00B050"/>
          </a:solidFill>
          <a:ln w="38100" cap="flat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4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        </a:t>
            </a:r>
            <a:r>
              <a:rPr lang="zh-CN" altLang="en-US" sz="4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拓展延伸</a:t>
            </a:r>
            <a:endParaRPr lang="zh-CN" altLang="en-US" sz="40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79145" y="1755775"/>
            <a:ext cx="9032240" cy="10509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葡萄美酒夜光杯，欲饮琵琶马上催。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           ----</a:t>
            </a:r>
            <a:r>
              <a:rPr lang="zh-CN" altLang="en-US" sz="2400" b="1"/>
              <a:t>  唐代王翰《凉州词二首·其一》  </a:t>
            </a:r>
            <a:endParaRPr lang="zh-CN" altLang="en-US" sz="2400" b="1"/>
          </a:p>
        </p:txBody>
      </p:sp>
      <p:sp>
        <p:nvSpPr>
          <p:cNvPr id="3" name="文本框 2"/>
          <p:cNvSpPr txBox="1"/>
          <p:nvPr/>
        </p:nvSpPr>
        <p:spPr>
          <a:xfrm>
            <a:off x="779145" y="3119120"/>
            <a:ext cx="930592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zh-CN" altLang="en-US" sz="2400"/>
              <a:t>译文：酒筵上甘醇的葡萄美酒盛满在精美的夜光杯之中，歌伎们弹奏起急促欢快的琵琶声助兴催饮，想到即将跨马奔赴沙场杀敌报国，战士们个个豪情满怀。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ldLvl="0" animBg="1"/>
      <p:bldP spid="2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" name="标题 1"/>
          <p:cNvSpPr txBox="1"/>
          <p:nvPr/>
        </p:nvSpPr>
        <p:spPr>
          <a:xfrm>
            <a:off x="0" y="0"/>
            <a:ext cx="12210415" cy="1143000"/>
          </a:xfrm>
          <a:prstGeom prst="rect">
            <a:avLst/>
          </a:prstGeom>
          <a:solidFill>
            <a:srgbClr val="00B050"/>
          </a:solidFill>
          <a:ln w="38100" cap="flat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4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        </a:t>
            </a:r>
            <a:r>
              <a:rPr lang="zh-CN" altLang="en-US" sz="4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随堂演练</a:t>
            </a:r>
            <a:endParaRPr lang="zh-CN" altLang="en-US" sz="40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04545" y="1607185"/>
            <a:ext cx="63068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、给加下划线的字选择正确的意思。 </a:t>
            </a:r>
            <a:endParaRPr lang="zh-CN" altLang="en-US" sz="2800"/>
          </a:p>
        </p:txBody>
      </p:sp>
      <p:sp>
        <p:nvSpPr>
          <p:cNvPr id="3" name="圆角矩形 2"/>
          <p:cNvSpPr/>
          <p:nvPr/>
        </p:nvSpPr>
        <p:spPr>
          <a:xfrm>
            <a:off x="717550" y="2499360"/>
            <a:ext cx="6913245" cy="607695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l"/>
            <a:r>
              <a:rPr lang="en-US" altLang="zh-CN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</a:t>
            </a:r>
            <a:r>
              <a:rPr lang="zh-CN" altLang="en-US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虚：①空虚 ②空着③虚假 </a:t>
            </a:r>
            <a:r>
              <a:rPr lang="en-US" altLang="zh-CN" sz="24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④</a:t>
            </a:r>
            <a:r>
              <a:rPr lang="zh-CN" altLang="en-US" sz="24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虚心</a:t>
            </a:r>
            <a:endParaRPr lang="zh-CN" altLang="en-US" sz="2400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53135" y="3651250"/>
            <a:ext cx="6913880" cy="21228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1.</a:t>
            </a:r>
            <a:r>
              <a:rPr lang="zh-CN" altLang="en-US" sz="2400" b="1" u="sng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虚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心使人进步，骄傲使人落后。（ </a:t>
            </a:r>
            <a:r>
              <a:rPr lang="en-US" altLang="zh-CN" sz="24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④</a:t>
            </a:r>
            <a:r>
              <a:rPr lang="zh-CN" altLang="en-US" sz="24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</a:t>
            </a: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坑里插上尖刀或者埋上地雷，上面用木板</a:t>
            </a:r>
            <a:r>
              <a:rPr lang="zh-CN" altLang="en-US" sz="2400" b="1" u="sng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虚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盖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着。（ </a:t>
            </a:r>
            <a:r>
              <a:rPr lang="zh-CN" altLang="en-US" sz="24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③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）</a:t>
            </a: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" name="标题 1"/>
          <p:cNvSpPr txBox="1"/>
          <p:nvPr/>
        </p:nvSpPr>
        <p:spPr>
          <a:xfrm>
            <a:off x="-8890" y="0"/>
            <a:ext cx="12210415" cy="1143000"/>
          </a:xfrm>
          <a:prstGeom prst="rect">
            <a:avLst/>
          </a:prstGeom>
          <a:solidFill>
            <a:srgbClr val="00B050"/>
          </a:solidFill>
          <a:ln w="38100" cap="flat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4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课堂习题演练</a:t>
            </a:r>
            <a:endParaRPr lang="zh-CN" altLang="en-US" sz="40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74015" y="1384935"/>
            <a:ext cx="9986645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en-US" altLang="zh-CN" sz="2800"/>
              <a:t>1</a:t>
            </a:r>
            <a:r>
              <a:rPr lang="zh-CN" altLang="en-US" sz="2800"/>
              <a:t>、你读这篇课文用了几分钟？了解了哪些内容？和同学交流自己的心得体会？</a:t>
            </a:r>
            <a:endParaRPr lang="zh-CN" altLang="en-US" sz="2800"/>
          </a:p>
        </p:txBody>
      </p:sp>
      <p:sp>
        <p:nvSpPr>
          <p:cNvPr id="3" name="圆角矩形 2"/>
          <p:cNvSpPr/>
          <p:nvPr/>
        </p:nvSpPr>
        <p:spPr>
          <a:xfrm>
            <a:off x="1929765" y="2768600"/>
            <a:ext cx="6352540" cy="8775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lvl="0" algn="ctr"/>
            <a:r>
              <a:rPr lang="zh-CN" altLang="en-US" sz="2400" b="1" kern="0" dirty="0" smtClean="0">
                <a:gradFill>
                  <a:gsLst>
                    <a:gs pos="0">
                      <a:srgbClr val="9EE256"/>
                    </a:gs>
                    <a:gs pos="100000">
                      <a:srgbClr val="52762D"/>
                    </a:gs>
                  </a:gsLst>
                  <a:lin scaled="0"/>
                </a:gra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看到课文题目，你产生了哪些疑问？</a:t>
            </a:r>
            <a:endParaRPr lang="zh-CN" altLang="en-US" sz="2400" b="1" kern="0" dirty="0" smtClean="0">
              <a:gradFill>
                <a:gsLst>
                  <a:gs pos="0">
                    <a:srgbClr val="9EE256"/>
                  </a:gs>
                  <a:gs pos="100000">
                    <a:srgbClr val="52762D"/>
                  </a:gs>
                </a:gsLst>
                <a:lin scaled="0"/>
              </a:gra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4" name="云形标注 13"/>
          <p:cNvSpPr/>
          <p:nvPr/>
        </p:nvSpPr>
        <p:spPr>
          <a:xfrm>
            <a:off x="974090" y="4481830"/>
            <a:ext cx="4252595" cy="1535430"/>
          </a:xfrm>
          <a:prstGeom prst="cloudCallout">
            <a:avLst>
              <a:gd name="adj1" fmla="val -31024"/>
              <a:gd name="adj2" fmla="val 61099"/>
            </a:avLst>
          </a:prstGeom>
          <a:solidFill>
            <a:srgbClr val="A1C450"/>
          </a:solidFill>
          <a:ln w="12700">
            <a:noFill/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地道是什么样的？</a:t>
            </a:r>
            <a:endParaRPr lang="zh-CN" altLang="en-US" sz="2800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云形标注 16"/>
          <p:cNvSpPr/>
          <p:nvPr/>
        </p:nvSpPr>
        <p:spPr>
          <a:xfrm>
            <a:off x="6605905" y="4100195"/>
            <a:ext cx="4327525" cy="1753870"/>
          </a:xfrm>
          <a:prstGeom prst="cloudCallout">
            <a:avLst>
              <a:gd name="adj1" fmla="val -12570"/>
              <a:gd name="adj2" fmla="val 71118"/>
            </a:avLst>
          </a:prstGeom>
          <a:solidFill>
            <a:srgbClr val="A1C450"/>
          </a:solidFill>
          <a:ln w="12700">
            <a:noFill/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在地道里怎么打仗呢？</a:t>
            </a:r>
            <a:endParaRPr lang="zh-CN" altLang="en-US" sz="2800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ldLvl="0" animBg="1"/>
      <p:bldP spid="3" grpId="0" bldLvl="0" animBg="1"/>
      <p:bldP spid="14" grpId="0" bldLvl="0" animBg="1"/>
      <p:bldP spid="17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891540" y="727075"/>
            <a:ext cx="735965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2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、冀中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的地道战中地道战取胜的关键是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什么？</a:t>
            </a:r>
            <a:endParaRPr lang="zh-CN" altLang="en-US" sz="2800" dirty="0"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zh-CN" altLang="en-US" sz="2800"/>
          </a:p>
        </p:txBody>
      </p:sp>
      <p:sp>
        <p:nvSpPr>
          <p:cNvPr id="5" name="矩形 4"/>
          <p:cNvSpPr/>
          <p:nvPr/>
        </p:nvSpPr>
        <p:spPr>
          <a:xfrm>
            <a:off x="1699895" y="2359025"/>
            <a:ext cx="7892415" cy="1568450"/>
          </a:xfrm>
          <a:prstGeom prst="rect">
            <a:avLst/>
          </a:prstGeom>
          <a:solidFill>
            <a:srgbClr val="A1C450"/>
          </a:solidFill>
          <a:ln>
            <a:noFill/>
          </a:ln>
        </p:spPr>
        <p:txBody>
          <a:bodyPr wrap="square">
            <a:spAutoFit/>
          </a:bodyPr>
          <a:p>
            <a:pPr>
              <a:lnSpc>
                <a:spcPct val="150000"/>
              </a:lnSpc>
            </a:pPr>
            <a:r>
              <a:rPr lang="zh-CN" altLang="en-US" sz="32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利用</a:t>
            </a:r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冀中平原的特点</a:t>
            </a:r>
            <a:r>
              <a:rPr lang="zh-CN" altLang="en-US" sz="32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，军民团结一心是地道战取胜的关键。</a:t>
            </a:r>
            <a:endParaRPr lang="zh-CN" altLang="en-US" sz="32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6217285" y="560705"/>
            <a:ext cx="5238115" cy="56311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en-US" altLang="zh-CN" sz="2000"/>
              <a:t>       </a:t>
            </a:r>
            <a:r>
              <a:rPr lang="zh-CN" altLang="en-US" sz="2000" b="1"/>
              <a:t>周而复，原名周祖式，安徽旌德人，1914年元月3日出生于江苏南京，自幼受庭训，入私塾，为文化部原副部长，中国作家协会名誉委员，中国书法家协会顾问，著名作家。2004年1月8日23时20分在北京因病逝世，享年90岁。周而复是中国最早将白求恩事迹介绍出来的，人们从他那里知道了这位国际主义战士和他的国际主义精神。长篇小说《上海的早晨》先后出版过多种外文译本，被拍摄成电影和电视连续剧，在当时几至家喻户晓，周而复也因此成为无愧于时代的文坛巨擘。</a:t>
            </a:r>
            <a:endParaRPr lang="zh-CN" altLang="en-US" sz="2000" b="1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05255" y="1464945"/>
            <a:ext cx="2800350" cy="3918585"/>
          </a:xfrm>
          <a:prstGeom prst="ellipse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" name="标题 1"/>
          <p:cNvSpPr txBox="1"/>
          <p:nvPr/>
        </p:nvSpPr>
        <p:spPr>
          <a:xfrm>
            <a:off x="0" y="0"/>
            <a:ext cx="12210415" cy="1143000"/>
          </a:xfrm>
          <a:prstGeom prst="rect">
            <a:avLst/>
          </a:prstGeom>
          <a:solidFill>
            <a:srgbClr val="00B050"/>
          </a:solidFill>
          <a:ln w="38100" cap="flat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4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        </a:t>
            </a:r>
            <a:r>
              <a:rPr lang="zh-CN" altLang="en-US" sz="4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我爱学字词</a:t>
            </a:r>
            <a:endParaRPr lang="zh-CN" altLang="en-US" sz="40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75310" y="2557780"/>
            <a:ext cx="14598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     </a:t>
            </a:r>
            <a:r>
              <a:rPr lang="zh-CN" altLang="en-US" sz="2400" b="1"/>
              <a:t>侵   略</a:t>
            </a:r>
            <a:endParaRPr lang="zh-CN" altLang="en-US" sz="2400" b="1"/>
          </a:p>
        </p:txBody>
      </p:sp>
      <p:sp>
        <p:nvSpPr>
          <p:cNvPr id="3" name="文本框 2"/>
          <p:cNvSpPr txBox="1"/>
          <p:nvPr/>
        </p:nvSpPr>
        <p:spPr>
          <a:xfrm>
            <a:off x="2305685" y="2581910"/>
            <a:ext cx="16554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    </a:t>
            </a:r>
            <a:r>
              <a:rPr lang="zh-CN" altLang="en-US" sz="2400" b="1"/>
              <a:t>修  筑</a:t>
            </a:r>
            <a:endParaRPr lang="zh-CN" altLang="en-US" sz="2400" b="1"/>
          </a:p>
        </p:txBody>
      </p:sp>
      <p:sp>
        <p:nvSpPr>
          <p:cNvPr id="4" name="文本框 3"/>
          <p:cNvSpPr txBox="1"/>
          <p:nvPr/>
        </p:nvSpPr>
        <p:spPr>
          <a:xfrm>
            <a:off x="3961130" y="2582545"/>
            <a:ext cx="17291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/>
              <a:t>堡   垒</a:t>
            </a:r>
            <a:endParaRPr lang="zh-CN" altLang="en-US" sz="2400" b="1"/>
          </a:p>
        </p:txBody>
      </p:sp>
      <p:sp>
        <p:nvSpPr>
          <p:cNvPr id="5" name="文本框 4"/>
          <p:cNvSpPr txBox="1"/>
          <p:nvPr/>
        </p:nvSpPr>
        <p:spPr>
          <a:xfrm>
            <a:off x="5836920" y="2582545"/>
            <a:ext cx="16605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/>
              <a:t>共  产  党</a:t>
            </a:r>
            <a:endParaRPr lang="zh-CN" altLang="en-US" sz="2400" b="1"/>
          </a:p>
        </p:txBody>
      </p:sp>
      <p:sp>
        <p:nvSpPr>
          <p:cNvPr id="6" name="文本框 5"/>
          <p:cNvSpPr txBox="1"/>
          <p:nvPr/>
        </p:nvSpPr>
        <p:spPr>
          <a:xfrm>
            <a:off x="7898130" y="2569845"/>
            <a:ext cx="17049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/>
              <a:t>任   丘</a:t>
            </a:r>
            <a:endParaRPr lang="zh-CN" altLang="en-US" sz="2400" b="1"/>
          </a:p>
        </p:txBody>
      </p:sp>
      <p:sp>
        <p:nvSpPr>
          <p:cNvPr id="7" name="文本框 6"/>
          <p:cNvSpPr txBox="1"/>
          <p:nvPr/>
        </p:nvSpPr>
        <p:spPr>
          <a:xfrm>
            <a:off x="874395" y="4323080"/>
            <a:ext cx="19380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/>
              <a:t>妨   碍</a:t>
            </a:r>
            <a:endParaRPr lang="zh-CN" altLang="en-US" sz="2400" b="1"/>
          </a:p>
        </p:txBody>
      </p:sp>
      <p:sp>
        <p:nvSpPr>
          <p:cNvPr id="8" name="文本框 7"/>
          <p:cNvSpPr txBox="1"/>
          <p:nvPr/>
        </p:nvSpPr>
        <p:spPr>
          <a:xfrm>
            <a:off x="2729865" y="4323080"/>
            <a:ext cx="15500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/>
              <a:t>隐   蔽</a:t>
            </a:r>
            <a:endParaRPr lang="zh-CN" altLang="en-US" sz="2400" b="1"/>
          </a:p>
        </p:txBody>
      </p:sp>
      <p:sp>
        <p:nvSpPr>
          <p:cNvPr id="9" name="文本框 8"/>
          <p:cNvSpPr txBox="1"/>
          <p:nvPr/>
        </p:nvSpPr>
        <p:spPr>
          <a:xfrm>
            <a:off x="4719320" y="4323080"/>
            <a:ext cx="9709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/>
              <a:t>陷  坑</a:t>
            </a:r>
            <a:endParaRPr lang="zh-CN" altLang="en-US" sz="2400" b="1"/>
          </a:p>
        </p:txBody>
      </p:sp>
      <p:sp>
        <p:nvSpPr>
          <p:cNvPr id="11" name="文本框 10"/>
          <p:cNvSpPr txBox="1"/>
          <p:nvPr/>
        </p:nvSpPr>
        <p:spPr>
          <a:xfrm>
            <a:off x="6590665" y="4323080"/>
            <a:ext cx="12458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/>
              <a:t>拐   弯</a:t>
            </a:r>
            <a:endParaRPr lang="zh-CN" altLang="en-US" sz="2400" b="1"/>
          </a:p>
        </p:txBody>
      </p:sp>
      <p:sp>
        <p:nvSpPr>
          <p:cNvPr id="12" name="文本框 11"/>
          <p:cNvSpPr txBox="1"/>
          <p:nvPr/>
        </p:nvSpPr>
        <p:spPr>
          <a:xfrm>
            <a:off x="788035" y="2139950"/>
            <a:ext cx="17811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C00000"/>
                </a:solidFill>
              </a:rPr>
              <a:t>qīn  lüè</a:t>
            </a:r>
            <a:endParaRPr lang="zh-CN" altLang="en-US" sz="2400" b="1">
              <a:solidFill>
                <a:srgbClr val="C00000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900045" y="2127250"/>
            <a:ext cx="7975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C00000"/>
                </a:solidFill>
              </a:rPr>
              <a:t>zhù</a:t>
            </a:r>
            <a:endParaRPr lang="zh-CN" altLang="en-US" sz="2400" b="1">
              <a:solidFill>
                <a:srgbClr val="C00000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961765" y="2214245"/>
            <a:ext cx="7581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C00000"/>
                </a:solidFill>
              </a:rPr>
              <a:t>bǎo</a:t>
            </a:r>
            <a:endParaRPr lang="zh-CN" altLang="en-US" sz="2400" b="1">
              <a:solidFill>
                <a:srgbClr val="C00000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590665" y="2251075"/>
            <a:ext cx="116268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C00000"/>
                </a:solidFill>
              </a:rPr>
              <a:t> </a:t>
            </a:r>
            <a:r>
              <a:rPr lang="zh-CN" altLang="en-US" sz="2400" b="1">
                <a:solidFill>
                  <a:srgbClr val="C00000"/>
                </a:solidFill>
              </a:rPr>
              <a:t>dǎng</a:t>
            </a:r>
            <a:endParaRPr lang="zh-CN" altLang="en-US" sz="2400" b="1">
              <a:solidFill>
                <a:srgbClr val="C00000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329930" y="2127250"/>
            <a:ext cx="10280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C00000"/>
                </a:solidFill>
              </a:rPr>
              <a:t> </a:t>
            </a:r>
            <a:r>
              <a:rPr lang="zh-CN" altLang="en-US" sz="2400" b="1">
                <a:solidFill>
                  <a:srgbClr val="C00000"/>
                </a:solidFill>
              </a:rPr>
              <a:t>qiū</a:t>
            </a:r>
            <a:endParaRPr lang="zh-CN" altLang="en-US" sz="2400" b="1">
              <a:solidFill>
                <a:srgbClr val="C00000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88670" y="3954780"/>
            <a:ext cx="10604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C00000"/>
                </a:solidFill>
              </a:rPr>
              <a:t>fáng</a:t>
            </a:r>
            <a:endParaRPr lang="zh-CN" altLang="en-US" sz="2400" b="1">
              <a:solidFill>
                <a:srgbClr val="C00000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059430" y="3961130"/>
            <a:ext cx="9169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   </a:t>
            </a:r>
            <a:r>
              <a:rPr lang="zh-CN" altLang="en-US" sz="2400" b="1">
                <a:solidFill>
                  <a:srgbClr val="C00000"/>
                </a:solidFill>
              </a:rPr>
              <a:t>bì</a:t>
            </a:r>
            <a:endParaRPr lang="zh-CN" altLang="en-US" sz="2400" b="1">
              <a:solidFill>
                <a:srgbClr val="C00000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585335" y="3973830"/>
            <a:ext cx="10013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C00000"/>
                </a:solidFill>
              </a:rPr>
              <a:t>xiàn</a:t>
            </a:r>
            <a:endParaRPr lang="zh-CN" altLang="en-US" sz="2400" b="1">
              <a:solidFill>
                <a:srgbClr val="C00000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491605" y="4010660"/>
            <a:ext cx="9169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C00000"/>
                </a:solidFill>
              </a:rPr>
              <a:t>guǎi</a:t>
            </a:r>
            <a:endParaRPr lang="zh-CN" altLang="en-US" sz="2400" b="1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ldLvl="0" animBg="1"/>
      <p:bldP spid="2" grpId="0"/>
      <p:bldP spid="12" grpId="0"/>
      <p:bldP spid="3" grpId="0"/>
      <p:bldP spid="13" grpId="0"/>
      <p:bldP spid="4" grpId="0"/>
      <p:bldP spid="14" grpId="0"/>
      <p:bldP spid="5" grpId="0"/>
      <p:bldP spid="15" grpId="0"/>
      <p:bldP spid="6" grpId="0"/>
      <p:bldP spid="16" grpId="0"/>
      <p:bldP spid="7" grpId="0"/>
      <p:bldP spid="17" grpId="0"/>
      <p:bldP spid="8" grpId="0"/>
      <p:bldP spid="18" grpId="0"/>
      <p:bldP spid="9" grpId="0"/>
      <p:bldP spid="19" grpId="0"/>
      <p:bldP spid="11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" name="标题 1"/>
          <p:cNvSpPr txBox="1"/>
          <p:nvPr/>
        </p:nvSpPr>
        <p:spPr>
          <a:xfrm>
            <a:off x="0" y="0"/>
            <a:ext cx="12210415" cy="1143000"/>
          </a:xfrm>
          <a:prstGeom prst="rect">
            <a:avLst/>
          </a:prstGeom>
          <a:solidFill>
            <a:srgbClr val="00B050"/>
          </a:solidFill>
          <a:ln w="38100" cap="flat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4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        </a:t>
            </a:r>
            <a:r>
              <a:rPr lang="zh-CN" altLang="en-US" sz="4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词语解释</a:t>
            </a:r>
            <a:endParaRPr lang="zh-CN" altLang="en-US" sz="40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77520" y="1698625"/>
            <a:ext cx="18522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/>
              <a:t>扫荡  </a:t>
            </a:r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617980" y="1711325"/>
            <a:ext cx="75412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         </a:t>
            </a:r>
            <a:r>
              <a:rPr lang="en-US" altLang="zh-CN" b="1">
                <a:solidFill>
                  <a:srgbClr val="C00000"/>
                </a:solidFill>
              </a:rPr>
              <a:t> </a:t>
            </a:r>
            <a:r>
              <a:rPr lang="zh-CN" altLang="en-US" sz="2400" b="1">
                <a:solidFill>
                  <a:srgbClr val="C00000"/>
                </a:solidFill>
              </a:rPr>
              <a:t>1.用武力或其他手段肃清敌人。2.泛指彻底清除。</a:t>
            </a:r>
            <a:endParaRPr lang="zh-CN" altLang="en-US" sz="2400" b="1">
              <a:solidFill>
                <a:srgbClr val="C0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78155" y="2569845"/>
            <a:ext cx="11156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/>
              <a:t>奇迹</a:t>
            </a:r>
            <a:endParaRPr lang="zh-CN" altLang="en-US" sz="2800" b="1"/>
          </a:p>
        </p:txBody>
      </p:sp>
      <p:sp>
        <p:nvSpPr>
          <p:cNvPr id="5" name="文本框 4"/>
          <p:cNvSpPr txBox="1"/>
          <p:nvPr/>
        </p:nvSpPr>
        <p:spPr>
          <a:xfrm>
            <a:off x="1936750" y="2570480"/>
            <a:ext cx="46850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           </a:t>
            </a:r>
            <a:r>
              <a:rPr lang="zh-CN" altLang="en-US" sz="2400" b="1">
                <a:solidFill>
                  <a:srgbClr val="C00000"/>
                </a:solidFill>
              </a:rPr>
              <a:t>想象不到的不平凡的事情。</a:t>
            </a:r>
            <a:endParaRPr lang="zh-CN" altLang="en-US" sz="2400" b="1">
              <a:solidFill>
                <a:srgbClr val="C0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92735" y="3376930"/>
            <a:ext cx="19265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/>
              <a:t>不计其数</a:t>
            </a:r>
            <a:endParaRPr lang="zh-CN" altLang="en-US" sz="2800" b="1"/>
          </a:p>
        </p:txBody>
      </p:sp>
      <p:sp>
        <p:nvSpPr>
          <p:cNvPr id="7" name="文本框 6"/>
          <p:cNvSpPr txBox="1"/>
          <p:nvPr/>
        </p:nvSpPr>
        <p:spPr>
          <a:xfrm>
            <a:off x="2404745" y="3377565"/>
            <a:ext cx="43205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C00000"/>
                </a:solidFill>
              </a:rPr>
              <a:t>无法计算数目，形容极多。</a:t>
            </a:r>
            <a:endParaRPr lang="zh-CN" altLang="en-US" sz="2400" b="1">
              <a:solidFill>
                <a:srgbClr val="C00000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77520" y="4153535"/>
            <a:ext cx="14592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/>
              <a:t>堡垒</a:t>
            </a:r>
            <a:endParaRPr lang="zh-CN" altLang="en-US" sz="2800" b="1"/>
          </a:p>
        </p:txBody>
      </p:sp>
      <p:sp>
        <p:nvSpPr>
          <p:cNvPr id="10" name="文本框 9"/>
          <p:cNvSpPr txBox="1"/>
          <p:nvPr/>
        </p:nvSpPr>
        <p:spPr>
          <a:xfrm>
            <a:off x="2256155" y="4152900"/>
            <a:ext cx="49333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C00000"/>
                </a:solidFill>
              </a:rPr>
              <a:t>在冲要地点作防守用的坚固建筑物。</a:t>
            </a:r>
            <a:endParaRPr lang="zh-CN" altLang="en-US" sz="2400" b="1">
              <a:solidFill>
                <a:srgbClr val="C00000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16255" y="4892675"/>
            <a:ext cx="11385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/>
              <a:t>孑口</a:t>
            </a:r>
            <a:endParaRPr lang="zh-CN" altLang="en-US" sz="2800" b="1"/>
          </a:p>
        </p:txBody>
      </p:sp>
      <p:sp>
        <p:nvSpPr>
          <p:cNvPr id="12" name="文本框 11"/>
          <p:cNvSpPr txBox="1"/>
          <p:nvPr/>
        </p:nvSpPr>
        <p:spPr>
          <a:xfrm>
            <a:off x="2329180" y="4892040"/>
            <a:ext cx="56737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C00000"/>
                </a:solidFill>
              </a:rPr>
              <a:t>指地道里小得只能容一个人过去的关口。</a:t>
            </a:r>
            <a:endParaRPr lang="zh-CN" altLang="en-US" sz="2400" b="1">
              <a:solidFill>
                <a:srgbClr val="C00000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16255" y="5657850"/>
            <a:ext cx="9423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/>
              <a:t>防备</a:t>
            </a:r>
            <a:endParaRPr lang="zh-CN" altLang="en-US" sz="2800" b="1"/>
          </a:p>
        </p:txBody>
      </p:sp>
      <p:sp>
        <p:nvSpPr>
          <p:cNvPr id="14" name="文本框 13"/>
          <p:cNvSpPr txBox="1"/>
          <p:nvPr/>
        </p:nvSpPr>
        <p:spPr>
          <a:xfrm>
            <a:off x="2329815" y="5657850"/>
            <a:ext cx="54711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C00000"/>
                </a:solidFill>
              </a:rPr>
              <a:t>做好准备以应付攻击或避免受害。</a:t>
            </a:r>
            <a:endParaRPr lang="zh-CN" altLang="en-US" sz="2400" b="1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ldLvl="0" animBg="1"/>
      <p:bldP spid="2" grpId="0"/>
      <p:bldP spid="3" grpId="0"/>
      <p:bldP spid="4" grpId="0"/>
      <p:bldP spid="5" grpId="0"/>
      <p:bldP spid="6" grpId="0"/>
      <p:bldP spid="7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" name="标题 1"/>
          <p:cNvSpPr txBox="1"/>
          <p:nvPr/>
        </p:nvSpPr>
        <p:spPr>
          <a:xfrm>
            <a:off x="-9525" y="0"/>
            <a:ext cx="12210415" cy="1143000"/>
          </a:xfrm>
          <a:prstGeom prst="rect">
            <a:avLst/>
          </a:prstGeom>
          <a:solidFill>
            <a:srgbClr val="00B050"/>
          </a:solidFill>
          <a:ln w="38100" cap="flat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4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帮你学课文</a:t>
            </a:r>
            <a:endParaRPr lang="zh-CN" altLang="en-US" sz="40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06425" y="1892300"/>
            <a:ext cx="641794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 b="1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</a:t>
            </a:r>
            <a:r>
              <a:rPr lang="zh-CN" altLang="en-US" sz="2800" b="1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快速浏览课文，边读边想：</a:t>
            </a:r>
            <a:endParaRPr lang="zh-CN" altLang="en-US" sz="2800"/>
          </a:p>
          <a:p>
            <a:endParaRPr lang="zh-CN" altLang="en-US" sz="2800"/>
          </a:p>
        </p:txBody>
      </p:sp>
      <p:sp>
        <p:nvSpPr>
          <p:cNvPr id="3" name="文本框 2"/>
          <p:cNvSpPr txBox="1"/>
          <p:nvPr/>
        </p:nvSpPr>
        <p:spPr>
          <a:xfrm>
            <a:off x="894080" y="2821305"/>
            <a:ext cx="63925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1.</a:t>
            </a:r>
            <a:r>
              <a:rPr lang="zh-CN" altLang="en-US" sz="2400" b="1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作者在文中表达了怎样的思想感情？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69010" y="3775075"/>
            <a:ext cx="41128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x-none" sz="2400" b="1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2.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概</a:t>
            </a:r>
            <a:r>
              <a:rPr lang="zh-CN" altLang="en-US" sz="2400" b="1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括每段的大意。</a:t>
            </a:r>
            <a:r>
              <a:rPr lang="en-US" altLang="x-none" sz="2400" b="1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509395" y="913130"/>
            <a:ext cx="722312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作者在文中表达了怎样的思想感情？</a:t>
            </a:r>
            <a:endParaRPr lang="zh-CN" altLang="en-US" sz="2800"/>
          </a:p>
          <a:p>
            <a:endParaRPr lang="zh-CN" altLang="en-US" sz="2800"/>
          </a:p>
        </p:txBody>
      </p:sp>
      <p:sp>
        <p:nvSpPr>
          <p:cNvPr id="3" name="文本框 2"/>
          <p:cNvSpPr txBox="1"/>
          <p:nvPr/>
        </p:nvSpPr>
        <p:spPr>
          <a:xfrm>
            <a:off x="1026795" y="1866265"/>
            <a:ext cx="9875520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200000"/>
              </a:lnSpc>
            </a:pPr>
            <a:r>
              <a:rPr lang="en-US" altLang="zh-CN" sz="280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   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这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篇课文从冀中地道战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的</a:t>
            </a:r>
            <a:r>
              <a:rPr lang="zh-CN" altLang="en-US" sz="2800" u="sng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出现原因</a:t>
            </a:r>
            <a:r>
              <a:rPr lang="zh-CN" altLang="en-US" sz="2800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、</a:t>
            </a:r>
            <a:r>
              <a:rPr lang="zh-CN" altLang="en-US" sz="2800" u="sng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作用</a:t>
            </a:r>
            <a:r>
              <a:rPr lang="zh-CN" altLang="en-US" sz="2800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、</a:t>
            </a:r>
            <a:r>
              <a:rPr lang="zh-CN" altLang="en-US" sz="2800" u="sng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地道的样式结构及特点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等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方面进行了介绍和说明，并对冀中地道战作了高度评价，热情歌颂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了</a:t>
            </a:r>
            <a:r>
              <a:rPr lang="zh-CN" altLang="en-US" sz="2800" u="sng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人民群众的无穷</a:t>
            </a:r>
            <a:r>
              <a:rPr lang="zh-CN" altLang="en-US" sz="2800" u="sng" dirty="0" smtClean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智慧</a:t>
            </a:r>
            <a:r>
              <a:rPr lang="zh-CN" altLang="en-US" sz="2800" u="sng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和顽强的斗志。</a:t>
            </a:r>
            <a:endParaRPr lang="zh-CN" altLang="en-US" sz="2800" u="sng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362710" y="899795"/>
            <a:ext cx="64065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默读课文，概括每段大意：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64895" y="1991995"/>
            <a:ext cx="85985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/>
              <a:t>第一部分</a:t>
            </a:r>
            <a:r>
              <a:rPr lang="zh-CN" altLang="en-US" sz="2400">
                <a:sym typeface="+mn-ea"/>
              </a:rPr>
              <a:t>（</a:t>
            </a:r>
            <a:r>
              <a:rPr lang="en-US" altLang="zh-CN" sz="2400">
                <a:sym typeface="+mn-ea"/>
              </a:rPr>
              <a:t>1-3</a:t>
            </a:r>
            <a:r>
              <a:rPr lang="zh-CN" altLang="en-US" sz="2400">
                <a:sym typeface="+mn-ea"/>
              </a:rPr>
              <a:t>）</a:t>
            </a:r>
            <a:r>
              <a:rPr lang="zh-CN" altLang="en-US" sz="2400"/>
              <a:t>：交代了地道战产生的背景、原因和作用。</a:t>
            </a:r>
            <a:endParaRPr lang="zh-CN" altLang="en-US" sz="2400"/>
          </a:p>
        </p:txBody>
      </p:sp>
      <p:sp>
        <p:nvSpPr>
          <p:cNvPr id="4" name="文本框 3"/>
          <p:cNvSpPr txBox="1"/>
          <p:nvPr/>
        </p:nvSpPr>
        <p:spPr>
          <a:xfrm>
            <a:off x="1064260" y="2970530"/>
            <a:ext cx="887095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zh-CN" altLang="en-US" sz="2400"/>
              <a:t>第二部分</a:t>
            </a:r>
            <a:r>
              <a:rPr lang="zh-CN" altLang="en-US" sz="2400">
                <a:sym typeface="+mn-ea"/>
              </a:rPr>
              <a:t>（</a:t>
            </a:r>
            <a:r>
              <a:rPr lang="en-US" altLang="zh-CN" sz="2400">
                <a:sym typeface="+mn-ea"/>
              </a:rPr>
              <a:t>4-7</a:t>
            </a:r>
            <a:r>
              <a:rPr lang="zh-CN" altLang="en-US" sz="2400">
                <a:sym typeface="+mn-ea"/>
              </a:rPr>
              <a:t>）</a:t>
            </a:r>
            <a:r>
              <a:rPr lang="zh-CN" altLang="en-US" sz="2400"/>
              <a:t>：讲了地道的总体结构及作用，以及在地道内如何与外界联络。</a:t>
            </a:r>
            <a:endParaRPr lang="zh-CN" altLang="en-US" sz="2400"/>
          </a:p>
        </p:txBody>
      </p:sp>
      <p:sp>
        <p:nvSpPr>
          <p:cNvPr id="5" name="文本框 4"/>
          <p:cNvSpPr txBox="1"/>
          <p:nvPr/>
        </p:nvSpPr>
        <p:spPr>
          <a:xfrm>
            <a:off x="1064260" y="4420870"/>
            <a:ext cx="900684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zh-CN" altLang="en-US" sz="2400"/>
              <a:t>第三部分</a:t>
            </a:r>
            <a:r>
              <a:rPr lang="zh-CN" altLang="en-US" sz="2400">
                <a:sym typeface="+mn-ea"/>
              </a:rPr>
              <a:t>（</a:t>
            </a:r>
            <a:r>
              <a:rPr lang="en-US" altLang="zh-CN" sz="2400">
                <a:sym typeface="+mn-ea"/>
              </a:rPr>
              <a:t>8</a:t>
            </a:r>
            <a:r>
              <a:rPr lang="zh-CN" altLang="en-US" sz="2400">
                <a:sym typeface="+mn-ea"/>
              </a:rPr>
              <a:t>）</a:t>
            </a:r>
            <a:r>
              <a:rPr lang="zh-CN" altLang="en-US" sz="2400"/>
              <a:t>：讲了地道战的结果，并说明了地道战在我国抗日战争史上的作用。</a:t>
            </a:r>
            <a:endParaRPr lang="zh-CN" altLang="en-US" sz="24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" name="标题 1"/>
          <p:cNvSpPr txBox="1"/>
          <p:nvPr/>
        </p:nvSpPr>
        <p:spPr>
          <a:xfrm>
            <a:off x="-8890" y="-12700"/>
            <a:ext cx="12210415" cy="1143000"/>
          </a:xfrm>
          <a:prstGeom prst="rect">
            <a:avLst/>
          </a:prstGeom>
          <a:solidFill>
            <a:srgbClr val="00B050"/>
          </a:solidFill>
          <a:ln w="38100" cap="flat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4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        </a:t>
            </a:r>
            <a:r>
              <a:rPr lang="zh-CN" altLang="en-US" sz="4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问题提出</a:t>
            </a:r>
            <a:endParaRPr lang="zh-CN" altLang="en-US" sz="40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43255" y="1521460"/>
            <a:ext cx="754570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/>
              <a:t>1</a:t>
            </a:r>
            <a:r>
              <a:rPr lang="zh-CN" altLang="en-US" sz="2400"/>
              <a:t>、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为了粉碎敌人的“</a:t>
            </a:r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扫荡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”，冀中人民在党的领导下，创造了新的斗争方式，这就是地道战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扫荡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一词说明了什么？这句话在文中起什么作用？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400"/>
          </a:p>
        </p:txBody>
      </p:sp>
      <p:sp>
        <p:nvSpPr>
          <p:cNvPr id="4" name="圆角矩形 3"/>
          <p:cNvSpPr/>
          <p:nvPr/>
        </p:nvSpPr>
        <p:spPr>
          <a:xfrm>
            <a:off x="742315" y="2832100"/>
            <a:ext cx="7743825" cy="79438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l"/>
            <a:endParaRPr lang="zh-CN" altLang="en-US"/>
          </a:p>
          <a:p>
            <a:pPr algn="l"/>
            <a:endParaRPr lang="zh-CN" altLang="en-US"/>
          </a:p>
          <a:p>
            <a:pPr algn="l"/>
            <a:endParaRPr lang="zh-CN" altLang="en-US"/>
          </a:p>
          <a:p>
            <a:pPr algn="l"/>
            <a:r>
              <a:rPr lang="zh-CN" altLang="en-US" sz="2400"/>
              <a:t>答：</a:t>
            </a:r>
            <a:r>
              <a:rPr lang="en-US" altLang="zh-CN" sz="2400"/>
              <a:t>“</a:t>
            </a:r>
            <a:r>
              <a:rPr lang="zh-CN" altLang="en-US" sz="2400"/>
              <a:t>扫荡</a:t>
            </a:r>
            <a:r>
              <a:rPr lang="en-US" altLang="zh-CN" sz="2400"/>
              <a:t>”</a:t>
            </a:r>
            <a:r>
              <a:rPr lang="zh-CN" altLang="en-US" sz="2400"/>
              <a:t>一词</a:t>
            </a:r>
            <a:r>
              <a:rPr lang="zh-CN" altLang="en-US" sz="2400" dirty="0" smtClean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指日</a:t>
            </a:r>
            <a:r>
              <a:rPr lang="zh-CN" altLang="en-US" sz="24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本侵略军对抗日根据地大举进攻。</a:t>
            </a:r>
            <a:endParaRPr lang="zh-CN" altLang="en-US" sz="2400" dirty="0">
              <a:solidFill>
                <a:srgbClr val="E04236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endParaRPr lang="zh-CN" altLang="en-US" sz="2400" dirty="0">
              <a:solidFill>
                <a:srgbClr val="E04236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endParaRPr lang="zh-CN" altLang="en-US" dirty="0">
              <a:solidFill>
                <a:srgbClr val="E04236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/>
            <a:endParaRPr lang="zh-CN" altLang="en-US"/>
          </a:p>
        </p:txBody>
      </p:sp>
      <p:sp>
        <p:nvSpPr>
          <p:cNvPr id="9" name="文本框 12"/>
          <p:cNvSpPr txBox="1"/>
          <p:nvPr/>
        </p:nvSpPr>
        <p:spPr>
          <a:xfrm>
            <a:off x="990600" y="3973195"/>
            <a:ext cx="7298690" cy="953135"/>
          </a:xfrm>
          <a:prstGeom prst="rect">
            <a:avLst/>
          </a:prstGeom>
          <a:solidFill>
            <a:srgbClr val="A1C450"/>
          </a:solidFill>
          <a:ln>
            <a:solidFill>
              <a:srgbClr val="A1C450"/>
            </a:solidFill>
          </a:ln>
        </p:spPr>
        <p:txBody>
          <a:bodyPr wrap="square" rtlCol="0">
            <a:spAutoFit/>
          </a:bodyPr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这句话开门见山，交代了地道战是在什么情况下产生的。</a:t>
            </a:r>
            <a:endParaRPr lang="zh-CN" altLang="en-US" sz="28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ldLvl="0" animBg="1"/>
      <p:bldP spid="2" grpId="0"/>
      <p:bldP spid="4" grpId="0" animBg="1"/>
      <p:bldP spid="9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581660" y="528955"/>
            <a:ext cx="8276590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说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起地道战，简直是个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奇迹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。在广阔平原的地底下，挖了</a:t>
            </a:r>
            <a:r>
              <a:rPr lang="zh-CN" altLang="en-US" sz="2400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不计其数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的地道，横的，竖的，直的，弯的，家家相连，村村相通。</a:t>
            </a:r>
            <a:r>
              <a:rPr lang="zh-CN" altLang="en-US" sz="2400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敌人来了，我们就钻到地道里去，让他们扑个空；敌人走了，我们就从地道里出来，照常种地过日子，有时候还要打击敌人</a:t>
            </a:r>
            <a:r>
              <a:rPr lang="zh-CN" altLang="en-US" sz="2400" dirty="0" smtClean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r>
              <a:rPr lang="en-US" altLang="zh-CN" sz="2400" dirty="0" smtClean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400" dirty="0" smtClean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</a:t>
            </a:r>
            <a:r>
              <a:rPr lang="zh-CN" altLang="en-US" sz="24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这一新的斗争方式有什么好处呢？</a:t>
            </a:r>
            <a:endParaRPr lang="zh-CN" altLang="en-US" sz="24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4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1015365" y="3019425"/>
            <a:ext cx="8721725" cy="71882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l"/>
            <a:r>
              <a:rPr lang="zh-CN" altLang="en-US" sz="2400" b="1"/>
              <a:t>答：这一新的斗争方式的好处是：保护自己、打击敌人。</a:t>
            </a:r>
            <a:endParaRPr lang="zh-CN" altLang="en-US" sz="24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ID" val="_2*i*1"/>
  <p:tag name="KSO_WM_UNIT_LAYERLEVEL" val="1"/>
  <p:tag name="KSO_WM_TAG_VERSION" val="1.0"/>
  <p:tag name="KSO_WM_BEAUTIFY_FLAG" val="#wm#"/>
  <p:tag name="KSO_WM_UNIT_TYPE" val="i"/>
  <p:tag name="KSO_WM_UNIT_INDEX" val="1"/>
  <p:tag name="KSO_WM_UNIT_DIAGRAM_ISNUMVISUAL" val="0"/>
  <p:tag name="KSO_WM_UNIT_DIAGRAM_ISREFERUNIT" val="0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TAG_VERSION" val="1.0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EMPLATE_CATEGORY" val="custom"/>
  <p:tag name="KSO_WM_TEMPLATE_INDEX" val="20196576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TAG_VERSION" val="1.0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EMPLATE_CATEGORY" val="custom"/>
  <p:tag name="KSO_WM_TEMPLATE_INDEX" val="20196576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TAG_VERSION" val="1.0"/>
  <p:tag name="KSO_WM_BEAUTIFY_FLAG" val="#wm#"/>
  <p:tag name="KSO_WM_COMBINE_RELATE_SLIDE_ID" val="background20181944_1"/>
  <p:tag name="KSO_WM_TEMPLATE_CATEGORY" val="custom"/>
  <p:tag name="KSO_WM_TEMPLATE_INDEX" val="20196576"/>
  <p:tag name="KSO_WM_TEMPLATE_SUBCATEGORY" val="0"/>
  <p:tag name="KSO_WM_TEMPLATE_THUMBS_INDEX" val="1"/>
</p:tagLst>
</file>

<file path=ppt/tags/tag65.xml><?xml version="1.0" encoding="utf-8"?>
<p:tagLst xmlns:p="http://schemas.openxmlformats.org/presentationml/2006/main">
  <p:tag name="KSO_WM_SLIDE_MODEL_TYPE" val="cover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2">
      <a:dk1>
        <a:sysClr val="windowText" lastClr="000000"/>
      </a:dk1>
      <a:lt1>
        <a:sysClr val="window" lastClr="FFFFFF"/>
      </a:lt1>
      <a:dk2>
        <a:srgbClr val="262626"/>
      </a:dk2>
      <a:lt2>
        <a:srgbClr val="EEECE1"/>
      </a:lt2>
      <a:accent1>
        <a:srgbClr val="FFFFFF"/>
      </a:accent1>
      <a:accent2>
        <a:srgbClr val="1B1E1F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1972</Words>
  <Application>WPS 演示</Application>
  <PresentationFormat>宽屏</PresentationFormat>
  <Paragraphs>192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7" baseType="lpstr">
      <vt:lpstr>Arial</vt:lpstr>
      <vt:lpstr>宋体</vt:lpstr>
      <vt:lpstr>Wingdings</vt:lpstr>
      <vt:lpstr>微软雅黑</vt:lpstr>
      <vt:lpstr>黑体</vt:lpstr>
      <vt:lpstr>楷体</vt:lpstr>
      <vt:lpstr>Arial Unicode MS</vt:lpstr>
      <vt:lpstr>Calibri</vt:lpstr>
      <vt:lpstr>Office 主题​​</vt:lpstr>
      <vt:lpstr>88冀中的地道战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qwe</cp:lastModifiedBy>
  <cp:revision>45</cp:revision>
  <dcterms:created xsi:type="dcterms:W3CDTF">2019-09-09T08:16:00Z</dcterms:created>
  <dcterms:modified xsi:type="dcterms:W3CDTF">2021-10-27T05:33:34Z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BA4FBAB7083146C5BFFC8CD03E5FE760</vt:lpwstr>
  </property>
</Properties>
</file>