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5"/>
  </p:handoutMasterIdLst>
  <p:sldIdLst>
    <p:sldId id="393" r:id="rId3"/>
    <p:sldId id="333" r:id="rId5"/>
    <p:sldId id="449" r:id="rId6"/>
    <p:sldId id="312" r:id="rId7"/>
    <p:sldId id="443" r:id="rId8"/>
    <p:sldId id="435" r:id="rId9"/>
    <p:sldId id="444" r:id="rId10"/>
    <p:sldId id="445" r:id="rId11"/>
    <p:sldId id="450" r:id="rId12"/>
    <p:sldId id="436" r:id="rId13"/>
    <p:sldId id="430" r:id="rId14"/>
  </p:sldIdLst>
  <p:sldSz cx="12192000" cy="6858000"/>
  <p:notesSz cx="6858000" cy="9144000"/>
  <p:custDataLst>
    <p:tags r:id="rId19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78"/>
    <p:restoredTop sz="94660"/>
  </p:normalViewPr>
  <p:slideViewPr>
    <p:cSldViewPr snapToGrid="0" showGuides="1">
      <p:cViewPr varScale="1">
        <p:scale>
          <a:sx n="52" d="100"/>
          <a:sy n="52" d="100"/>
        </p:scale>
        <p:origin x="-782" y="-91"/>
      </p:cViewPr>
      <p:guideLst>
        <p:guide orient="horz" pos="2172"/>
        <p:guide pos="3839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3" cy="72003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13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handoutMaster" Target="handoutMasters/handoutMaster1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auto"/>
            <a:fld id="{0F9B84EA-7D68-4D60-9CB1-D50884785D1C}" type="datetimeFigureOut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auto"/>
            <a:fld id="{8D4E0FC9-F1F8-4FAE-9988-3BA365CFD46F}" type="slidenum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auto"/>
            <a:fld id="{1AC49D05-6128-4D0D-A32A-06A5E73B386C}" type="datetimeFigureOut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10244" name="幻灯片图像占位符 3"/>
          <p:cNvSpPr>
            <a:spLocks noGrp="1" noRot="1" noChangeAspect="1"/>
          </p:cNvSpPr>
          <p:nvPr>
            <p:ph type="sldImg" idx="6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245" name="备注占位符 4"/>
          <p:cNvSpPr>
            <a:spLocks noGrp="1"/>
          </p:cNvSpPr>
          <p:nvPr>
            <p:ph type="body" sz="quarter" idx="7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auto"/>
            <a:fld id="{5849F42C-2DAE-424C-A4B8-3140182C3E9F}" type="slidenum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3314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3315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7410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11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7410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11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3314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3315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3314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3315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7410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11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7410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11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7410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11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7410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11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7410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11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7410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11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tags" Target="../tags/tag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KSO_TEMPLATE" hidden="1"/>
          <p:cNvSpPr/>
          <p:nvPr>
            <p:custDataLst>
              <p:tags r:id="rId2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2.xml"/><Relationship Id="rId2" Type="http://schemas.openxmlformats.org/officeDocument/2006/relationships/slide" Target="slide2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11.xml"/><Relationship Id="rId2" Type="http://schemas.openxmlformats.org/officeDocument/2006/relationships/slide" Target="slide2.xml"/><Relationship Id="rId1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2.xml"/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3.xml"/><Relationship Id="rId2" Type="http://schemas.openxmlformats.org/officeDocument/2006/relationships/slide" Target="slide2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5.xml"/><Relationship Id="rId2" Type="http://schemas.openxmlformats.org/officeDocument/2006/relationships/slide" Target="slide2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7.xml"/><Relationship Id="rId2" Type="http://schemas.openxmlformats.org/officeDocument/2006/relationships/slide" Target="slide2.xml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8.xml"/><Relationship Id="rId2" Type="http://schemas.openxmlformats.org/officeDocument/2006/relationships/slide" Target="slide2.xml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标题 1"/>
          <p:cNvSpPr txBox="1"/>
          <p:nvPr/>
        </p:nvSpPr>
        <p:spPr>
          <a:xfrm>
            <a:off x="2775011" y="2361359"/>
            <a:ext cx="7180150" cy="2830073"/>
          </a:xfrm>
          <a:prstGeom prst="rect">
            <a:avLst/>
          </a:prstGeom>
          <a:noFill/>
          <a:ln w="12700">
            <a:noFill/>
          </a:ln>
        </p:spPr>
        <p:txBody>
          <a:bodyPr/>
          <a:lstStyle/>
          <a:p>
            <a:pPr algn="ctr" eaLnBrk="1" hangingPunct="1">
              <a:buFont typeface="Arial" panose="020B0604020202020204" pitchFamily="34" charset="0"/>
            </a:pPr>
            <a:r>
              <a:rPr lang="zh-CN" altLang="en-US" sz="5400" b="1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习作二</a:t>
            </a:r>
            <a:endParaRPr lang="en-US" altLang="zh-CN" sz="5400" b="1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1" hangingPunct="1">
              <a:buFont typeface="Arial" panose="020B0604020202020204" pitchFamily="34" charset="0"/>
            </a:pPr>
            <a:endParaRPr lang="en-US" altLang="zh-CN" sz="2800" b="1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1" hangingPunct="1">
              <a:buFont typeface="Arial" panose="020B0604020202020204" pitchFamily="34" charset="0"/>
            </a:pPr>
            <a:r>
              <a:rPr lang="en-US" altLang="zh-CN" sz="5400" b="1"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5400" b="1"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漫画</a:t>
            </a:r>
            <a:r>
              <a:rPr lang="en-US" altLang="zh-CN" sz="5400" b="1"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5400" b="1"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老师</a:t>
            </a:r>
            <a:endParaRPr lang="zh-CN" altLang="en-US" sz="5400" b="1"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0860" y="287655"/>
            <a:ext cx="4944110" cy="1593215"/>
            <a:chOff x="836" y="453"/>
            <a:chExt cx="5807" cy="2509"/>
          </a:xfrm>
        </p:grpSpPr>
        <p:pic>
          <p:nvPicPr>
            <p:cNvPr id="46082" name="图片 4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836" y="453"/>
              <a:ext cx="5807" cy="250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6083" name="文本框 2">
              <a:hlinkClick r:id="rId2" action="ppaction://hlinksldjump"/>
            </p:cNvPr>
            <p:cNvSpPr txBox="1"/>
            <p:nvPr/>
          </p:nvSpPr>
          <p:spPr>
            <a:xfrm>
              <a:off x="1593" y="1199"/>
              <a:ext cx="4932" cy="101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r>
                <a:rPr lang="zh-CN" altLang="en-US" sz="3600" b="1" smtClean="0">
                  <a:latin typeface="楷体" panose="02010609060101010101" pitchFamily="49" charset="-122"/>
                  <a:ea typeface="楷体" panose="02010609060101010101" pitchFamily="49" charset="-122"/>
                </a:rPr>
                <a:t>五年级</a:t>
              </a:r>
              <a:r>
                <a:rPr lang="zh-CN" altLang="en-US" sz="3600" b="1">
                  <a:latin typeface="楷体" panose="02010609060101010101" pitchFamily="49" charset="-122"/>
                  <a:ea typeface="楷体" panose="02010609060101010101" pitchFamily="49" charset="-122"/>
                </a:rPr>
                <a:t>语文上册</a:t>
              </a:r>
              <a:endParaRPr lang="zh-CN" altLang="en-US" sz="36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  <p:custDataLst>
      <p:tags r:id="rId3"/>
    </p:custData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30860" y="287655"/>
            <a:ext cx="3687445" cy="1593215"/>
            <a:chOff x="836" y="453"/>
            <a:chExt cx="5807" cy="2509"/>
          </a:xfrm>
        </p:grpSpPr>
        <p:pic>
          <p:nvPicPr>
            <p:cNvPr id="46082" name="图片 4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836" y="453"/>
              <a:ext cx="5807" cy="250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6083" name="文本框 2">
              <a:hlinkClick r:id="rId2" action="ppaction://hlinksldjump"/>
            </p:cNvPr>
            <p:cNvSpPr txBox="1"/>
            <p:nvPr/>
          </p:nvSpPr>
          <p:spPr>
            <a:xfrm>
              <a:off x="2150" y="1200"/>
              <a:ext cx="3180" cy="101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zh-CN" altLang="en-US" sz="3600" b="1">
                  <a:latin typeface="黑体" panose="02010609060101010101" pitchFamily="2" charset="-122"/>
                  <a:ea typeface="黑体" panose="02010609060101010101" pitchFamily="2" charset="-122"/>
                </a:rPr>
                <a:t>拟写提纲</a:t>
              </a:r>
              <a:endParaRPr lang="zh-CN" altLang="en-US" sz="3600" b="1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100" name="文本框 99"/>
          <p:cNvSpPr txBox="1"/>
          <p:nvPr/>
        </p:nvSpPr>
        <p:spPr>
          <a:xfrm>
            <a:off x="881380" y="2032635"/>
            <a:ext cx="10214610" cy="34150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295275" algn="l" eaLnBrk="1" latinLnBrk="0" hangingPunct="1">
              <a:lnSpc>
                <a:spcPct val="150000"/>
              </a:lnSpc>
            </a:pPr>
            <a:r>
              <a:rPr lang="zh-CN" sz="48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要求：</a:t>
            </a:r>
            <a:endParaRPr lang="zh-CN" sz="3200" b="1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295275" algn="l" eaLnBrk="1" latinLnBrk="0" hangingPunct="1">
              <a:lnSpc>
                <a:spcPct val="150000"/>
              </a:lnSpc>
            </a:pPr>
            <a:r>
              <a:rPr lang="zh-CN" sz="32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（1）确定你要描写的对象，也就是先确定要</a:t>
            </a:r>
            <a:r>
              <a:rPr lang="zh-CN" sz="3200" b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写</a:t>
            </a:r>
            <a:r>
              <a:rPr lang="zh-CN" altLang="en-US" sz="3200" b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的</a:t>
            </a:r>
            <a:r>
              <a:rPr lang="zh-CN" sz="3200" b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老师。</a:t>
            </a:r>
            <a:endParaRPr lang="en-US" altLang="zh-CN" sz="3200" b="1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295275" algn="l" eaLnBrk="1" latinLnBrk="0" hangingPunct="1">
              <a:lnSpc>
                <a:spcPct val="150000"/>
              </a:lnSpc>
            </a:pPr>
            <a:r>
              <a:rPr lang="zh-CN" altLang="en-US" sz="3200" b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</a:t>
            </a:r>
            <a:r>
              <a:rPr lang="zh-CN" sz="3200" b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2</a:t>
            </a:r>
            <a:r>
              <a:rPr lang="zh-CN" sz="32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）想一想：这个老师的特点是什么</a:t>
            </a:r>
            <a:r>
              <a:rPr lang="zh-CN" sz="3200" b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？</a:t>
            </a:r>
            <a:endParaRPr lang="en-US" altLang="zh-CN" sz="3200" b="1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295275" algn="l" eaLnBrk="1" latinLnBrk="0" hangingPunct="1">
              <a:lnSpc>
                <a:spcPct val="150000"/>
              </a:lnSpc>
            </a:pPr>
            <a:r>
              <a:rPr lang="zh-CN" sz="3200" b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</a:t>
            </a:r>
            <a:r>
              <a:rPr lang="zh-CN" sz="32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3）在他身上发生过哪些突出其特点的具体事情？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56565" y="145415"/>
            <a:ext cx="3687445" cy="1593215"/>
            <a:chOff x="851" y="454"/>
            <a:chExt cx="5807" cy="2509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851" y="454"/>
              <a:ext cx="5807" cy="250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" name="文本框 2">
              <a:hlinkClick r:id="rId2" action="ppaction://hlinksldjump"/>
            </p:cNvPr>
            <p:cNvSpPr txBox="1"/>
            <p:nvPr/>
          </p:nvSpPr>
          <p:spPr>
            <a:xfrm>
              <a:off x="2150" y="1200"/>
              <a:ext cx="3209" cy="101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zh-CN" altLang="en-US" sz="3600" b="1" smtClean="0">
                  <a:latin typeface="黑体" panose="02010609060101010101" pitchFamily="2" charset="-122"/>
                  <a:ea typeface="黑体" panose="02010609060101010101" pitchFamily="2" charset="-122"/>
                </a:rPr>
                <a:t>自主修改</a:t>
              </a:r>
              <a:endParaRPr lang="zh-CN" altLang="en-US" sz="3600" b="1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427719" y="2061968"/>
            <a:ext cx="885883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33730" algn="just">
              <a:lnSpc>
                <a:spcPct val="150000"/>
              </a:lnSpc>
            </a:pP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．</a:t>
            </a:r>
            <a:r>
              <a:rPr lang="zh-CN" altLang="zh-CN" sz="3200" b="1" kern="1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学生反复朗读，运用修改符号修改习作。</a:t>
            </a:r>
            <a:endParaRPr lang="zh-CN" altLang="zh-CN" sz="3200" b="1" kern="1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54611" y="3175085"/>
            <a:ext cx="9682779" cy="7155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33730" algn="just">
              <a:lnSpc>
                <a:spcPct val="150000"/>
              </a:lnSpc>
              <a:spcAft>
                <a:spcPct val="0"/>
              </a:spcAft>
            </a:pPr>
            <a:r>
              <a:rPr lang="en-US" altLang="zh-CN" sz="3200" b="1" kern="1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3200" b="1" kern="1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．在自己修改的基础上，互相交流，合作修改。</a:t>
            </a:r>
            <a:endParaRPr lang="zh-CN" altLang="en-US" sz="3200" b="1" kern="1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300287" y="4373116"/>
            <a:ext cx="4327147" cy="7155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33730" algn="just">
              <a:lnSpc>
                <a:spcPct val="150000"/>
              </a:lnSpc>
              <a:spcAft>
                <a:spcPct val="0"/>
              </a:spcAft>
            </a:pPr>
            <a:r>
              <a:rPr lang="en-US" altLang="zh-CN" sz="3200" b="1" kern="1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3200" b="1" kern="1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．学生独立修改。</a:t>
            </a:r>
            <a:endParaRPr lang="zh-CN" altLang="en-US" sz="3200" b="1" kern="1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2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10871200" y="10617200"/>
            <a:ext cx="304800" cy="215900"/>
          </a:xfrm>
          <a:prstGeom prst="cube">
            <a:avLst/>
          </a:prstGeom>
        </p:spPr>
      </p:pic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365106" y="1728511"/>
            <a:ext cx="9323439" cy="4523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 eaLnBrk="1" latinLnBrk="0" hangingPunct="1">
              <a:lnSpc>
                <a:spcPct val="150000"/>
              </a:lnSpc>
            </a:pPr>
            <a:r>
              <a:rPr lang="en-US" altLang="zh-CN" sz="3200" b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r>
              <a:rPr lang="zh-CN" altLang="en-US" sz="3200" b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同学们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，喜欢看漫画吗？漫画一般运用变形、比喻、象征、暗示、影射的方法，里面的角色，特点非常突出，</a:t>
            </a:r>
            <a:r>
              <a:rPr lang="zh-CN" altLang="en-US" sz="3200" b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配上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独特的画风和夸张的情节，让人觉得非常有趣。今天，我们也来试试？但是今天我们不需要画笔，需要用笔来写一写。猜猜我们今天要“画”的是谁？</a:t>
            </a:r>
            <a:endParaRPr sz="3200" b="1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30860" y="287655"/>
            <a:ext cx="3687445" cy="1593215"/>
            <a:chOff x="836" y="453"/>
            <a:chExt cx="5807" cy="2509"/>
          </a:xfrm>
        </p:grpSpPr>
        <p:pic>
          <p:nvPicPr>
            <p:cNvPr id="46082" name="图片 4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836" y="453"/>
              <a:ext cx="5807" cy="250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6083" name="文本框 2">
              <a:hlinkClick r:id="rId2" action="ppaction://hlinksldjump"/>
            </p:cNvPr>
            <p:cNvSpPr txBox="1"/>
            <p:nvPr/>
          </p:nvSpPr>
          <p:spPr>
            <a:xfrm>
              <a:off x="2150" y="1200"/>
              <a:ext cx="3180" cy="101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zh-CN" altLang="en-US" sz="3600" b="1">
                  <a:latin typeface="黑体" panose="02010609060101010101" pitchFamily="2" charset="-122"/>
                  <a:ea typeface="黑体" panose="02010609060101010101" pitchFamily="2" charset="-122"/>
                </a:rPr>
                <a:t>谈话导入</a:t>
              </a:r>
              <a:endParaRPr lang="zh-CN" altLang="en-US" sz="3600" b="1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</p:spTree>
    <p:custDataLst>
      <p:tags r:id="rId3"/>
    </p:custData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 5121"/>
          <p:cNvSpPr>
            <a:spLocks noGrp="1"/>
          </p:cNvSpPr>
          <p:nvPr/>
        </p:nvSpPr>
        <p:spPr>
          <a:xfrm>
            <a:off x="633730" y="1812290"/>
            <a:ext cx="10924540" cy="177419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>
            <a:scene3d>
              <a:camera prst="orthographicFront"/>
              <a:lightRig rig="threePt" dir="t"/>
            </a:scene3d>
          </a:bodyPr>
          <a:lstStyle>
            <a:lvl1pPr marL="0" lvl="0" indent="0" algn="r" defTabSz="408305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Times New Roman" panose="02020603050405020304" pitchFamily="18" charset="0"/>
              <a:buNone/>
              <a:defRPr sz="3200" b="0" i="0" u="none" kern="1200" baseline="0">
                <a:solidFill>
                  <a:srgbClr val="000000"/>
                </a:solidFill>
                <a:latin typeface="+mj-lt"/>
                <a:ea typeface="微软雅黑" panose="020B0503020204020204" charset="-122"/>
                <a:cs typeface="+mj-cs"/>
              </a:defRPr>
            </a:lvl1pPr>
          </a:lstStyle>
          <a:p>
            <a:pPr defTabSz="408305">
              <a:buSzTx/>
            </a:pPr>
            <a:r>
              <a:rPr lang="zh-CN" altLang="en-US" sz="5400" b="1" kern="1200" baseline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桃李芬芳满天下，传道授业解惑。</a:t>
            </a:r>
            <a:endParaRPr lang="zh-CN" altLang="en-US" sz="5400" b="1" kern="1200" baseline="0">
              <a:ln w="22225">
                <a:solidFill>
                  <a:schemeClr val="accent2"/>
                </a:solidFill>
                <a:prstDash val="solid"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23" name="副标题 5122"/>
          <p:cNvSpPr>
            <a:spLocks noGrp="1"/>
          </p:cNvSpPr>
          <p:nvPr>
            <p:ph type="subTitle" idx="1"/>
          </p:nvPr>
        </p:nvSpPr>
        <p:spPr>
          <a:xfrm>
            <a:off x="633730" y="1021715"/>
            <a:ext cx="7118350" cy="790575"/>
          </a:xfrm>
        </p:spPr>
        <p:txBody>
          <a:bodyPr lIns="0" tIns="25603" rIns="0" bIns="0" anchor="t"/>
          <a:lstStyle/>
          <a:p>
            <a:pPr marL="0" indent="0" algn="l" defTabSz="408305">
              <a:buSzTx/>
              <a:buNone/>
            </a:pPr>
            <a:r>
              <a:rPr lang="en-US" altLang="zh-CN" sz="6000" b="1" kern="1200" baseline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6000" b="1" kern="1200" baseline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猜谜：</a:t>
            </a:r>
            <a:endParaRPr lang="zh-CN" altLang="en-US" sz="6000" b="1" kern="1200" baseline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24" name="矩形 5123"/>
          <p:cNvSpPr>
            <a:spLocks noGrp="1"/>
          </p:cNvSpPr>
          <p:nvPr/>
        </p:nvSpPr>
        <p:spPr>
          <a:xfrm>
            <a:off x="3931920" y="4772660"/>
            <a:ext cx="3401695" cy="97917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</a:ln>
        </p:spPr>
        <p:txBody>
          <a:bodyPr vert="horz" wrap="square" lIns="0" tIns="0" rIns="0" bIns="0" anchor="ctr"/>
          <a:lstStyle>
            <a:lvl1pPr marL="0" lvl="0" indent="0" algn="r" defTabSz="408305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Times New Roman" panose="02020603050405020304" pitchFamily="18" charset="0"/>
              <a:buNone/>
              <a:defRPr sz="3200" u="none" kern="1200" baseline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algn="ctr"/>
            <a:r>
              <a:rPr lang="zh-CN" altLang="en-US" sz="40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谜底</a:t>
            </a:r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：教师</a:t>
            </a:r>
            <a:endParaRPr lang="zh-CN" altLang="en-US" sz="40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25" name="矩形 5124"/>
          <p:cNvSpPr>
            <a:spLocks noGrp="1"/>
          </p:cNvSpPr>
          <p:nvPr/>
        </p:nvSpPr>
        <p:spPr>
          <a:xfrm>
            <a:off x="3361690" y="3586480"/>
            <a:ext cx="4187825" cy="97917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0" tIns="0" rIns="0" bIns="0" anchor="ctr"/>
          <a:lstStyle>
            <a:lvl1pPr marL="0" lvl="0" indent="0" algn="r" defTabSz="408305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Times New Roman" panose="02020603050405020304" pitchFamily="18" charset="0"/>
              <a:buNone/>
              <a:defRPr sz="3200" u="none" kern="1200" baseline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 algn="ctr"/>
            <a:r>
              <a:rPr lang="zh-CN" altLang="en-US" sz="4800" b="1">
                <a:latin typeface="楷体" panose="02010609060101010101" pitchFamily="49" charset="-122"/>
                <a:ea typeface="楷体" panose="02010609060101010101" pitchFamily="49" charset="-122"/>
              </a:rPr>
              <a:t>猜一职业</a:t>
            </a:r>
            <a:endParaRPr lang="zh-CN" altLang="en-US" sz="4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30860" y="287655"/>
            <a:ext cx="3687445" cy="1593215"/>
            <a:chOff x="836" y="453"/>
            <a:chExt cx="5807" cy="2509"/>
          </a:xfrm>
        </p:grpSpPr>
        <p:pic>
          <p:nvPicPr>
            <p:cNvPr id="46082" name="图片 4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836" y="453"/>
              <a:ext cx="5807" cy="250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6083" name="文本框 2">
              <a:hlinkClick r:id="rId2" action="ppaction://hlinksldjump"/>
            </p:cNvPr>
            <p:cNvSpPr txBox="1"/>
            <p:nvPr/>
          </p:nvSpPr>
          <p:spPr>
            <a:xfrm>
              <a:off x="2150" y="1200"/>
              <a:ext cx="3180" cy="101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zh-CN" altLang="en-US" sz="3600" b="1">
                  <a:latin typeface="黑体" panose="02010609060101010101" pitchFamily="2" charset="-122"/>
                  <a:ea typeface="黑体" panose="02010609060101010101" pitchFamily="2" charset="-122"/>
                </a:rPr>
                <a:t>审清题意</a:t>
              </a:r>
              <a:endParaRPr lang="zh-CN" altLang="en-US" sz="3600" b="1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365250" y="1953440"/>
            <a:ext cx="9061860" cy="1014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 b="1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sz="4000" b="1">
                <a:latin typeface="楷体" panose="02010609060101010101" pitchFamily="49" charset="-122"/>
                <a:ea typeface="楷体" panose="02010609060101010101" pitchFamily="49" charset="-122"/>
              </a:rPr>
              <a:t>看到题目，你知道了什么信息？</a:t>
            </a:r>
            <a:endParaRPr lang="zh-CN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89890" y="1060450"/>
            <a:ext cx="10434955" cy="1014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 b="1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sz="4000" b="1">
                <a:latin typeface="楷体" panose="02010609060101010101" pitchFamily="49" charset="-122"/>
                <a:ea typeface="楷体" panose="02010609060101010101" pitchFamily="49" charset="-122"/>
              </a:rPr>
              <a:t>你认为这次习作的重点应在什么上下功夫？</a:t>
            </a:r>
            <a:endParaRPr lang="zh-CN" sz="4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2626995" y="2374265"/>
            <a:ext cx="4838065" cy="1033780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indent="719455">
              <a:lnSpc>
                <a:spcPct val="150000"/>
              </a:lnSpc>
              <a:defRPr/>
            </a:pPr>
            <a:r>
              <a:rPr lang="zh-CN" sz="3600" b="1" kern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突出老师的特点</a:t>
            </a:r>
            <a:r>
              <a:rPr sz="3600" b="1" kern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endParaRPr sz="3600" b="1" kern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2626995" y="3775075"/>
            <a:ext cx="4837430" cy="1033780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indent="719455">
              <a:lnSpc>
                <a:spcPct val="150000"/>
              </a:lnSpc>
              <a:defRPr/>
            </a:pPr>
            <a:r>
              <a:rPr lang="zh-CN" sz="3600" b="1" kern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具体事例</a:t>
            </a:r>
            <a:r>
              <a:rPr sz="3600" b="1" kern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endParaRPr sz="3600" b="1" kern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2626995" y="5175885"/>
            <a:ext cx="4837430" cy="1033780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indent="719455">
              <a:lnSpc>
                <a:spcPct val="150000"/>
              </a:lnSpc>
              <a:defRPr/>
            </a:pPr>
            <a:r>
              <a:rPr lang="zh-CN" sz="3600" b="1" kern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漫画</a:t>
            </a:r>
            <a:r>
              <a:rPr lang="en-US" altLang="zh-CN" sz="3600" b="1" kern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......</a:t>
            </a:r>
            <a:endParaRPr lang="en-US" altLang="zh-CN" sz="3600" b="1" kern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30860" y="287655"/>
            <a:ext cx="3687445" cy="1593215"/>
            <a:chOff x="836" y="453"/>
            <a:chExt cx="5807" cy="2509"/>
          </a:xfrm>
        </p:grpSpPr>
        <p:pic>
          <p:nvPicPr>
            <p:cNvPr id="46082" name="图片 4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836" y="453"/>
              <a:ext cx="5807" cy="250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6083" name="文本框 2">
              <a:hlinkClick r:id="rId2" action="ppaction://hlinksldjump"/>
            </p:cNvPr>
            <p:cNvSpPr txBox="1"/>
            <p:nvPr/>
          </p:nvSpPr>
          <p:spPr>
            <a:xfrm>
              <a:off x="2150" y="1200"/>
              <a:ext cx="3180" cy="101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zh-CN" altLang="en-US" sz="3600" b="1">
                  <a:latin typeface="黑体" panose="02010609060101010101" pitchFamily="2" charset="-122"/>
                  <a:ea typeface="黑体" panose="02010609060101010101" pitchFamily="2" charset="-122"/>
                </a:rPr>
                <a:t>启发思路</a:t>
              </a:r>
              <a:endParaRPr lang="zh-CN" altLang="en-US" sz="3600" b="1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089025" y="1749425"/>
            <a:ext cx="10112375" cy="10147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>
            <a:defPPr>
              <a:defRPr lang="zh-CN"/>
            </a:defPPr>
            <a:lvl1pPr lvl="0" indent="0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2800" b="0" i="0" u="none" baseline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lvl="1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baseline="0">
                <a:latin typeface="Franklin Gothic Medium" panose="020B0603020102020204" pitchFamily="34" charset="0"/>
                <a:ea typeface="微软雅黑" panose="020B0503020204020204" charset="-122"/>
              </a:defRPr>
            </a:lvl2pPr>
            <a:lvl3pPr lvl="2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baseline="0">
                <a:latin typeface="Franklin Gothic Medium" panose="020B0603020102020204" pitchFamily="34" charset="0"/>
                <a:ea typeface="微软雅黑" panose="020B0503020204020204" charset="-122"/>
              </a:defRPr>
            </a:lvl3pPr>
            <a:lvl4pPr lvl="3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baseline="0">
                <a:latin typeface="Franklin Gothic Medium" panose="020B0603020102020204" pitchFamily="34" charset="0"/>
                <a:ea typeface="微软雅黑" panose="020B0503020204020204" charset="-122"/>
              </a:defRPr>
            </a:lvl4pPr>
            <a:lvl5pPr lvl="4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baseline="0">
                <a:latin typeface="Franklin Gothic Medium" panose="020B0603020102020204" pitchFamily="34" charset="0"/>
                <a:ea typeface="微软雅黑" panose="020B0503020204020204" charset="-122"/>
              </a:defRPr>
            </a:lvl5pPr>
            <a:lvl6pPr lvl="5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baseline="0">
                <a:latin typeface="Franklin Gothic Medium" panose="020B0603020102020204" pitchFamily="34" charset="0"/>
                <a:ea typeface="微软雅黑" panose="020B0503020204020204" charset="-122"/>
              </a:defRPr>
            </a:lvl6pPr>
            <a:lvl7pPr lvl="6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baseline="0">
                <a:latin typeface="Franklin Gothic Medium" panose="020B0603020102020204" pitchFamily="34" charset="0"/>
                <a:ea typeface="微软雅黑" panose="020B0503020204020204" charset="-122"/>
              </a:defRPr>
            </a:lvl7pPr>
            <a:lvl8pPr lvl="7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baseline="0">
                <a:latin typeface="Franklin Gothic Medium" panose="020B0603020102020204" pitchFamily="34" charset="0"/>
                <a:ea typeface="微软雅黑" panose="020B0503020204020204" charset="-122"/>
              </a:defRPr>
            </a:lvl8pPr>
            <a:lvl9pPr lvl="8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baseline="0">
                <a:latin typeface="Franklin Gothic Medium" panose="020B0603020102020204" pitchFamily="34" charset="0"/>
                <a:ea typeface="微软雅黑" panose="020B0503020204020204" charset="-122"/>
              </a:defRPr>
            </a:lvl9pPr>
          </a:lstStyle>
          <a:p>
            <a:pPr indent="295275"/>
            <a:r>
              <a:rPr lang="en-US" altLang="zh-CN" sz="3200" b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zh-CN" sz="40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如果要给一位老师画漫画，你会选择谁？</a:t>
            </a:r>
            <a:endParaRPr lang="zh-CN" altLang="en-US" sz="4000" b="1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39495" y="3106420"/>
            <a:ext cx="9975215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</a:t>
            </a:r>
            <a:r>
              <a:rPr lang="zh-CN" sz="36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我们应该从哪些方面突出老师的特点呢？</a:t>
            </a:r>
            <a:endParaRPr lang="zh-CN" altLang="zh-CN" sz="36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1276985" y="3910330"/>
            <a:ext cx="9737725" cy="2556555"/>
          </a:xfrm>
          <a:prstGeom prst="roundRect">
            <a:avLst/>
          </a:prstGeom>
          <a:ln w="34925">
            <a:solidFill>
              <a:schemeClr val="accent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8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</a:t>
            </a:r>
            <a:r>
              <a:rPr lang="zh-CN" altLang="en-US" sz="4800" b="1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外貌、衣着、性格、喜好</a:t>
            </a:r>
            <a:endParaRPr lang="zh-CN" altLang="en-US" sz="4800" b="1" smtClean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800" b="1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（此处可作细节描写）</a:t>
            </a:r>
            <a:endParaRPr lang="zh-CN" altLang="en-US" sz="4800" b="1" smtClean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744855" y="3444240"/>
            <a:ext cx="10981690" cy="304609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>
            <a:defPPr>
              <a:defRPr lang="zh-CN"/>
            </a:defPPr>
            <a:lvl1pPr lvl="0" indent="0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2800" b="0" i="0" u="none" baseline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lvl="1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baseline="0">
                <a:latin typeface="Franklin Gothic Medium" panose="020B0603020102020204" pitchFamily="34" charset="0"/>
                <a:ea typeface="微软雅黑" panose="020B0503020204020204" charset="-122"/>
              </a:defRPr>
            </a:lvl2pPr>
            <a:lvl3pPr lvl="2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baseline="0">
                <a:latin typeface="Franklin Gothic Medium" panose="020B0603020102020204" pitchFamily="34" charset="0"/>
                <a:ea typeface="微软雅黑" panose="020B0503020204020204" charset="-122"/>
              </a:defRPr>
            </a:lvl3pPr>
            <a:lvl4pPr lvl="3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baseline="0">
                <a:latin typeface="Franklin Gothic Medium" panose="020B0603020102020204" pitchFamily="34" charset="0"/>
                <a:ea typeface="微软雅黑" panose="020B0503020204020204" charset="-122"/>
              </a:defRPr>
            </a:lvl4pPr>
            <a:lvl5pPr lvl="4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baseline="0">
                <a:latin typeface="Franklin Gothic Medium" panose="020B0603020102020204" pitchFamily="34" charset="0"/>
                <a:ea typeface="微软雅黑" panose="020B0503020204020204" charset="-122"/>
              </a:defRPr>
            </a:lvl5pPr>
            <a:lvl6pPr lvl="5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baseline="0">
                <a:latin typeface="Franklin Gothic Medium" panose="020B0603020102020204" pitchFamily="34" charset="0"/>
                <a:ea typeface="微软雅黑" panose="020B0503020204020204" charset="-122"/>
              </a:defRPr>
            </a:lvl6pPr>
            <a:lvl7pPr lvl="6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baseline="0">
                <a:latin typeface="Franklin Gothic Medium" panose="020B0603020102020204" pitchFamily="34" charset="0"/>
                <a:ea typeface="微软雅黑" panose="020B0503020204020204" charset="-122"/>
              </a:defRPr>
            </a:lvl7pPr>
            <a:lvl8pPr lvl="7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baseline="0">
                <a:latin typeface="Franklin Gothic Medium" panose="020B0603020102020204" pitchFamily="34" charset="0"/>
                <a:ea typeface="微软雅黑" panose="020B0503020204020204" charset="-122"/>
              </a:defRPr>
            </a:lvl8pPr>
            <a:lvl9pPr lvl="8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baseline="0">
                <a:latin typeface="Franklin Gothic Medium" panose="020B0603020102020204" pitchFamily="34" charset="0"/>
                <a:ea typeface="微软雅黑" panose="020B0503020204020204" charset="-122"/>
              </a:defRPr>
            </a:lvl9pPr>
          </a:lstStyle>
          <a:p>
            <a:pPr indent="622300"/>
            <a:r>
              <a:rPr sz="3200" b="1" smtClean="0">
                <a:latin typeface="楷体" panose="02010609060101010101" pitchFamily="49" charset="-122"/>
                <a:ea typeface="楷体" panose="02010609060101010101" pitchFamily="49" charset="-122"/>
              </a:rPr>
              <a:t>（1）请习作较好的同学先汇报，其他同学认真听，根据自己的理解进行较为客观的评价。</a:t>
            </a:r>
            <a:endParaRPr sz="32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622300"/>
            <a:r>
              <a:rPr sz="3200" b="1" smtClean="0">
                <a:latin typeface="楷体" panose="02010609060101010101" pitchFamily="49" charset="-122"/>
                <a:ea typeface="楷体" panose="02010609060101010101" pitchFamily="49" charset="-122"/>
              </a:rPr>
              <a:t>（2）再请中等和有一定困难的学生进行汇报。同学和老师之间进行及时评价，友善地提出不足之处。</a:t>
            </a:r>
            <a:endParaRPr sz="32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4855" y="1687830"/>
            <a:ext cx="10702290" cy="1568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sz="32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小组选代表汇报自己的选材，其他同学认真听，并根据自己的理解做出评价。</a:t>
            </a:r>
            <a:endParaRPr lang="zh-CN" sz="32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30860" y="287655"/>
            <a:ext cx="3687445" cy="1593215"/>
            <a:chOff x="836" y="453"/>
            <a:chExt cx="5807" cy="2509"/>
          </a:xfrm>
        </p:grpSpPr>
        <p:pic>
          <p:nvPicPr>
            <p:cNvPr id="46082" name="图片 4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836" y="453"/>
              <a:ext cx="5807" cy="250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6083" name="文本框 2">
              <a:hlinkClick r:id="rId2" action="ppaction://hlinksldjump"/>
            </p:cNvPr>
            <p:cNvSpPr txBox="1"/>
            <p:nvPr/>
          </p:nvSpPr>
          <p:spPr>
            <a:xfrm>
              <a:off x="2150" y="1200"/>
              <a:ext cx="3180" cy="101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zh-CN" altLang="en-US" sz="3600" b="1">
                  <a:latin typeface="黑体" panose="02010609060101010101" pitchFamily="2" charset="-122"/>
                  <a:ea typeface="黑体" panose="02010609060101010101" pitchFamily="2" charset="-122"/>
                </a:rPr>
                <a:t>组织材料</a:t>
              </a:r>
              <a:endParaRPr lang="zh-CN" altLang="en-US" sz="3600" b="1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58520" y="959485"/>
            <a:ext cx="10256520" cy="1753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sz="3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怎样才能使“老师”这个形象丰满呢？</a:t>
            </a:r>
            <a:endParaRPr sz="36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sz="36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请小组讨论一下。</a:t>
            </a:r>
            <a:endParaRPr sz="36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972185" y="2712720"/>
            <a:ext cx="10248265" cy="3477704"/>
          </a:xfrm>
          <a:prstGeom prst="round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400" b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4400" b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抓住人物描写方法对</a:t>
            </a:r>
            <a:r>
              <a:rPr lang="en-US" altLang="zh-CN" sz="4400" b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“</a:t>
            </a:r>
            <a:r>
              <a:rPr lang="zh-CN" altLang="en-US" sz="4400" b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老师</a:t>
            </a:r>
            <a:r>
              <a:rPr lang="en-US" altLang="zh-CN" sz="4400" b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”</a:t>
            </a:r>
            <a:r>
              <a:rPr lang="zh-CN" altLang="en-US" sz="4400" b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进行刻画：</a:t>
            </a:r>
            <a:r>
              <a:rPr lang="zh-CN" altLang="en-US" sz="4400" b="1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神态描写、外貌描写、语言描写、动作描写和心理描写。</a:t>
            </a:r>
            <a:endParaRPr lang="zh-CN" altLang="en-US" sz="4400" b="1" smtClean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790575" y="1491615"/>
            <a:ext cx="10792460" cy="2872848"/>
          </a:xfrm>
          <a:prstGeom prst="roundRect">
            <a:avLst/>
          </a:prstGeom>
          <a:ln w="38100"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sz="36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结构</a:t>
            </a:r>
            <a:r>
              <a:rPr lang="zh-CN" sz="36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安排：选出两个典型的事例来表现人物特点的同时，还要注意，文章必须做到有详有略，详略得当，两个事例刚好安排一个详写，一个略写。</a:t>
            </a:r>
            <a:endParaRPr lang="zh-CN" altLang="en-US" sz="3600" b="1" smtClean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10.xml><?xml version="1.0" encoding="utf-8"?>
<p:tagLst xmlns:p="http://schemas.openxmlformats.org/presentationml/2006/main">
  <p:tag name="KSO_WM_BEAUTIFY_FLAG" val="#wm#"/>
  <p:tag name="KSO_WM_FULL_TEXT_BEAUTIFY_COPY_ID" val="150995256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SPECIAL_SOURCE" val="bdnull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11.xml><?xml version="1.0" encoding="utf-8"?>
<p:tagLst xmlns:p="http://schemas.openxmlformats.org/presentationml/2006/main">
  <p:tag name="KSO_WM_BEAUTIFY_FLAG" val="#wm#"/>
  <p:tag name="KSO_WM_FULL_TEXT_BEAUTIFY_COPY_ID" val="150995256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SPECIAL_SOURCE" val="bdnull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12.xml><?xml version="1.0" encoding="utf-8"?>
<p:tagLst xmlns:p="http://schemas.openxmlformats.org/presentationml/2006/main">
  <p:tag name="KSO_WM_BEAUTIFY_FLAG" val="#wm#"/>
  <p:tag name="KSO_WM_FULL_TEXT_BEAUTIFY_COPY_ID" val="150995256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SPECIAL_SOURCE" val="bdnull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13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ags/tag2.xml><?xml version="1.0" encoding="utf-8"?>
<p:tagLst xmlns:p="http://schemas.openxmlformats.org/presentationml/2006/main">
  <p:tag name="KSO_WM_BEAUTIFY_FLAG" val="#wm#"/>
  <p:tag name="KSO_WM_FULL_TEXT_BEAUTIFY_COPY_ID" val="150995277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SPECIAL_SOURCE" val="bdnull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3.xml><?xml version="1.0" encoding="utf-8"?>
<p:tagLst xmlns:p="http://schemas.openxmlformats.org/presentationml/2006/main">
  <p:tag name="KSO_WM_BEAUTIFY_FLAG" val="#wm#"/>
  <p:tag name="KSO_WM_FULL_TEXT_BEAUTIFY_COPY_ID" val="150995277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SPECIAL_SOURCE" val="bdnull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4.xml><?xml version="1.0" encoding="utf-8"?>
<p:tagLst xmlns:p="http://schemas.openxmlformats.org/presentationml/2006/main">
  <p:tag name="KSO_WM_BEAUTIFY_FLAG" val="#wm#"/>
  <p:tag name="KSO_WM_FULL_TEXT_BEAUTIFY_COPY_ID" val="150995277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SPECIAL_SOURCE" val="bdnull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5.xml><?xml version="1.0" encoding="utf-8"?>
<p:tagLst xmlns:p="http://schemas.openxmlformats.org/presentationml/2006/main">
  <p:tag name="KSO_WM_BEAUTIFY_FLAG" val="#wm#"/>
  <p:tag name="KSO_WM_FULL_TEXT_BEAUTIFY_COPY_ID" val="150995256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SPECIAL_SOURCE" val="bdnull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6.xml><?xml version="1.0" encoding="utf-8"?>
<p:tagLst xmlns:p="http://schemas.openxmlformats.org/presentationml/2006/main">
  <p:tag name="KSO_WM_BEAUTIFY_FLAG" val="#wm#"/>
  <p:tag name="KSO_WM_FULL_TEXT_BEAUTIFY_COPY_ID" val="150995256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SPECIAL_SOURCE" val="bdnull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7.xml><?xml version="1.0" encoding="utf-8"?>
<p:tagLst xmlns:p="http://schemas.openxmlformats.org/presentationml/2006/main">
  <p:tag name="KSO_WM_BEAUTIFY_FLAG" val="#wm#"/>
  <p:tag name="KSO_WM_FULL_TEXT_BEAUTIFY_COPY_ID" val="150995256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SPECIAL_SOURCE" val="bdnull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8.xml><?xml version="1.0" encoding="utf-8"?>
<p:tagLst xmlns:p="http://schemas.openxmlformats.org/presentationml/2006/main">
  <p:tag name="KSO_WM_BEAUTIFY_FLAG" val="#wm#"/>
  <p:tag name="KSO_WM_FULL_TEXT_BEAUTIFY_COPY_ID" val="150995256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SPECIAL_SOURCE" val="bdnull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9.xml><?xml version="1.0" encoding="utf-8"?>
<p:tagLst xmlns:p="http://schemas.openxmlformats.org/presentationml/2006/main">
  <p:tag name="KSO_WM_BEAUTIFY_FLAG" val="#wm#"/>
  <p:tag name="KSO_WM_FULL_TEXT_BEAUTIFY_COPY_ID" val="150995256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SPECIAL_SOURCE" val="bdnull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lang="zh-CN" altLang="en-US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701</Words>
  <Application>WPS 演示</Application>
  <PresentationFormat/>
  <Paragraphs>68</Paragraphs>
  <Slides>11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Arial</vt:lpstr>
      <vt:lpstr>宋体</vt:lpstr>
      <vt:lpstr>Wingdings</vt:lpstr>
      <vt:lpstr>微软雅黑</vt:lpstr>
      <vt:lpstr>楷体</vt:lpstr>
      <vt:lpstr>黑体</vt:lpstr>
      <vt:lpstr>Times New Roman</vt:lpstr>
      <vt:lpstr>Franklin Gothic Medium</vt:lpstr>
      <vt:lpstr>Arial Unicode MS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2021-09-14T16:40:00Z</cp:lastPrinted>
  <dcterms:created xsi:type="dcterms:W3CDTF">2021-09-14T16:40:00Z</dcterms:created>
  <dcterms:modified xsi:type="dcterms:W3CDTF">2021-10-27T05:36:48Z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A42FD9D7594D4FE795FDAD34B39C28E4</vt:lpwstr>
  </property>
  <property fmtid="{D5CDD505-2E9C-101B-9397-08002B2CF9AE}" pid="7" name="KSOProductBuildVer">
    <vt:lpwstr>2052-11.1.0.10938</vt:lpwstr>
  </property>
</Properties>
</file>