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71" r:id="rId4"/>
    <p:sldId id="270" r:id="rId6"/>
    <p:sldId id="269" r:id="rId7"/>
    <p:sldId id="300" r:id="rId8"/>
    <p:sldId id="289" r:id="rId9"/>
    <p:sldId id="290" r:id="rId10"/>
    <p:sldId id="296" r:id="rId11"/>
    <p:sldId id="311" r:id="rId12"/>
    <p:sldId id="297" r:id="rId13"/>
    <p:sldId id="295" r:id="rId14"/>
    <p:sldId id="301" r:id="rId15"/>
    <p:sldId id="320" r:id="rId16"/>
    <p:sldId id="302" r:id="rId17"/>
    <p:sldId id="321" r:id="rId18"/>
    <p:sldId id="308" r:id="rId19"/>
    <p:sldId id="322" r:id="rId20"/>
    <p:sldId id="310" r:id="rId21"/>
    <p:sldId id="323" r:id="rId22"/>
    <p:sldId id="309" r:id="rId23"/>
    <p:sldId id="307" r:id="rId2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4034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>
              <a:latin typeface="Calibri" panose="020F0502020204030204" pitchFamily="34" charset="0"/>
            </a:endParaRPr>
          </a:p>
        </p:txBody>
      </p:sp>
      <p:sp>
        <p:nvSpPr>
          <p:cNvPr id="44035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endParaRPr lang="zh-CN" altLang="en-US" sz="1200"/>
          </a:p>
        </p:txBody>
      </p:sp>
      <p:sp>
        <p:nvSpPr>
          <p:cNvPr id="44036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40" tIns="45720" rIns="91440" bIns="45720" anchor="ctr" anchorCtr="0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ea typeface="宋体" panose="02010600030101010101" pitchFamily="2" charset="-122"/>
            </a:endParaRPr>
          </a:p>
        </p:txBody>
      </p:sp>
      <p:sp>
        <p:nvSpPr>
          <p:cNvPr id="44037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4038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zh-CN" altLang="en-US" sz="1200"/>
          </a:p>
        </p:txBody>
      </p:sp>
      <p:sp>
        <p:nvSpPr>
          <p:cNvPr id="4403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530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632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734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837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3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939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042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120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325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 sz="1200" u="none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7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307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307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26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126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127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229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2293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2294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331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331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331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433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4341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4342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zh-CN" altLang="en-US" sz="4000" b="1" i="0" u="none" strike="noStrike" kern="1200" cap="all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000" b="1" i="0" u="none" strike="noStrike" kern="1200" cap="all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536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5365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5366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638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638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639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74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7413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7414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843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843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843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945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9461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9462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09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4101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4102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048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0485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0486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150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150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15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25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2533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2534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zh-CN" altLang="en-US" sz="4000" b="1" i="0" u="none" strike="noStrike" kern="1200" cap="all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000" b="1" i="0" u="none" strike="noStrike" kern="1200" cap="all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5125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5126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614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615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17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7173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7174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819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819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819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921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9221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9222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024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0245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0246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Calibri" panose="020F050202020403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2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2053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205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Calibri" panose="020F050202020403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" Target="slide19.xml"/><Relationship Id="rId8" Type="http://schemas.openxmlformats.org/officeDocument/2006/relationships/slide" Target="slide17.xml"/><Relationship Id="rId7" Type="http://schemas.openxmlformats.org/officeDocument/2006/relationships/slide" Target="slide15.xml"/><Relationship Id="rId6" Type="http://schemas.openxmlformats.org/officeDocument/2006/relationships/image" Target="../media/image7.jpeg"/><Relationship Id="rId5" Type="http://schemas.openxmlformats.org/officeDocument/2006/relationships/tags" Target="../tags/tag1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0" Type="http://schemas.openxmlformats.org/officeDocument/2006/relationships/slideLayout" Target="../slideLayouts/slideLayout7.xml"/><Relationship Id="rId1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" Target="slide19.xml"/><Relationship Id="rId8" Type="http://schemas.openxmlformats.org/officeDocument/2006/relationships/slide" Target="slide17.xml"/><Relationship Id="rId7" Type="http://schemas.openxmlformats.org/officeDocument/2006/relationships/slide" Target="slide15.xml"/><Relationship Id="rId6" Type="http://schemas.openxmlformats.org/officeDocument/2006/relationships/image" Target="../media/image7.jpeg"/><Relationship Id="rId5" Type="http://schemas.openxmlformats.org/officeDocument/2006/relationships/tags" Target="../tags/tag2.xml"/><Relationship Id="rId4" Type="http://schemas.openxmlformats.org/officeDocument/2006/relationships/image" Target="../media/image6.jpeg"/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0" Type="http://schemas.openxmlformats.org/officeDocument/2006/relationships/slideLayout" Target="../slideLayouts/slideLayout18.xml"/><Relationship Id="rId1" Type="http://schemas.openxmlformats.org/officeDocument/2006/relationships/slide" Target="slide13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slide" Target="slide19.xml"/><Relationship Id="rId8" Type="http://schemas.openxmlformats.org/officeDocument/2006/relationships/slide" Target="slide17.xml"/><Relationship Id="rId7" Type="http://schemas.openxmlformats.org/officeDocument/2006/relationships/slide" Target="slide15.xml"/><Relationship Id="rId6" Type="http://schemas.openxmlformats.org/officeDocument/2006/relationships/image" Target="../media/image7.jpeg"/><Relationship Id="rId5" Type="http://schemas.openxmlformats.org/officeDocument/2006/relationships/tags" Target="../tags/tag3.xml"/><Relationship Id="rId4" Type="http://schemas.openxmlformats.org/officeDocument/2006/relationships/image" Target="../media/image6.jpeg"/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0" Type="http://schemas.openxmlformats.org/officeDocument/2006/relationships/slideLayout" Target="../slideLayouts/slideLayout18.xml"/><Relationship Id="rId1" Type="http://schemas.openxmlformats.org/officeDocument/2006/relationships/slide" Target="slide13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slide" Target="slide19.xml"/><Relationship Id="rId8" Type="http://schemas.openxmlformats.org/officeDocument/2006/relationships/slide" Target="slide17.xml"/><Relationship Id="rId7" Type="http://schemas.openxmlformats.org/officeDocument/2006/relationships/slide" Target="slide15.xml"/><Relationship Id="rId6" Type="http://schemas.openxmlformats.org/officeDocument/2006/relationships/image" Target="../media/image7.jpeg"/><Relationship Id="rId5" Type="http://schemas.openxmlformats.org/officeDocument/2006/relationships/tags" Target="../tags/tag4.xml"/><Relationship Id="rId4" Type="http://schemas.openxmlformats.org/officeDocument/2006/relationships/image" Target="../media/image6.jpeg"/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0" Type="http://schemas.openxmlformats.org/officeDocument/2006/relationships/slideLayout" Target="../slideLayouts/slideLayout18.xml"/><Relationship Id="rId1" Type="http://schemas.openxmlformats.org/officeDocument/2006/relationships/slide" Target="slide13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554" name="组合 11"/>
          <p:cNvGrpSpPr/>
          <p:nvPr/>
        </p:nvGrpSpPr>
        <p:grpSpPr>
          <a:xfrm>
            <a:off x="0" y="0"/>
            <a:ext cx="9144000" cy="6500813"/>
            <a:chOff x="0" y="0"/>
            <a:chExt cx="9144000" cy="6858000"/>
          </a:xfrm>
        </p:grpSpPr>
        <p:pic>
          <p:nvPicPr>
            <p:cNvPr id="23555" name="图片 3" descr="安岳实验小学__122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3556" name="Picture 7" descr="E:\phb\彭红波\幻灯片模板\校徽.jpg"/>
            <p:cNvPicPr>
              <a:picLocks noChangeAspect="1"/>
            </p:cNvPicPr>
            <p:nvPr/>
          </p:nvPicPr>
          <p:blipFill>
            <a:blip r:embed="rId2">
              <a:lum contrast="22000"/>
            </a:blip>
            <a:srcRect l="8333" t="7143" r="11539" b="13264"/>
            <a:stretch>
              <a:fillRect/>
            </a:stretch>
          </p:blipFill>
          <p:spPr>
            <a:xfrm>
              <a:off x="376064" y="394761"/>
              <a:ext cx="538668" cy="560215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3557" name="Picture 9" descr="http://p0.ifengimg.com/pmop/2017/0827/A2CCF3CC751571F18C2A4729A8B266F80050785C_size74_w1280_h800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475" y="2143125"/>
            <a:ext cx="8678863" cy="402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8" name="文本框 4"/>
          <p:cNvSpPr/>
          <p:nvPr/>
        </p:nvSpPr>
        <p:spPr>
          <a:xfrm>
            <a:off x="857250" y="714375"/>
            <a:ext cx="1325563" cy="984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en-US" altLang="zh-CN" sz="5800" b="1"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4101" name="椭圆 7"/>
          <p:cNvSpPr/>
          <p:nvPr/>
        </p:nvSpPr>
        <p:spPr>
          <a:xfrm>
            <a:off x="1357313" y="1071563"/>
            <a:ext cx="1085850" cy="809625"/>
          </a:xfrm>
          <a:prstGeom prst="ellipse">
            <a:avLst/>
          </a:prstGeom>
          <a:solidFill>
            <a:srgbClr val="009F62">
              <a:alpha val="74118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800" b="0" i="0" u="none" strike="noStrike" kern="1200" cap="none" spc="0" normalizeH="0" baseline="0" noProof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FFFFFF"/>
              </a:solidFill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Arial" panose="020B0604020202020204"/>
              <a:sym typeface="Wingdings" panose="05000000000000000000"/>
            </a:endParaRPr>
          </a:p>
        </p:txBody>
      </p:sp>
      <p:sp>
        <p:nvSpPr>
          <p:cNvPr id="23560" name="TextBox 8"/>
          <p:cNvSpPr/>
          <p:nvPr/>
        </p:nvSpPr>
        <p:spPr>
          <a:xfrm>
            <a:off x="2500313" y="857250"/>
            <a:ext cx="5429250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buClrTx/>
              <a:buSzPct val="100000"/>
              <a:buFontTx/>
              <a:buNone/>
            </a:pPr>
            <a:r>
              <a:rPr lang="zh-CN" altLang="en-US" sz="6600" b="1">
                <a:latin typeface="楷体" panose="02010609060101010101" pitchFamily="49" charset="-122"/>
                <a:ea typeface="楷体" panose="02010609060101010101" pitchFamily="49" charset="-122"/>
              </a:rPr>
              <a:t>牛郎织女（一）</a:t>
            </a:r>
            <a:endParaRPr lang="zh-CN" altLang="en-US" sz="6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61" name="TextBox 9"/>
          <p:cNvSpPr/>
          <p:nvPr/>
        </p:nvSpPr>
        <p:spPr>
          <a:xfrm>
            <a:off x="785813" y="785813"/>
            <a:ext cx="1500187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6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562" name="TextBox 10"/>
          <p:cNvSpPr/>
          <p:nvPr/>
        </p:nvSpPr>
        <p:spPr>
          <a:xfrm>
            <a:off x="1357313" y="928688"/>
            <a:ext cx="1214437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6000" b="1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endParaRPr lang="zh-CN" altLang="en-US" sz="6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563" name="TextBox 1"/>
          <p:cNvSpPr/>
          <p:nvPr/>
        </p:nvSpPr>
        <p:spPr>
          <a:xfrm>
            <a:off x="2714625" y="6286500"/>
            <a:ext cx="49688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latin typeface="华文楷体" panose="02010600040101010101" pitchFamily="2" charset="-122"/>
                <a:ea typeface="华文楷体" panose="02010600040101010101" pitchFamily="2" charset="-122"/>
              </a:rPr>
              <a:t>安岳实验小学      杨   娇</a:t>
            </a:r>
            <a:endParaRPr lang="zh-CN" altLang="en-US" sz="28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3564" name="TextBox 11"/>
          <p:cNvSpPr/>
          <p:nvPr/>
        </p:nvSpPr>
        <p:spPr>
          <a:xfrm>
            <a:off x="1143000" y="428625"/>
            <a:ext cx="4143375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>
                <a:latin typeface="华文楷体" panose="02010600040101010101" pitchFamily="2" charset="-122"/>
                <a:ea typeface="华文楷体" panose="02010600040101010101" pitchFamily="2" charset="-122"/>
              </a:rPr>
              <a:t>部编教材五年级上第三单元</a:t>
            </a:r>
            <a:endParaRPr lang="zh-CN" altLang="en-US" sz="20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2770" name="组合 11"/>
          <p:cNvGrpSpPr/>
          <p:nvPr/>
        </p:nvGrpSpPr>
        <p:grpSpPr>
          <a:xfrm>
            <a:off x="0" y="0"/>
            <a:ext cx="9144000" cy="6643688"/>
            <a:chOff x="0" y="0"/>
            <a:chExt cx="9144000" cy="6858000"/>
          </a:xfrm>
        </p:grpSpPr>
        <p:pic>
          <p:nvPicPr>
            <p:cNvPr id="32771" name="图片 3" descr="安岳实验小学__122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2772" name="Picture 7" descr="E:\phb\彭红波\幻灯片模板\校徽.jpg"/>
            <p:cNvPicPr>
              <a:picLocks noChangeAspect="1"/>
            </p:cNvPicPr>
            <p:nvPr/>
          </p:nvPicPr>
          <p:blipFill>
            <a:blip r:embed="rId2">
              <a:lum contrast="22000"/>
            </a:blip>
            <a:srcRect l="8333" t="7143" r="11539" b="13264"/>
            <a:stretch>
              <a:fillRect/>
            </a:stretch>
          </p:blipFill>
          <p:spPr>
            <a:xfrm>
              <a:off x="376064" y="394761"/>
              <a:ext cx="538668" cy="5602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2773" name="TextBox 5"/>
          <p:cNvSpPr/>
          <p:nvPr/>
        </p:nvSpPr>
        <p:spPr>
          <a:xfrm>
            <a:off x="928688" y="714375"/>
            <a:ext cx="7286625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800" b="1">
                <a:latin typeface="黑体" panose="02010609060101010101" pitchFamily="49" charset="-122"/>
                <a:ea typeface="黑体" panose="02010609060101010101" pitchFamily="49" charset="-122"/>
              </a:rPr>
              <a:t>小组合作，创编故事</a:t>
            </a:r>
            <a:endParaRPr lang="zh-CN" altLang="en-US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774" name="文本框 1"/>
          <p:cNvSpPr/>
          <p:nvPr/>
        </p:nvSpPr>
        <p:spPr>
          <a:xfrm>
            <a:off x="571500" y="1643063"/>
            <a:ext cx="7848600" cy="4524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要求：</a:t>
            </a:r>
            <a:endParaRPr lang="en-US" altLang="zh-CN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1.</a:t>
            </a:r>
            <a:r>
              <a:rPr lang="zh-CN" altLang="en-US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各小组自由</a:t>
            </a:r>
            <a:r>
              <a:rPr lang="zh-CN" altLang="zh-CN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选择一个情节，</a:t>
            </a:r>
            <a:r>
              <a:rPr lang="zh-CN" altLang="en-US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创编故事；</a:t>
            </a:r>
            <a:endParaRPr lang="en-US" altLang="zh-CN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2.</a:t>
            </a:r>
            <a:r>
              <a:rPr lang="zh-CN" altLang="zh-CN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可以增加人物对话，可以以故事中人物的口吻讲，还可以为故事增加合理的情节</a:t>
            </a:r>
            <a:r>
              <a:rPr lang="zh-CN" altLang="en-US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，要符合人物的身份、性格；</a:t>
            </a:r>
            <a:endParaRPr lang="en-US" altLang="zh-CN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3.</a:t>
            </a:r>
            <a:r>
              <a:rPr lang="zh-CN" altLang="zh-CN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既可以讲一讲，还可以演一演。</a:t>
            </a:r>
            <a:endParaRPr lang="zh-CN" altLang="en-US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 fill="hold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 animBg="1"/>
      <p:bldP spid="3277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3794" name="组合 11"/>
          <p:cNvGrpSpPr/>
          <p:nvPr/>
        </p:nvGrpSpPr>
        <p:grpSpPr>
          <a:xfrm>
            <a:off x="0" y="0"/>
            <a:ext cx="9144000" cy="6500813"/>
            <a:chOff x="0" y="0"/>
            <a:chExt cx="9144000" cy="6858000"/>
          </a:xfrm>
        </p:grpSpPr>
        <p:pic>
          <p:nvPicPr>
            <p:cNvPr id="33795" name="图片 3" descr="安岳实验小学__122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3796" name="Picture 7" descr="E:\phb\彭红波\幻灯片模板\校徽.jpg"/>
            <p:cNvPicPr>
              <a:picLocks noChangeAspect="1"/>
            </p:cNvPicPr>
            <p:nvPr/>
          </p:nvPicPr>
          <p:blipFill>
            <a:blip r:embed="rId2">
              <a:lum contrast="22000"/>
            </a:blip>
            <a:srcRect l="8333" t="7143" r="11539" b="13264"/>
            <a:stretch>
              <a:fillRect/>
            </a:stretch>
          </p:blipFill>
          <p:spPr>
            <a:xfrm>
              <a:off x="376064" y="394761"/>
              <a:ext cx="538668" cy="5602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3797" name="文本框 1"/>
          <p:cNvSpPr/>
          <p:nvPr/>
        </p:nvSpPr>
        <p:spPr>
          <a:xfrm>
            <a:off x="2411413" y="2222500"/>
            <a:ext cx="6840537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交流分享</a:t>
            </a:r>
            <a:endParaRPr lang="zh-CN" altLang="en-US" sz="5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818" name="图片 6145">
            <a:hlinkClick r:id="rId1" tooltip="超链接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6100" y="3489325"/>
            <a:ext cx="4787900" cy="3355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19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87" y="3500438"/>
            <a:ext cx="4357687" cy="3357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20" name="图片 1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6100" y="0"/>
            <a:ext cx="4787900" cy="3430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21" name="Picture 7" descr="https://timgsa.baidu.com/timg?image&amp;quality=80&amp;size=b9999_10000&amp;sec=1580916845702&amp;di=41e56c12be3dc9be619f9cd66c92e9dc&amp;imgtype=0&amp;src=http%3A%2F%2Fpic17.997788.com%2F_pic_search%2F00%2F03%2F96%2F48%2F3964890a.jpg">
            <a:hlinkClick r:id="rId1" action="ppaction://hlinksldjump"/>
          </p:cNvPr>
          <p:cNvPicPr>
            <a:picLocks noChangeAspect="1"/>
          </p:cNvPicPr>
          <p:nvPr>
            <p:ph idx="1"/>
            <p:custDataLst>
              <p:tags r:id="rId5"/>
            </p:custDataLst>
          </p:nvPr>
        </p:nvPicPr>
        <p:blipFill>
          <a:blip r:embed="rId6">
            <a:lum contrast="40000"/>
          </a:blip>
          <a:srcRect t="9389" r="-69"/>
          <a:stretch>
            <a:fillRect/>
          </a:stretch>
        </p:blipFill>
        <p:spPr>
          <a:xfrm>
            <a:off x="1588" y="57150"/>
            <a:ext cx="4356100" cy="3430588"/>
          </a:xfrm>
          <a:ln/>
        </p:spPr>
      </p:pic>
      <p:sp>
        <p:nvSpPr>
          <p:cNvPr id="34822" name="文本框 13"/>
          <p:cNvSpPr/>
          <p:nvPr/>
        </p:nvSpPr>
        <p:spPr>
          <a:xfrm>
            <a:off x="2652713" y="2995613"/>
            <a:ext cx="155892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1800">
                <a:latin typeface="Arial" panose="020B0604020202020204" pitchFamily="34" charset="0"/>
                <a:ea typeface="宋体" panose="02010600030101010101" pitchFamily="2" charset="-122"/>
                <a:hlinkClick r:id="rId1" action="ppaction://hlinksldjump"/>
              </a:rPr>
              <a:t>幻灯片 15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  <a:hlinkClick r:id="rId1" action="ppaction://hlinksldjump"/>
            </a:endParaRPr>
          </a:p>
        </p:txBody>
      </p:sp>
      <p:sp>
        <p:nvSpPr>
          <p:cNvPr id="34823" name="文本框 14"/>
          <p:cNvSpPr/>
          <p:nvPr/>
        </p:nvSpPr>
        <p:spPr>
          <a:xfrm>
            <a:off x="7694613" y="2863850"/>
            <a:ext cx="1198562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1800">
                <a:latin typeface="Arial" panose="020B0604020202020204" pitchFamily="34" charset="0"/>
                <a:ea typeface="宋体" panose="02010600030101010101" pitchFamily="2" charset="-122"/>
                <a:hlinkClick r:id="rId7" action="ppaction://hlinksldjump"/>
              </a:rPr>
              <a:t>幻灯片 17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  <a:hlinkClick r:id="rId7" action="ppaction://hlinksldjump"/>
            </a:endParaRPr>
          </a:p>
        </p:txBody>
      </p:sp>
      <p:sp>
        <p:nvSpPr>
          <p:cNvPr id="34824" name="文本框 15"/>
          <p:cNvSpPr/>
          <p:nvPr/>
        </p:nvSpPr>
        <p:spPr>
          <a:xfrm>
            <a:off x="2763838" y="6232525"/>
            <a:ext cx="14478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1800">
                <a:latin typeface="Arial" panose="020B0604020202020204" pitchFamily="34" charset="0"/>
                <a:ea typeface="宋体" panose="02010600030101010101" pitchFamily="2" charset="-122"/>
                <a:hlinkClick r:id="rId8" action="ppaction://hlinksldjump"/>
              </a:rPr>
              <a:t>幻灯片 19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  <a:hlinkClick r:id="rId8" action="ppaction://hlinksldjump"/>
            </a:endParaRPr>
          </a:p>
        </p:txBody>
      </p:sp>
      <p:sp>
        <p:nvSpPr>
          <p:cNvPr id="34825" name="文本框 16"/>
          <p:cNvSpPr/>
          <p:nvPr/>
        </p:nvSpPr>
        <p:spPr>
          <a:xfrm>
            <a:off x="4551363" y="6251575"/>
            <a:ext cx="1604962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1800">
                <a:latin typeface="Arial" panose="020B0604020202020204" pitchFamily="34" charset="0"/>
                <a:ea typeface="宋体" panose="02010600030101010101" pitchFamily="2" charset="-122"/>
                <a:hlinkClick r:id="rId9" action="ppaction://hlinksldjump"/>
              </a:rPr>
              <a:t>幻灯片 21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  <a:hlinkClick r:id="rId9" action="ppaction://hlinksldjump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5842" name="组合 11"/>
          <p:cNvGrpSpPr/>
          <p:nvPr/>
        </p:nvGrpSpPr>
        <p:grpSpPr>
          <a:xfrm>
            <a:off x="0" y="0"/>
            <a:ext cx="9144000" cy="6500813"/>
            <a:chOff x="0" y="0"/>
            <a:chExt cx="9144000" cy="6858000"/>
          </a:xfrm>
        </p:grpSpPr>
        <p:pic>
          <p:nvPicPr>
            <p:cNvPr id="35843" name="图片 3" descr="安岳实验小学__122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5844" name="Picture 7" descr="E:\phb\彭红波\幻灯片模板\校徽.jpg"/>
            <p:cNvPicPr>
              <a:picLocks noChangeAspect="1"/>
            </p:cNvPicPr>
            <p:nvPr/>
          </p:nvPicPr>
          <p:blipFill>
            <a:blip r:embed="rId2">
              <a:lum contrast="22000"/>
            </a:blip>
            <a:srcRect l="8333" t="7143" r="11539" b="13264"/>
            <a:stretch>
              <a:fillRect/>
            </a:stretch>
          </p:blipFill>
          <p:spPr>
            <a:xfrm>
              <a:off x="376064" y="394761"/>
              <a:ext cx="538668" cy="560215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35845" name="Picture 7" descr="https://timgsa.baidu.com/timg?image&amp;quality=80&amp;size=b9999_10000&amp;sec=1580916845702&amp;di=41e56c12be3dc9be619f9cd66c92e9dc&amp;imgtype=0&amp;src=http%3A%2F%2Fpic17.997788.com%2F_pic_search%2F00%2F03%2F96%2F48%2F3964890a.jpg"/>
          <p:cNvPicPr>
            <a:picLocks noChangeAspect="1"/>
          </p:cNvPicPr>
          <p:nvPr/>
        </p:nvPicPr>
        <p:blipFill>
          <a:blip r:embed="rId3">
            <a:lum contrast="40000"/>
          </a:blip>
          <a:srcRect t="9389" r="-69"/>
          <a:stretch>
            <a:fillRect/>
          </a:stretch>
        </p:blipFill>
        <p:spPr>
          <a:xfrm>
            <a:off x="646113" y="1160463"/>
            <a:ext cx="7956550" cy="4537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6866" name="图片 6145">
            <a:hlinkClick r:id="rId1" tooltip="超链接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6100" y="3489325"/>
            <a:ext cx="4787900" cy="3355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67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87738"/>
            <a:ext cx="4357688" cy="3357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68" name="图片 1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6100" y="0"/>
            <a:ext cx="4787900" cy="3430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69" name="Picture 7" descr="https://timgsa.baidu.com/timg?image&amp;quality=80&amp;size=b9999_10000&amp;sec=1580916845702&amp;di=41e56c12be3dc9be619f9cd66c92e9dc&amp;imgtype=0&amp;src=http%3A%2F%2Fpic17.997788.com%2F_pic_search%2F00%2F03%2F96%2F48%2F3964890a.jpg">
            <a:hlinkClick r:id="rId1" action="ppaction://hlinksldjump"/>
          </p:cNvPr>
          <p:cNvPicPr>
            <a:picLocks noChangeAspect="1"/>
          </p:cNvPicPr>
          <p:nvPr>
            <p:ph idx="1"/>
            <p:custDataLst>
              <p:tags r:id="rId5"/>
            </p:custDataLst>
          </p:nvPr>
        </p:nvPicPr>
        <p:blipFill>
          <a:blip r:embed="rId6">
            <a:lum contrast="40000"/>
          </a:blip>
          <a:srcRect t="9389" r="-69"/>
          <a:stretch>
            <a:fillRect/>
          </a:stretch>
        </p:blipFill>
        <p:spPr>
          <a:xfrm>
            <a:off x="1588" y="57150"/>
            <a:ext cx="4356100" cy="3430588"/>
          </a:xfrm>
          <a:ln/>
        </p:spPr>
      </p:pic>
      <p:sp>
        <p:nvSpPr>
          <p:cNvPr id="36870" name="文本框 1"/>
          <p:cNvSpPr/>
          <p:nvPr/>
        </p:nvSpPr>
        <p:spPr>
          <a:xfrm>
            <a:off x="2935288" y="2921000"/>
            <a:ext cx="1420812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1800">
                <a:latin typeface="Arial" panose="020B0604020202020204" pitchFamily="34" charset="0"/>
                <a:ea typeface="宋体" panose="02010600030101010101" pitchFamily="2" charset="-122"/>
                <a:hlinkClick r:id="rId1" action="ppaction://hlinksldjump"/>
              </a:rPr>
              <a:t>幻灯片 15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  <a:hlinkClick r:id="rId1" action="ppaction://hlinksldjump"/>
            </a:endParaRPr>
          </a:p>
        </p:txBody>
      </p:sp>
      <p:sp>
        <p:nvSpPr>
          <p:cNvPr id="36871" name="文本框 2"/>
          <p:cNvSpPr/>
          <p:nvPr/>
        </p:nvSpPr>
        <p:spPr>
          <a:xfrm>
            <a:off x="4646613" y="2806700"/>
            <a:ext cx="158115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1800">
                <a:latin typeface="Arial" panose="020B0604020202020204" pitchFamily="34" charset="0"/>
                <a:ea typeface="宋体" panose="02010600030101010101" pitchFamily="2" charset="-122"/>
                <a:hlinkClick r:id="rId7" action="ppaction://hlinksldjump"/>
              </a:rPr>
              <a:t>幻灯片 17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  <a:hlinkClick r:id="rId7" action="ppaction://hlinksldjump"/>
            </a:endParaRPr>
          </a:p>
        </p:txBody>
      </p:sp>
      <p:sp>
        <p:nvSpPr>
          <p:cNvPr id="36872" name="文本框 3"/>
          <p:cNvSpPr/>
          <p:nvPr/>
        </p:nvSpPr>
        <p:spPr>
          <a:xfrm>
            <a:off x="2878138" y="6232525"/>
            <a:ext cx="1189037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1800">
                <a:latin typeface="Arial" panose="020B0604020202020204" pitchFamily="34" charset="0"/>
                <a:ea typeface="宋体" panose="02010600030101010101" pitchFamily="2" charset="-122"/>
                <a:hlinkClick r:id="rId8" action="ppaction://hlinksldjump"/>
              </a:rPr>
              <a:t>幻灯片 19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  <a:hlinkClick r:id="rId8" action="ppaction://hlinksldjump"/>
            </a:endParaRPr>
          </a:p>
        </p:txBody>
      </p:sp>
      <p:sp>
        <p:nvSpPr>
          <p:cNvPr id="36873" name="文本框 4"/>
          <p:cNvSpPr/>
          <p:nvPr/>
        </p:nvSpPr>
        <p:spPr>
          <a:xfrm>
            <a:off x="5022850" y="6194425"/>
            <a:ext cx="1493838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1800">
                <a:latin typeface="Arial" panose="020B0604020202020204" pitchFamily="34" charset="0"/>
                <a:ea typeface="宋体" panose="02010600030101010101" pitchFamily="2" charset="-122"/>
                <a:hlinkClick r:id="rId9" action="ppaction://hlinksldjump"/>
              </a:rPr>
              <a:t>幻灯片 21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  <a:hlinkClick r:id="rId9" action="ppaction://hlinksldjump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7890" name="组合 11"/>
          <p:cNvGrpSpPr/>
          <p:nvPr/>
        </p:nvGrpSpPr>
        <p:grpSpPr>
          <a:xfrm>
            <a:off x="0" y="0"/>
            <a:ext cx="9144000" cy="6500813"/>
            <a:chOff x="0" y="0"/>
            <a:chExt cx="9144000" cy="6858000"/>
          </a:xfrm>
        </p:grpSpPr>
        <p:pic>
          <p:nvPicPr>
            <p:cNvPr id="37891" name="图片 3" descr="安岳实验小学__122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7892" name="Picture 7" descr="E:\phb\彭红波\幻灯片模板\校徽.jpg"/>
            <p:cNvPicPr>
              <a:picLocks noChangeAspect="1"/>
            </p:cNvPicPr>
            <p:nvPr/>
          </p:nvPicPr>
          <p:blipFill>
            <a:blip r:embed="rId2">
              <a:lum contrast="22000"/>
            </a:blip>
            <a:srcRect l="8333" t="7143" r="11539" b="13264"/>
            <a:stretch>
              <a:fillRect/>
            </a:stretch>
          </p:blipFill>
          <p:spPr>
            <a:xfrm>
              <a:off x="376064" y="394761"/>
              <a:ext cx="538668" cy="560215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37893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088" y="904875"/>
            <a:ext cx="7373937" cy="4749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8914" name="图片 6145">
            <a:hlinkClick r:id="rId1" tooltip="超链接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6100" y="3489325"/>
            <a:ext cx="4787900" cy="3355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5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87738"/>
            <a:ext cx="4357688" cy="3357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6" name="图片 1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6100" y="0"/>
            <a:ext cx="4787900" cy="3430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7" name="Picture 7" descr="https://timgsa.baidu.com/timg?image&amp;quality=80&amp;size=b9999_10000&amp;sec=1580916845702&amp;di=41e56c12be3dc9be619f9cd66c92e9dc&amp;imgtype=0&amp;src=http%3A%2F%2Fpic17.997788.com%2F_pic_search%2F00%2F03%2F96%2F48%2F3964890a.jpg">
            <a:hlinkClick r:id="rId1" action="ppaction://hlinksldjump"/>
          </p:cNvPr>
          <p:cNvPicPr>
            <a:picLocks noChangeAspect="1"/>
          </p:cNvPicPr>
          <p:nvPr>
            <p:ph idx="1"/>
            <p:custDataLst>
              <p:tags r:id="rId5"/>
            </p:custDataLst>
          </p:nvPr>
        </p:nvPicPr>
        <p:blipFill>
          <a:blip r:embed="rId6">
            <a:lum contrast="40000"/>
          </a:blip>
          <a:srcRect t="9389" r="-69"/>
          <a:stretch>
            <a:fillRect/>
          </a:stretch>
        </p:blipFill>
        <p:spPr>
          <a:xfrm>
            <a:off x="1588" y="57150"/>
            <a:ext cx="4356100" cy="3430588"/>
          </a:xfrm>
          <a:ln/>
        </p:spPr>
      </p:pic>
      <p:sp>
        <p:nvSpPr>
          <p:cNvPr id="38918" name="文本框 1"/>
          <p:cNvSpPr/>
          <p:nvPr/>
        </p:nvSpPr>
        <p:spPr>
          <a:xfrm>
            <a:off x="2878138" y="2976563"/>
            <a:ext cx="15494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1800">
                <a:latin typeface="Arial" panose="020B0604020202020204" pitchFamily="34" charset="0"/>
                <a:ea typeface="宋体" panose="02010600030101010101" pitchFamily="2" charset="-122"/>
                <a:hlinkClick r:id="rId1" action="ppaction://hlinksldjump"/>
              </a:rPr>
              <a:t>幻灯片 15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  <a:hlinkClick r:id="rId1" action="ppaction://hlinksldjump"/>
            </a:endParaRPr>
          </a:p>
        </p:txBody>
      </p:sp>
      <p:sp>
        <p:nvSpPr>
          <p:cNvPr id="38919" name="文本框 2"/>
          <p:cNvSpPr/>
          <p:nvPr/>
        </p:nvSpPr>
        <p:spPr>
          <a:xfrm>
            <a:off x="5211763" y="2901950"/>
            <a:ext cx="1881187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1800">
                <a:latin typeface="Arial" panose="020B0604020202020204" pitchFamily="34" charset="0"/>
                <a:ea typeface="宋体" panose="02010600030101010101" pitchFamily="2" charset="-122"/>
                <a:hlinkClick r:id="rId7" action="ppaction://hlinksldjump"/>
              </a:rPr>
              <a:t>幻灯片 17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  <a:hlinkClick r:id="rId7" action="ppaction://hlinksldjump"/>
            </a:endParaRPr>
          </a:p>
        </p:txBody>
      </p:sp>
      <p:sp>
        <p:nvSpPr>
          <p:cNvPr id="38920" name="文本框 3"/>
          <p:cNvSpPr/>
          <p:nvPr/>
        </p:nvSpPr>
        <p:spPr>
          <a:xfrm>
            <a:off x="2840038" y="6232525"/>
            <a:ext cx="1300162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1800">
                <a:latin typeface="Arial" panose="020B0604020202020204" pitchFamily="34" charset="0"/>
                <a:ea typeface="宋体" panose="02010600030101010101" pitchFamily="2" charset="-122"/>
                <a:hlinkClick r:id="rId8" action="ppaction://hlinksldjump"/>
              </a:rPr>
              <a:t>幻灯片 19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  <a:hlinkClick r:id="rId8" action="ppaction://hlinksldjump"/>
            </a:endParaRPr>
          </a:p>
        </p:txBody>
      </p:sp>
      <p:sp>
        <p:nvSpPr>
          <p:cNvPr id="38921" name="文本框 4"/>
          <p:cNvSpPr/>
          <p:nvPr/>
        </p:nvSpPr>
        <p:spPr>
          <a:xfrm>
            <a:off x="5080000" y="6326188"/>
            <a:ext cx="1652588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1800">
                <a:latin typeface="Arial" panose="020B0604020202020204" pitchFamily="34" charset="0"/>
                <a:ea typeface="宋体" panose="02010600030101010101" pitchFamily="2" charset="-122"/>
                <a:hlinkClick r:id="rId9" action="ppaction://hlinksldjump"/>
              </a:rPr>
              <a:t>幻灯片 21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  <a:hlinkClick r:id="rId9" action="ppaction://hlinksldjump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9938" name="组合 11"/>
          <p:cNvGrpSpPr/>
          <p:nvPr/>
        </p:nvGrpSpPr>
        <p:grpSpPr>
          <a:xfrm>
            <a:off x="0" y="0"/>
            <a:ext cx="9144000" cy="6500813"/>
            <a:chOff x="0" y="0"/>
            <a:chExt cx="9144000" cy="6858000"/>
          </a:xfrm>
        </p:grpSpPr>
        <p:pic>
          <p:nvPicPr>
            <p:cNvPr id="39939" name="图片 3" descr="安岳实验小学__122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9940" name="Picture 7" descr="E:\phb\彭红波\幻灯片模板\校徽.jpg"/>
            <p:cNvPicPr>
              <a:picLocks noChangeAspect="1"/>
            </p:cNvPicPr>
            <p:nvPr/>
          </p:nvPicPr>
          <p:blipFill>
            <a:blip r:embed="rId2">
              <a:lum contrast="22000"/>
            </a:blip>
            <a:srcRect l="8333" t="7143" r="11539" b="13264"/>
            <a:stretch>
              <a:fillRect/>
            </a:stretch>
          </p:blipFill>
          <p:spPr>
            <a:xfrm>
              <a:off x="376064" y="394761"/>
              <a:ext cx="538668" cy="560215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39941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238" y="692150"/>
            <a:ext cx="8299450" cy="5184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62" name="图片 6145">
            <a:hlinkClick r:id="rId1" tooltip="超链接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6100" y="3489325"/>
            <a:ext cx="4787900" cy="3355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3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87738"/>
            <a:ext cx="4357688" cy="3357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4" name="图片 1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6100" y="0"/>
            <a:ext cx="4787900" cy="3430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5" name="Picture 7" descr="https://timgsa.baidu.com/timg?image&amp;quality=80&amp;size=b9999_10000&amp;sec=1580916845702&amp;di=41e56c12be3dc9be619f9cd66c92e9dc&amp;imgtype=0&amp;src=http%3A%2F%2Fpic17.997788.com%2F_pic_search%2F00%2F03%2F96%2F48%2F3964890a.jpg">
            <a:hlinkClick r:id="rId1" action="ppaction://hlinksldjump"/>
          </p:cNvPr>
          <p:cNvPicPr>
            <a:picLocks noChangeAspect="1"/>
          </p:cNvPicPr>
          <p:nvPr>
            <p:ph idx="1"/>
            <p:custDataLst>
              <p:tags r:id="rId5"/>
            </p:custDataLst>
          </p:nvPr>
        </p:nvPicPr>
        <p:blipFill>
          <a:blip r:embed="rId6">
            <a:lum contrast="40000"/>
          </a:blip>
          <a:srcRect t="9389" r="-69"/>
          <a:stretch>
            <a:fillRect/>
          </a:stretch>
        </p:blipFill>
        <p:spPr>
          <a:xfrm>
            <a:off x="1588" y="57150"/>
            <a:ext cx="4356100" cy="3430588"/>
          </a:xfrm>
          <a:ln/>
        </p:spPr>
      </p:pic>
      <p:sp>
        <p:nvSpPr>
          <p:cNvPr id="40966" name="文本框 1"/>
          <p:cNvSpPr/>
          <p:nvPr/>
        </p:nvSpPr>
        <p:spPr>
          <a:xfrm>
            <a:off x="2916238" y="2863850"/>
            <a:ext cx="1366837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1800">
                <a:latin typeface="Arial" panose="020B0604020202020204" pitchFamily="34" charset="0"/>
                <a:ea typeface="宋体" panose="02010600030101010101" pitchFamily="2" charset="-122"/>
                <a:hlinkClick r:id="rId1" action="ppaction://hlinksldjump"/>
              </a:rPr>
              <a:t>幻灯片 15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  <a:hlinkClick r:id="rId1" action="ppaction://hlinksldjump"/>
            </a:endParaRPr>
          </a:p>
        </p:txBody>
      </p:sp>
      <p:sp>
        <p:nvSpPr>
          <p:cNvPr id="40967" name="文本框 2"/>
          <p:cNvSpPr/>
          <p:nvPr/>
        </p:nvSpPr>
        <p:spPr>
          <a:xfrm>
            <a:off x="5173663" y="2863850"/>
            <a:ext cx="1414462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1800">
                <a:latin typeface="Arial" panose="020B0604020202020204" pitchFamily="34" charset="0"/>
                <a:ea typeface="宋体" panose="02010600030101010101" pitchFamily="2" charset="-122"/>
                <a:hlinkClick r:id="rId7" action="ppaction://hlinksldjump"/>
              </a:rPr>
              <a:t>幻灯片 17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  <a:hlinkClick r:id="rId7" action="ppaction://hlinksldjump"/>
            </a:endParaRPr>
          </a:p>
        </p:txBody>
      </p:sp>
      <p:sp>
        <p:nvSpPr>
          <p:cNvPr id="40968" name="文本框 3"/>
          <p:cNvSpPr/>
          <p:nvPr/>
        </p:nvSpPr>
        <p:spPr>
          <a:xfrm>
            <a:off x="2633663" y="6099175"/>
            <a:ext cx="1506537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1800">
                <a:latin typeface="Arial" panose="020B0604020202020204" pitchFamily="34" charset="0"/>
                <a:ea typeface="宋体" panose="02010600030101010101" pitchFamily="2" charset="-122"/>
                <a:hlinkClick r:id="rId8" action="ppaction://hlinksldjump"/>
              </a:rPr>
              <a:t>幻灯片 19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  <a:hlinkClick r:id="rId8" action="ppaction://hlinksldjump"/>
            </a:endParaRPr>
          </a:p>
        </p:txBody>
      </p:sp>
      <p:sp>
        <p:nvSpPr>
          <p:cNvPr id="40969" name="文本框 4"/>
          <p:cNvSpPr/>
          <p:nvPr/>
        </p:nvSpPr>
        <p:spPr>
          <a:xfrm>
            <a:off x="5173663" y="6232525"/>
            <a:ext cx="1198562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1800">
                <a:latin typeface="Arial" panose="020B0604020202020204" pitchFamily="34" charset="0"/>
                <a:ea typeface="宋体" panose="02010600030101010101" pitchFamily="2" charset="-122"/>
                <a:hlinkClick r:id="rId9" action="ppaction://hlinksldjump"/>
              </a:rPr>
              <a:t>幻灯片 21</a:t>
            </a: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  <a:hlinkClick r:id="rId9" action="ppaction://hlinksldjump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1986" name="组合 11"/>
          <p:cNvGrpSpPr/>
          <p:nvPr/>
        </p:nvGrpSpPr>
        <p:grpSpPr>
          <a:xfrm>
            <a:off x="0" y="0"/>
            <a:ext cx="9144000" cy="6500813"/>
            <a:chOff x="0" y="0"/>
            <a:chExt cx="9144000" cy="6858000"/>
          </a:xfrm>
        </p:grpSpPr>
        <p:pic>
          <p:nvPicPr>
            <p:cNvPr id="41987" name="图片 3" descr="安岳实验小学__122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1988" name="Picture 7" descr="E:\phb\彭红波\幻灯片模板\校徽.jpg"/>
            <p:cNvPicPr>
              <a:picLocks noChangeAspect="1"/>
            </p:cNvPicPr>
            <p:nvPr/>
          </p:nvPicPr>
          <p:blipFill>
            <a:blip r:embed="rId2">
              <a:lum contrast="22000"/>
            </a:blip>
            <a:srcRect l="8333" t="7143" r="11539" b="13264"/>
            <a:stretch>
              <a:fillRect/>
            </a:stretch>
          </p:blipFill>
          <p:spPr>
            <a:xfrm>
              <a:off x="376064" y="394761"/>
              <a:ext cx="538668" cy="560215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41989" name="图片 61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188" y="904875"/>
            <a:ext cx="7777162" cy="46847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578" name="组合 11"/>
          <p:cNvGrpSpPr/>
          <p:nvPr/>
        </p:nvGrpSpPr>
        <p:grpSpPr>
          <a:xfrm>
            <a:off x="428625" y="0"/>
            <a:ext cx="9144000" cy="6500813"/>
            <a:chOff x="0" y="0"/>
            <a:chExt cx="9144000" cy="6858000"/>
          </a:xfrm>
        </p:grpSpPr>
        <p:pic>
          <p:nvPicPr>
            <p:cNvPr id="24579" name="图片 3" descr="安岳实验小学__122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580" name="Picture 7" descr="E:\phb\彭红波\幻灯片模板\校徽.jpg"/>
            <p:cNvPicPr>
              <a:picLocks noChangeAspect="1"/>
            </p:cNvPicPr>
            <p:nvPr/>
          </p:nvPicPr>
          <p:blipFill>
            <a:blip r:embed="rId2">
              <a:lum contrast="22000"/>
            </a:blip>
            <a:srcRect l="8333" t="7143" r="11539" b="13264"/>
            <a:stretch>
              <a:fillRect/>
            </a:stretch>
          </p:blipFill>
          <p:spPr>
            <a:xfrm>
              <a:off x="376064" y="394761"/>
              <a:ext cx="538668" cy="5602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4581" name="TextBox 4"/>
          <p:cNvSpPr/>
          <p:nvPr/>
        </p:nvSpPr>
        <p:spPr>
          <a:xfrm>
            <a:off x="214313" y="2428875"/>
            <a:ext cx="8072437" cy="2041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742950" lvl="0" indent="-610870" eaLnBrk="1" hangingPunct="1">
              <a:lnSpc>
                <a:spcPct val="110000"/>
              </a:lnSpc>
              <a:spcBef>
                <a:spcPts val="3000"/>
              </a:spcBef>
              <a:buNone/>
            </a:pPr>
            <a:r>
              <a:rPr lang="zh-CN" altLang="en-US" sz="40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能根据课后要求，展开想象，把课文中写得简略的地方讲具体，并演一演。</a:t>
            </a:r>
            <a:endParaRPr lang="zh-CN" altLang="en-US" sz="4000" b="1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2" name="TextBox 5"/>
          <p:cNvSpPr/>
          <p:nvPr/>
        </p:nvSpPr>
        <p:spPr>
          <a:xfrm>
            <a:off x="642938" y="1071563"/>
            <a:ext cx="3357562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800" b="1">
                <a:latin typeface="黑体" panose="02010609060101010101" pitchFamily="49" charset="-122"/>
                <a:ea typeface="黑体" panose="02010609060101010101" pitchFamily="49" charset="-122"/>
              </a:rPr>
              <a:t>教学目标</a:t>
            </a:r>
            <a:endParaRPr lang="zh-CN" altLang="en-US" sz="4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 fill="hold"/>
                                        <p:tgtEl>
                                          <p:spTgt spid="24581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3010" name="组合 11"/>
          <p:cNvGrpSpPr/>
          <p:nvPr/>
        </p:nvGrpSpPr>
        <p:grpSpPr>
          <a:xfrm>
            <a:off x="0" y="0"/>
            <a:ext cx="9144000" cy="6500813"/>
            <a:chOff x="0" y="0"/>
            <a:chExt cx="9144000" cy="6858000"/>
          </a:xfrm>
        </p:grpSpPr>
        <p:pic>
          <p:nvPicPr>
            <p:cNvPr id="43011" name="图片 3" descr="安岳实验小学__122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3012" name="Picture 7" descr="E:\phb\彭红波\幻灯片模板\校徽.jpg"/>
            <p:cNvPicPr>
              <a:picLocks noChangeAspect="1"/>
            </p:cNvPicPr>
            <p:nvPr/>
          </p:nvPicPr>
          <p:blipFill>
            <a:blip r:embed="rId2">
              <a:lum contrast="22000"/>
            </a:blip>
            <a:srcRect l="8333" t="7143" r="11539" b="13264"/>
            <a:stretch>
              <a:fillRect/>
            </a:stretch>
          </p:blipFill>
          <p:spPr>
            <a:xfrm>
              <a:off x="376064" y="394761"/>
              <a:ext cx="538668" cy="5602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3013" name="Rectangle 8"/>
          <p:cNvSpPr/>
          <p:nvPr/>
        </p:nvSpPr>
        <p:spPr>
          <a:xfrm>
            <a:off x="1116013" y="809625"/>
            <a:ext cx="11880850" cy="36988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304800" eaLnBrk="1" hangingPunct="1">
              <a:spcBef>
                <a:spcPct val="0"/>
              </a:spcBef>
              <a:buNone/>
            </a:pPr>
            <a:endParaRPr lang="zh-CN" altLang="zh-CN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3014" name="图片 12" descr="学科网(www.zxxk.com)--教育资源门户，提供试卷、教案、课件、论文、素材及各类教学资源下载，还有大量而丰富的教学相关资讯！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7200"/>
            <a:ext cx="19050" cy="19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5" name="Rectangle 9"/>
          <p:cNvSpPr/>
          <p:nvPr/>
        </p:nvSpPr>
        <p:spPr>
          <a:xfrm>
            <a:off x="755650" y="2195513"/>
            <a:ext cx="7848600" cy="10572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304800" eaLnBrk="1" hangingPunct="1">
              <a:lnSpc>
                <a:spcPts val="4300"/>
              </a:lnSpc>
              <a:spcBef>
                <a:spcPct val="0"/>
              </a:spcBef>
              <a:buNone/>
            </a:pPr>
            <a:endParaRPr lang="en-US" altLang="zh-CN" sz="2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304800" eaLnBrk="1" hangingPunct="1">
              <a:lnSpc>
                <a:spcPts val="3500"/>
              </a:lnSpc>
              <a:spcBef>
                <a:spcPct val="0"/>
              </a:spcBef>
              <a:buNone/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zh-CN" altLang="zh-CN" sz="2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16" name="文本框 10"/>
          <p:cNvSpPr/>
          <p:nvPr/>
        </p:nvSpPr>
        <p:spPr>
          <a:xfrm>
            <a:off x="2195513" y="2370138"/>
            <a:ext cx="54371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4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17" name="矩形 3"/>
          <p:cNvSpPr/>
          <p:nvPr/>
        </p:nvSpPr>
        <p:spPr>
          <a:xfrm>
            <a:off x="735013" y="2154238"/>
            <a:ext cx="7138987" cy="1016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defTabSz="914400"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6000" b="1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课堂小结，推荐阅读</a:t>
            </a:r>
            <a:endParaRPr lang="zh-CN" altLang="en-US" sz="6000" b="1"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3018" name="New pictur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84100" y="11023600"/>
            <a:ext cx="317500" cy="22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5602" name="组合 11"/>
          <p:cNvGrpSpPr/>
          <p:nvPr/>
        </p:nvGrpSpPr>
        <p:grpSpPr>
          <a:xfrm>
            <a:off x="0" y="0"/>
            <a:ext cx="9144000" cy="6500813"/>
            <a:chOff x="0" y="0"/>
            <a:chExt cx="9144000" cy="6858000"/>
          </a:xfrm>
        </p:grpSpPr>
        <p:pic>
          <p:nvPicPr>
            <p:cNvPr id="25603" name="图片 3" descr="安岳实验小学__122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604" name="Picture 7" descr="E:\phb\彭红波\幻灯片模板\校徽.jpg"/>
            <p:cNvPicPr>
              <a:picLocks noChangeAspect="1"/>
            </p:cNvPicPr>
            <p:nvPr/>
          </p:nvPicPr>
          <p:blipFill>
            <a:blip r:embed="rId2">
              <a:lum contrast="22000"/>
            </a:blip>
            <a:srcRect l="8333" t="7143" r="11539" b="13264"/>
            <a:stretch>
              <a:fillRect/>
            </a:stretch>
          </p:blipFill>
          <p:spPr>
            <a:xfrm>
              <a:off x="376064" y="394761"/>
              <a:ext cx="538668" cy="5602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5605" name="TextBox 4"/>
          <p:cNvSpPr/>
          <p:nvPr/>
        </p:nvSpPr>
        <p:spPr>
          <a:xfrm>
            <a:off x="571500" y="928688"/>
            <a:ext cx="7929563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6" name="Rectangle 5"/>
          <p:cNvSpPr/>
          <p:nvPr/>
        </p:nvSpPr>
        <p:spPr>
          <a:xfrm>
            <a:off x="431800" y="1247775"/>
            <a:ext cx="8208963" cy="14843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30480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b="1">
                <a:ea typeface="宋体" panose="02010600030101010101" pitchFamily="2" charset="-122"/>
              </a:rPr>
              <a:t>哥嫂    爹娘    周到   好歹 </a:t>
            </a:r>
            <a:r>
              <a:rPr lang="en-US" altLang="zh-CN" b="1">
                <a:ea typeface="宋体" panose="02010600030101010101" pitchFamily="2" charset="-122"/>
              </a:rPr>
              <a:t>   </a:t>
            </a:r>
            <a:r>
              <a:rPr lang="zh-CN" altLang="en-US" b="1">
                <a:ea typeface="宋体" panose="02010600030101010101" pitchFamily="2" charset="-122"/>
              </a:rPr>
              <a:t>稀罕    衣裳     </a:t>
            </a:r>
            <a:endParaRPr lang="en-US" altLang="zh-CN" b="1">
              <a:ea typeface="宋体" panose="02010600030101010101" pitchFamily="2" charset="-122"/>
            </a:endParaRPr>
          </a:p>
          <a:p>
            <a:pPr marL="0" lvl="0" indent="30480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b="1">
                <a:ea typeface="宋体" panose="02010600030101010101" pitchFamily="2" charset="-122"/>
              </a:rPr>
              <a:t>安了家   笑嘻嘻   一五一十     怪有意思</a:t>
            </a:r>
            <a:endParaRPr lang="en-US" altLang="zh-CN" b="1">
              <a:ea typeface="宋体" panose="02010600030101010101" pitchFamily="2" charset="-122"/>
            </a:endParaRPr>
          </a:p>
        </p:txBody>
      </p:sp>
      <p:sp>
        <p:nvSpPr>
          <p:cNvPr id="25607" name="TextBox 6"/>
          <p:cNvSpPr/>
          <p:nvPr/>
        </p:nvSpPr>
        <p:spPr>
          <a:xfrm>
            <a:off x="714375" y="4143375"/>
            <a:ext cx="750093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8" name="文本框 2"/>
          <p:cNvSpPr/>
          <p:nvPr/>
        </p:nvSpPr>
        <p:spPr>
          <a:xfrm>
            <a:off x="3146425" y="455613"/>
            <a:ext cx="38020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复习生字新词</a:t>
            </a:r>
            <a:endParaRPr lang="zh-CN" altLang="en-US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609" name="文本框 3"/>
          <p:cNvSpPr/>
          <p:nvPr/>
        </p:nvSpPr>
        <p:spPr>
          <a:xfrm>
            <a:off x="677863" y="3019425"/>
            <a:ext cx="7715250" cy="1077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在读这些词语的时候，有什么特别的感觉吗？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0" name="文本框 4"/>
          <p:cNvSpPr/>
          <p:nvPr/>
        </p:nvSpPr>
        <p:spPr>
          <a:xfrm>
            <a:off x="914400" y="4292600"/>
            <a:ext cx="7258050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具有口语化特点，像说话聊天</a:t>
            </a:r>
            <a:endParaRPr lang="zh-CN" altLang="en-US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 fill="hold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 fill="hold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 animBg="1"/>
      <p:bldP spid="25608" grpId="0" animBg="1"/>
      <p:bldP spid="25609" grpId="0" animBg="1"/>
      <p:bldP spid="256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6626" name="组合 11"/>
          <p:cNvGrpSpPr/>
          <p:nvPr/>
        </p:nvGrpSpPr>
        <p:grpSpPr>
          <a:xfrm>
            <a:off x="0" y="0"/>
            <a:ext cx="9144000" cy="6500813"/>
            <a:chOff x="0" y="0"/>
            <a:chExt cx="9144000" cy="6858000"/>
          </a:xfrm>
        </p:grpSpPr>
        <p:pic>
          <p:nvPicPr>
            <p:cNvPr id="26627" name="图片 3" descr="安岳实验小学__122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28" name="Picture 7" descr="E:\phb\彭红波\幻灯片模板\校徽.jpg"/>
            <p:cNvPicPr>
              <a:picLocks noChangeAspect="1"/>
            </p:cNvPicPr>
            <p:nvPr/>
          </p:nvPicPr>
          <p:blipFill>
            <a:blip r:embed="rId2">
              <a:lum contrast="22000"/>
            </a:blip>
            <a:srcRect l="8333" t="7143" r="11539" b="13264"/>
            <a:stretch>
              <a:fillRect/>
            </a:stretch>
          </p:blipFill>
          <p:spPr>
            <a:xfrm>
              <a:off x="376064" y="394761"/>
              <a:ext cx="538668" cy="5602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6629" name="文本框 1"/>
          <p:cNvSpPr/>
          <p:nvPr/>
        </p:nvSpPr>
        <p:spPr>
          <a:xfrm>
            <a:off x="755650" y="1125538"/>
            <a:ext cx="7704138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>
                <a:latin typeface="Arial" panose="020B0604020202020204" pitchFamily="34" charset="0"/>
                <a:ea typeface="宋体" panose="02010600030101010101" pitchFamily="2" charset="-122"/>
              </a:rPr>
              <a:t>        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民间故事本就是老百姓自己编的，所以我们也可以加上自己的创意，通过想象，复述课文，让故事更加有趣。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0" name="文本框 2"/>
          <p:cNvSpPr/>
          <p:nvPr/>
        </p:nvSpPr>
        <p:spPr>
          <a:xfrm>
            <a:off x="1042988" y="3068638"/>
            <a:ext cx="7273925" cy="1816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304800" algn="just" eaLnBrk="1" hangingPunct="1">
              <a:lnSpc>
                <a:spcPts val="3400"/>
              </a:lnSpc>
              <a:spcBef>
                <a:spcPct val="0"/>
              </a:spcBef>
              <a:buNone/>
            </a:pPr>
            <a:r>
              <a:rPr lang="en-US" altLang="zh-CN" sz="2800" b="1">
                <a:solidFill>
                  <a:srgbClr val="0070C0"/>
                </a:solidFill>
                <a:ea typeface="宋体" panose="02010600030101010101" pitchFamily="2" charset="-122"/>
              </a:rPr>
              <a:t>     </a:t>
            </a:r>
            <a:r>
              <a:rPr lang="zh-CN" altLang="zh-CN" sz="2800" b="1">
                <a:solidFill>
                  <a:srgbClr val="0070C0"/>
                </a:solidFill>
                <a:ea typeface="宋体" panose="02010600030101010101" pitchFamily="2" charset="-122"/>
              </a:rPr>
              <a:t>我们前面学的《猎人海力布》这篇课文用第一人称的方式来进行复述故事，那今天我们来学习另一种形式的复述——创造性的复述故事。</a:t>
            </a:r>
            <a:endParaRPr lang="zh-CN" altLang="zh-CN" sz="2800" b="1">
              <a:solidFill>
                <a:srgbClr val="0070C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animBg="1"/>
      <p:bldP spid="266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650" name="组合 11"/>
          <p:cNvGrpSpPr/>
          <p:nvPr/>
        </p:nvGrpSpPr>
        <p:grpSpPr>
          <a:xfrm>
            <a:off x="0" y="0"/>
            <a:ext cx="9144000" cy="6500813"/>
            <a:chOff x="0" y="0"/>
            <a:chExt cx="9144000" cy="6858000"/>
          </a:xfrm>
        </p:grpSpPr>
        <p:pic>
          <p:nvPicPr>
            <p:cNvPr id="27651" name="图片 3" descr="安岳实验小学__122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7652" name="Picture 7" descr="E:\phb\彭红波\幻灯片模板\校徽.jpg"/>
            <p:cNvPicPr>
              <a:picLocks noChangeAspect="1"/>
            </p:cNvPicPr>
            <p:nvPr/>
          </p:nvPicPr>
          <p:blipFill>
            <a:blip r:embed="rId2">
              <a:lum contrast="22000"/>
            </a:blip>
            <a:srcRect l="8333" t="7143" r="11539" b="13264"/>
            <a:stretch>
              <a:fillRect/>
            </a:stretch>
          </p:blipFill>
          <p:spPr>
            <a:xfrm>
              <a:off x="376064" y="394761"/>
              <a:ext cx="538668" cy="5602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7653" name="TextBox 4"/>
          <p:cNvSpPr/>
          <p:nvPr/>
        </p:nvSpPr>
        <p:spPr>
          <a:xfrm>
            <a:off x="571500" y="928688"/>
            <a:ext cx="7715250" cy="1938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   “他常常把看见的、听见的事告诉老牛，有时候跟它商量一些事。”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54" name="TextBox 5"/>
          <p:cNvSpPr/>
          <p:nvPr/>
        </p:nvSpPr>
        <p:spPr>
          <a:xfrm>
            <a:off x="714375" y="3286125"/>
            <a:ext cx="7572375" cy="1754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这句话中，牛郎看见了什么，又听见了什么，他是怎么和老牛商量事情的？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animBg="1"/>
      <p:bldP spid="276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8674" name="组合 11"/>
          <p:cNvGrpSpPr/>
          <p:nvPr/>
        </p:nvGrpSpPr>
        <p:grpSpPr>
          <a:xfrm>
            <a:off x="0" y="0"/>
            <a:ext cx="9144000" cy="6500813"/>
            <a:chOff x="0" y="0"/>
            <a:chExt cx="9144000" cy="6858000"/>
          </a:xfrm>
        </p:grpSpPr>
        <p:pic>
          <p:nvPicPr>
            <p:cNvPr id="28675" name="图片 3" descr="安岳实验小学__122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676" name="Picture 7" descr="E:\phb\彭红波\幻灯片模板\校徽.jpg"/>
            <p:cNvPicPr>
              <a:picLocks noChangeAspect="1"/>
            </p:cNvPicPr>
            <p:nvPr/>
          </p:nvPicPr>
          <p:blipFill>
            <a:blip r:embed="rId2">
              <a:lum contrast="22000"/>
            </a:blip>
            <a:srcRect l="8333" t="7143" r="11539" b="13264"/>
            <a:stretch>
              <a:fillRect/>
            </a:stretch>
          </p:blipFill>
          <p:spPr>
            <a:xfrm>
              <a:off x="376064" y="394761"/>
              <a:ext cx="538668" cy="5602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8677" name="TextBox 6"/>
          <p:cNvSpPr/>
          <p:nvPr/>
        </p:nvSpPr>
        <p:spPr>
          <a:xfrm>
            <a:off x="677863" y="1628775"/>
            <a:ext cx="7781925" cy="3589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ts val="5600"/>
              </a:lnSpc>
              <a:spcBef>
                <a:spcPct val="0"/>
              </a:spcBef>
              <a:buNone/>
            </a:pP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    牛郎的邻居是个好心的大娘，小时候牛郎饿肚子时经常给牛郎送吃的。大娘的孩子不在身边，没人帮她种地，牛郎就和老牛商量，牛郎会怎么和老牛商量呢？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78" name="文本框 1"/>
          <p:cNvSpPr/>
          <p:nvPr/>
        </p:nvSpPr>
        <p:spPr>
          <a:xfrm>
            <a:off x="3492500" y="620713"/>
            <a:ext cx="42481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情景创设</a:t>
            </a:r>
            <a:endParaRPr lang="zh-CN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 fill="hold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animBg="1"/>
      <p:bldP spid="2867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9698" name="组合 11"/>
          <p:cNvGrpSpPr/>
          <p:nvPr/>
        </p:nvGrpSpPr>
        <p:grpSpPr>
          <a:xfrm>
            <a:off x="0" y="0"/>
            <a:ext cx="9144000" cy="6500813"/>
            <a:chOff x="0" y="0"/>
            <a:chExt cx="9144000" cy="6858000"/>
          </a:xfrm>
        </p:grpSpPr>
        <p:pic>
          <p:nvPicPr>
            <p:cNvPr id="29699" name="图片 3" descr="安岳实验小学__122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9700" name="Picture 7" descr="E:\phb\彭红波\幻灯片模板\校徽.jpg"/>
            <p:cNvPicPr>
              <a:picLocks noChangeAspect="1"/>
            </p:cNvPicPr>
            <p:nvPr/>
          </p:nvPicPr>
          <p:blipFill>
            <a:blip r:embed="rId2">
              <a:lum contrast="22000"/>
            </a:blip>
            <a:srcRect l="8333" t="7143" r="11539" b="13264"/>
            <a:stretch>
              <a:fillRect/>
            </a:stretch>
          </p:blipFill>
          <p:spPr>
            <a:xfrm>
              <a:off x="376064" y="394761"/>
              <a:ext cx="538668" cy="5602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9701" name="TextBox 4"/>
          <p:cNvSpPr/>
          <p:nvPr/>
        </p:nvSpPr>
        <p:spPr>
          <a:xfrm>
            <a:off x="571500" y="857250"/>
            <a:ext cx="7858125" cy="2062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牛郎</a:t>
            </a:r>
            <a:r>
              <a:rPr lang="zh-CN" altLang="en-US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：“老牛，老牛，邻居大娘家的地该种了，她自己种不了，大娘对我那么好，时常给我送吃的，明天咱们帮帮她，帮她把地种了，好吗？”</a:t>
            </a:r>
            <a:endParaRPr lang="zh-CN" altLang="en-US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702" name="TextBox 5"/>
          <p:cNvSpPr/>
          <p:nvPr/>
        </p:nvSpPr>
        <p:spPr>
          <a:xfrm>
            <a:off x="714375" y="3429000"/>
            <a:ext cx="7500938" cy="1754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老牛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低下头蹭了蹭牛郎的胳膊，好像在说：“好啊，好啊，牛郎，你真是个善良的人。”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nimBg="1"/>
      <p:bldP spid="2970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0722" name="组合 11"/>
          <p:cNvGrpSpPr/>
          <p:nvPr/>
        </p:nvGrpSpPr>
        <p:grpSpPr>
          <a:xfrm>
            <a:off x="0" y="177800"/>
            <a:ext cx="9144000" cy="6500813"/>
            <a:chOff x="0" y="0"/>
            <a:chExt cx="9144000" cy="6858000"/>
          </a:xfrm>
        </p:grpSpPr>
        <p:pic>
          <p:nvPicPr>
            <p:cNvPr id="30723" name="图片 3" descr="安岳实验小学__122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724" name="Picture 7" descr="E:\phb\彭红波\幻灯片模板\校徽.jpg"/>
            <p:cNvPicPr>
              <a:picLocks noChangeAspect="1"/>
            </p:cNvPicPr>
            <p:nvPr/>
          </p:nvPicPr>
          <p:blipFill>
            <a:blip r:embed="rId2">
              <a:lum contrast="22000"/>
            </a:blip>
            <a:srcRect l="8333" t="7143" r="11539" b="13264"/>
            <a:stretch>
              <a:fillRect/>
            </a:stretch>
          </p:blipFill>
          <p:spPr>
            <a:xfrm>
              <a:off x="376064" y="394761"/>
              <a:ext cx="538668" cy="5602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0725" name="文本框 7"/>
          <p:cNvSpPr/>
          <p:nvPr/>
        </p:nvSpPr>
        <p:spPr>
          <a:xfrm>
            <a:off x="142875" y="2565400"/>
            <a:ext cx="8642350" cy="21986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835025" algn="just" eaLnBrk="1" hangingPunct="1">
              <a:lnSpc>
                <a:spcPts val="4200"/>
              </a:lnSpc>
              <a:spcBef>
                <a:spcPct val="0"/>
              </a:spcBef>
              <a:buNone/>
            </a:pPr>
            <a:r>
              <a:rPr lang="zh-CN" altLang="zh-CN" sz="2800" b="1">
                <a:solidFill>
                  <a:srgbClr val="FF0000"/>
                </a:solidFill>
                <a:ea typeface="宋体" panose="02010600030101010101" pitchFamily="2" charset="-122"/>
              </a:rPr>
              <a:t>把自己设想成故事中的人物</a:t>
            </a:r>
            <a:r>
              <a:rPr lang="zh-CN" altLang="en-US" sz="2800" b="1">
                <a:solidFill>
                  <a:srgbClr val="FF0000"/>
                </a:solidFill>
                <a:ea typeface="宋体" panose="02010600030101010101" pitchFamily="2" charset="-122"/>
              </a:rPr>
              <a:t>，</a:t>
            </a:r>
            <a:endParaRPr lang="en-US" altLang="zh-CN" sz="2800" b="1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marL="0" lvl="0" indent="835025" algn="just" eaLnBrk="1" hangingPunct="1">
              <a:lnSpc>
                <a:spcPts val="4200"/>
              </a:lnSpc>
              <a:spcBef>
                <a:spcPct val="0"/>
              </a:spcBef>
              <a:buNone/>
            </a:pPr>
            <a:r>
              <a:rPr lang="zh-CN" altLang="zh-CN" sz="2800" b="1">
                <a:solidFill>
                  <a:srgbClr val="FF0000"/>
                </a:solidFill>
                <a:ea typeface="宋体" panose="02010600030101010101" pitchFamily="2" charset="-122"/>
              </a:rPr>
              <a:t>以故事中的人物的口吻讲</a:t>
            </a:r>
            <a:r>
              <a:rPr lang="zh-CN" altLang="en-US" sz="2800" b="1">
                <a:solidFill>
                  <a:srgbClr val="FF0000"/>
                </a:solidFill>
                <a:ea typeface="宋体" panose="02010600030101010101" pitchFamily="2" charset="-122"/>
              </a:rPr>
              <a:t>；</a:t>
            </a:r>
            <a:endParaRPr lang="en-US" altLang="zh-CN" sz="2800" b="1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marL="0" lvl="0" indent="835025" algn="just" eaLnBrk="1" hangingPunct="1">
              <a:lnSpc>
                <a:spcPts val="4200"/>
              </a:lnSpc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FF0000"/>
                </a:solidFill>
                <a:ea typeface="宋体" panose="02010600030101010101" pitchFamily="2" charset="-122"/>
              </a:rPr>
              <a:t>大胆想象，</a:t>
            </a:r>
            <a:r>
              <a:rPr lang="zh-CN" altLang="zh-CN" sz="2800" b="1">
                <a:solidFill>
                  <a:srgbClr val="FF0000"/>
                </a:solidFill>
                <a:ea typeface="宋体" panose="02010600030101010101" pitchFamily="2" charset="-122"/>
              </a:rPr>
              <a:t>丰富故事细节，适当添加人物对话</a:t>
            </a:r>
            <a:r>
              <a:rPr lang="zh-CN" altLang="en-US" sz="2800" b="1">
                <a:solidFill>
                  <a:srgbClr val="FF0000"/>
                </a:solidFill>
                <a:ea typeface="宋体" panose="02010600030101010101" pitchFamily="2" charset="-122"/>
              </a:rPr>
              <a:t>；</a:t>
            </a:r>
            <a:endParaRPr lang="en-US" altLang="zh-CN" sz="2800" b="1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marL="0" lvl="0" indent="835025" algn="just" eaLnBrk="1" hangingPunct="1">
              <a:lnSpc>
                <a:spcPts val="4200"/>
              </a:lnSpc>
              <a:spcBef>
                <a:spcPct val="0"/>
              </a:spcBef>
              <a:buNone/>
            </a:pPr>
            <a:r>
              <a:rPr lang="zh-CN" altLang="zh-CN" sz="2800" b="1">
                <a:solidFill>
                  <a:srgbClr val="FF0000"/>
                </a:solidFill>
                <a:ea typeface="宋体" panose="02010600030101010101" pitchFamily="2" charset="-122"/>
              </a:rPr>
              <a:t>细致描绘人物形象，模仿人物的动作和表情</a:t>
            </a:r>
            <a:r>
              <a:rPr lang="zh-CN" altLang="en-US" sz="2800" b="1">
                <a:solidFill>
                  <a:srgbClr val="FF0000"/>
                </a:solidFill>
                <a:ea typeface="宋体" panose="02010600030101010101" pitchFamily="2" charset="-122"/>
              </a:rPr>
              <a:t>。</a:t>
            </a:r>
            <a:endParaRPr lang="zh-CN" altLang="zh-CN" sz="2800" b="1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0726" name="文本框 1"/>
          <p:cNvSpPr/>
          <p:nvPr/>
        </p:nvSpPr>
        <p:spPr>
          <a:xfrm>
            <a:off x="2124075" y="1558925"/>
            <a:ext cx="4679950" cy="631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835025" algn="just" eaLnBrk="1" hangingPunct="1">
              <a:lnSpc>
                <a:spcPts val="4200"/>
              </a:lnSpc>
              <a:spcBef>
                <a:spcPct val="0"/>
              </a:spcBef>
              <a:buNone/>
            </a:pPr>
            <a:r>
              <a:rPr lang="zh-CN" altLang="en-US" sz="3600" b="1">
                <a:solidFill>
                  <a:srgbClr val="0070C0"/>
                </a:solidFill>
                <a:ea typeface="宋体" panose="02010600030101010101" pitchFamily="2" charset="-122"/>
              </a:rPr>
              <a:t>创编故事</a:t>
            </a:r>
            <a:endParaRPr lang="en-US" altLang="zh-CN" sz="3600" b="1">
              <a:solidFill>
                <a:srgbClr val="0070C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 fill="hold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animBg="1"/>
      <p:bldP spid="307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1746" name="组合 11"/>
          <p:cNvGrpSpPr/>
          <p:nvPr/>
        </p:nvGrpSpPr>
        <p:grpSpPr>
          <a:xfrm>
            <a:off x="0" y="115888"/>
            <a:ext cx="9144000" cy="6500812"/>
            <a:chOff x="0" y="0"/>
            <a:chExt cx="9144000" cy="6858000"/>
          </a:xfrm>
        </p:grpSpPr>
        <p:pic>
          <p:nvPicPr>
            <p:cNvPr id="31747" name="图片 3" descr="安岳实验小学__122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1748" name="Picture 7" descr="E:\phb\彭红波\幻灯片模板\校徽.jpg"/>
            <p:cNvPicPr>
              <a:picLocks noChangeAspect="1"/>
            </p:cNvPicPr>
            <p:nvPr/>
          </p:nvPicPr>
          <p:blipFill>
            <a:blip r:embed="rId2">
              <a:lum contrast="22000"/>
            </a:blip>
            <a:srcRect l="8333" t="7143" r="11539" b="13264"/>
            <a:stretch>
              <a:fillRect/>
            </a:stretch>
          </p:blipFill>
          <p:spPr>
            <a:xfrm>
              <a:off x="376064" y="394761"/>
              <a:ext cx="538668" cy="5602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1749" name="TextBox 4"/>
          <p:cNvSpPr/>
          <p:nvPr/>
        </p:nvSpPr>
        <p:spPr>
          <a:xfrm>
            <a:off x="682625" y="1128713"/>
            <a:ext cx="807243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文中还有哪些地方可以进行创造性复述？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750" name="TextBox 5"/>
          <p:cNvSpPr/>
          <p:nvPr/>
        </p:nvSpPr>
        <p:spPr>
          <a:xfrm>
            <a:off x="763588" y="1992313"/>
            <a:ext cx="7286625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）哥哥嫂子想独占父亲留下来的家产，把他看成眼中钉。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1" name="TextBox 6"/>
          <p:cNvSpPr/>
          <p:nvPr/>
        </p:nvSpPr>
        <p:spPr>
          <a:xfrm>
            <a:off x="779463" y="2921000"/>
            <a:ext cx="750093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（</a:t>
            </a:r>
            <a:r>
              <a:rPr lang="en-US" altLang="zh-CN" sz="2800" b="1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800" b="1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）老牛真会说话了。</a:t>
            </a:r>
            <a:endParaRPr lang="zh-CN" altLang="en-US" sz="2800" b="1">
              <a:solidFill>
                <a:srgbClr val="0070C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2" name="TextBox 7"/>
          <p:cNvSpPr/>
          <p:nvPr/>
        </p:nvSpPr>
        <p:spPr>
          <a:xfrm>
            <a:off x="860425" y="3519488"/>
            <a:ext cx="771525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）仙女们商量着瞒着王母娘娘去人间看看。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3" name="TextBox 8"/>
          <p:cNvSpPr/>
          <p:nvPr/>
        </p:nvSpPr>
        <p:spPr>
          <a:xfrm>
            <a:off x="788988" y="4062413"/>
            <a:ext cx="7858125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800" b="1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2800" b="1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）牛郎就把自己的情形一五一十地说了。姑娘听得出了神，又同情他，又爱惜他，就把自己的情形也告诉了他。</a:t>
            </a:r>
            <a:endParaRPr lang="zh-CN" altLang="en-US" sz="2800" b="1">
              <a:solidFill>
                <a:srgbClr val="0070C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4" name="TextBox 9"/>
          <p:cNvSpPr/>
          <p:nvPr/>
        </p:nvSpPr>
        <p:spPr>
          <a:xfrm>
            <a:off x="1071563" y="5500688"/>
            <a:ext cx="6643687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zh-CN" altLang="en-US" sz="1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 fill="hold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 fill="hold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 fill="hold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 animBg="1"/>
      <p:bldP spid="31750" grpId="0" animBg="1"/>
      <p:bldP spid="31751" grpId="0" animBg="1"/>
      <p:bldP spid="31752" grpId="0" animBg="1"/>
      <p:bldP spid="31753" grpId="0" animBg="1"/>
      <p:bldP spid="31754" grpId="0" animBg="1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7128,&quot;width&quot;:9213}"/>
</p:tagLst>
</file>

<file path=ppt/tags/tag2.xml><?xml version="1.0" encoding="utf-8"?>
<p:tagLst xmlns:p="http://schemas.openxmlformats.org/presentationml/2006/main">
  <p:tag name="KSO_WM_UNIT_PLACING_PICTURE_USER_VIEWPORT" val="{&quot;height&quot;:7128,&quot;width&quot;:9213}"/>
</p:tagLst>
</file>

<file path=ppt/tags/tag3.xml><?xml version="1.0" encoding="utf-8"?>
<p:tagLst xmlns:p="http://schemas.openxmlformats.org/presentationml/2006/main">
  <p:tag name="KSO_WM_UNIT_PLACING_PICTURE_USER_VIEWPORT" val="{&quot;height&quot;:7128,&quot;width&quot;:9213}"/>
</p:tagLst>
</file>

<file path=ppt/tags/tag4.xml><?xml version="1.0" encoding="utf-8"?>
<p:tagLst xmlns:p="http://schemas.openxmlformats.org/presentationml/2006/main">
  <p:tag name="KSO_WM_UNIT_PLACING_PICTURE_USER_VIEWPORT" val="{&quot;height&quot;:7128,&quot;width&quot;:9213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984</Words>
  <Application>WPS 演示</Application>
  <PresentationFormat/>
  <Paragraphs>103</Paragraphs>
  <Slides>20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Arial</vt:lpstr>
      <vt:lpstr>宋体</vt:lpstr>
      <vt:lpstr>Wingdings</vt:lpstr>
      <vt:lpstr>Calibri</vt:lpstr>
      <vt:lpstr>黑体</vt:lpstr>
      <vt:lpstr>楷体</vt:lpstr>
      <vt:lpstr>华文楷体</vt:lpstr>
      <vt:lpstr>Arial</vt:lpstr>
      <vt:lpstr>Wingdings</vt:lpstr>
      <vt:lpstr>微软雅黑</vt:lpstr>
      <vt:lpstr>Arial Unicode MS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2021-04-14T09:57:15Z</cp:lastPrinted>
  <dcterms:created xsi:type="dcterms:W3CDTF">2021-04-14T09:57:15Z</dcterms:created>
  <dcterms:modified xsi:type="dcterms:W3CDTF">2021-10-27T05:45:37Z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1744389940F04662930914927B72B563</vt:lpwstr>
  </property>
  <property fmtid="{D5CDD505-2E9C-101B-9397-08002B2CF9AE}" pid="7" name="KSOProductBuildVer">
    <vt:lpwstr>2052-11.1.0.10938</vt:lpwstr>
  </property>
</Properties>
</file>