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302" r:id="rId3"/>
    <p:sldId id="346" r:id="rId5"/>
    <p:sldId id="512" r:id="rId6"/>
    <p:sldId id="570" r:id="rId7"/>
    <p:sldId id="571" r:id="rId8"/>
    <p:sldId id="569" r:id="rId9"/>
    <p:sldId id="557" r:id="rId10"/>
    <p:sldId id="500" r:id="rId11"/>
    <p:sldId id="558" r:id="rId12"/>
    <p:sldId id="560" r:id="rId13"/>
    <p:sldId id="559" r:id="rId14"/>
    <p:sldId id="550" r:id="rId15"/>
    <p:sldId id="561" r:id="rId16"/>
    <p:sldId id="562" r:id="rId17"/>
    <p:sldId id="553" r:id="rId18"/>
    <p:sldId id="563" r:id="rId19"/>
    <p:sldId id="568" r:id="rId20"/>
    <p:sldId id="555" r:id="rId21"/>
    <p:sldId id="564" r:id="rId22"/>
    <p:sldId id="565" r:id="rId23"/>
    <p:sldId id="566" r:id="rId24"/>
    <p:sldId id="567" r:id="rId25"/>
    <p:sldId id="45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D2C8"/>
    <a:srgbClr val="42B5D3"/>
    <a:srgbClr val="13AAC9"/>
    <a:srgbClr val="FFCCCC"/>
    <a:srgbClr val="FFCCFF"/>
    <a:srgbClr val="CC99FF"/>
    <a:srgbClr val="A0B7E0"/>
    <a:srgbClr val="42C9EE"/>
    <a:srgbClr val="FF0066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3" autoAdjust="0"/>
    <p:restoredTop sz="94414" autoAdjust="0"/>
  </p:normalViewPr>
  <p:slideViewPr>
    <p:cSldViewPr snapToGrid="0">
      <p:cViewPr varScale="1">
        <p:scale>
          <a:sx n="67" d="100"/>
          <a:sy n="67" d="100"/>
        </p:scale>
        <p:origin x="616" y="52"/>
      </p:cViewPr>
      <p:guideLst>
        <p:guide orient="horz" pos="304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43DF2CBE-0FE0-42D5-9C47-1FCF4CDFAB0A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A0C9B284-4459-46B0-A208-2A58FFB2CD8E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FD998EFE-D637-450A-9FE4-0ADB85891E02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dirty="0"/>
              <a:t>单击此处编辑母版文本样式</a:t>
            </a:r>
            <a:endParaRPr lang="zh-CN" altLang="en-US" noProof="0" dirty="0"/>
          </a:p>
          <a:p>
            <a:pPr lvl="1"/>
            <a:r>
              <a:rPr lang="zh-CN" altLang="en-US" noProof="0" dirty="0"/>
              <a:t>第二级</a:t>
            </a:r>
            <a:endParaRPr lang="zh-CN" altLang="en-US" noProof="0" dirty="0"/>
          </a:p>
          <a:p>
            <a:pPr lvl="2"/>
            <a:r>
              <a:rPr lang="zh-CN" altLang="en-US" noProof="0" dirty="0"/>
              <a:t>第三级</a:t>
            </a:r>
            <a:endParaRPr lang="zh-CN" altLang="en-US" noProof="0" dirty="0"/>
          </a:p>
          <a:p>
            <a:pPr lvl="3"/>
            <a:r>
              <a:rPr lang="zh-CN" altLang="en-US" noProof="0" dirty="0"/>
              <a:t>第四级</a:t>
            </a:r>
            <a:endParaRPr lang="zh-CN" altLang="en-US" noProof="0" dirty="0"/>
          </a:p>
          <a:p>
            <a:pPr lvl="4"/>
            <a:r>
              <a:rPr lang="zh-CN" altLang="en-US" noProof="0" dirty="0"/>
              <a:t>第五级</a:t>
            </a:r>
            <a:endParaRPr lang="zh-CN" altLang="en-US" noProof="0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F811B304-1152-4194-A1D4-7D209F36856D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1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81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F1A5B0-033A-4AEC-AE20-DCE0A3673580}" type="slidenum">
              <a:rPr lang="zh-CN" altLang="en-US">
                <a:ea typeface="黑体" panose="02010609060101010101" pitchFamily="49" charset="-122"/>
              </a:rPr>
            </a:fld>
            <a:endParaRPr lang="en-US" altLang="zh-CN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32097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文本占位符 13209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3426136-294F-442A-AC6C-B7AD2098EF9B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32097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文本占位符 13209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3426136-294F-442A-AC6C-B7AD2098EF9B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59EBD-ADDD-4FBE-B947-F6866132EA2E}" type="slidenum">
              <a:rPr lang="zh-CN" altLang="en-US">
                <a:solidFill>
                  <a:srgbClr val="000000"/>
                </a:solidFill>
                <a:ea typeface="黑体" panose="02010609060101010101" pitchFamily="49" charset="-122"/>
              </a:rPr>
            </a:fld>
            <a:endParaRPr lang="en-US" altLang="zh-CN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59EBD-ADDD-4FBE-B947-F6866132EA2E}" type="slidenum">
              <a:rPr lang="zh-CN" altLang="en-US">
                <a:solidFill>
                  <a:srgbClr val="000000"/>
                </a:solidFill>
                <a:ea typeface="黑体" panose="02010609060101010101" pitchFamily="49" charset="-122"/>
              </a:rPr>
            </a:fld>
            <a:endParaRPr lang="en-US" altLang="zh-CN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11B304-1152-4194-A1D4-7D209F36856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fld id="{EB54D485-9FAC-47C2-A057-493F50D87A44}" type="slidenum">
              <a:rPr lang="zh-CN" altLang="en-US">
                <a:ea typeface="宋体" panose="02010600030101010101" pitchFamily="2" charset="-122"/>
              </a:rPr>
            </a:fld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C046C-AF8A-43AC-A116-5F2379824D5E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775C46-ADD4-4CAA-8387-39BBBBEC22EA}" type="slidenum">
              <a:rPr lang="zh-CN" altLang="en-US">
                <a:ea typeface="黑体" panose="02010609060101010101" pitchFamily="49" charset="-122"/>
              </a:rPr>
            </a:fld>
            <a:endParaRPr lang="en-US" altLang="zh-CN"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>
              <a:ea typeface="黑体" panose="02010609060101010101" pitchFamily="49" charset="-122"/>
            </a:endParaRPr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775C46-ADD4-4CAA-8387-39BBBBEC22EA}" type="slidenum">
              <a:rPr lang="zh-CN" altLang="en-US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53824-5626-495E-B93C-ED5658D7B97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dirty="0" smtClean="0">
              <a:ea typeface="黑体" panose="02010609060101010101" pitchFamily="49" charset="-122"/>
            </a:endParaRPr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59EBD-ADDD-4FBE-B947-F6866132EA2E}" type="slidenum">
              <a:rPr lang="zh-CN" altLang="en-US">
                <a:solidFill>
                  <a:srgbClr val="000000"/>
                </a:solidFill>
                <a:ea typeface="黑体" panose="02010609060101010101" pitchFamily="49" charset="-122"/>
              </a:rPr>
            </a:fld>
            <a:endParaRPr lang="en-US" altLang="zh-CN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32097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文本占位符 13209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3426136-294F-442A-AC6C-B7AD2098EF9B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32097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文本占位符 13209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3426136-294F-442A-AC6C-B7AD2098EF9B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32097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36867" name="文本占位符 132098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35843" name="灯片编号占位符 1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3426136-294F-442A-AC6C-B7AD2098EF9B}" type="slidenum">
              <a:rPr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dirty="0" smtClean="0">
              <a:ea typeface="黑体" panose="02010609060101010101" pitchFamily="49" charset="-122"/>
            </a:endParaRPr>
          </a:p>
        </p:txBody>
      </p:sp>
      <p:sp>
        <p:nvSpPr>
          <p:cNvPr id="20483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459EBD-ADDD-4FBE-B947-F6866132EA2E}" type="slidenum">
              <a:rPr lang="zh-CN" altLang="en-US">
                <a:solidFill>
                  <a:srgbClr val="000000"/>
                </a:solidFill>
                <a:ea typeface="黑体" panose="02010609060101010101" pitchFamily="49" charset="-122"/>
              </a:rPr>
            </a:fld>
            <a:endParaRPr lang="en-US" altLang="zh-CN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69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EB64B-01DE-415F-A1AF-89D70E7B07BF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26E25-4DAC-475E-B8ED-2CD4ADB3ED12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7512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7512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7512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667512"/>
          </a:xfrm>
        </p:spPr>
        <p:txBody>
          <a:bodyPr>
            <a:normAutofit/>
          </a:bodyPr>
          <a:lstStyle>
            <a:lvl1pPr algn="ctr">
              <a:defRPr sz="3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1C1E445B-EDB3-4298-8A8F-5866A22BE765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fld id="{330A6DAF-E9C7-4D85-9CD2-F3549C9AB306}" type="slidenum">
              <a:rPr lang="zh-CN" altLang="en-US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2816225"/>
            <a:ext cx="10515600" cy="1308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4124325"/>
            <a:ext cx="10515600" cy="15271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CA4EC0DD-4328-4F9D-B1AB-3C03EA64AFE2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3696BDD8-CAF4-40C7-B9BB-0B361DF414B0}" type="slidenum">
              <a:rPr lang="zh-CN" altLang="en-US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 b="1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228600" indent="-228600" algn="l" rtl="0" fontAlgn="base"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1pPr>
      <a:lvl2pPr marL="685800" indent="-228600" algn="l" rtl="0" fontAlgn="base"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95959"/>
          </a:solidFill>
          <a:latin typeface="Times New Roman" panose="02020603050405020304" pitchFamily="18" charset="0"/>
          <a:ea typeface="黑体" panose="02010609060101010101" pitchFamily="49" charset="-122"/>
          <a:cs typeface="+mn-cs"/>
        </a:defRPr>
      </a:lvl2pPr>
      <a:lvl3pPr marL="9144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黑体" panose="02010609060101010101" pitchFamily="49" charset="-122"/>
          <a:cs typeface="+mn-cs"/>
        </a:defRPr>
      </a:lvl3pPr>
      <a:lvl4pPr marL="1371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0.xml"/><Relationship Id="rId1" Type="http://schemas.openxmlformats.org/officeDocument/2006/relationships/themeOverride" Target="../theme/themeOverr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1.xml"/><Relationship Id="rId5" Type="http://schemas.openxmlformats.org/officeDocument/2006/relationships/themeOverride" Target="../theme/themeOverride10.xml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4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标题 4"/>
          <p:cNvSpPr>
            <a:spLocks noGrp="1"/>
          </p:cNvSpPr>
          <p:nvPr>
            <p:ph type="title"/>
          </p:nvPr>
        </p:nvSpPr>
        <p:spPr>
          <a:xfrm>
            <a:off x="632527" y="2466629"/>
            <a:ext cx="7315200" cy="1306512"/>
          </a:xfrm>
        </p:spPr>
        <p:txBody>
          <a:bodyPr/>
          <a:lstStyle/>
          <a:p>
            <a:r>
              <a:rPr lang="zh-CN" altLang="en-US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第三单元</a:t>
            </a:r>
            <a:r>
              <a:rPr lang="en-US" altLang="zh-CN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•</a:t>
            </a:r>
            <a:r>
              <a:rPr lang="zh-CN" altLang="en-US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11</a:t>
            </a:r>
            <a:r>
              <a:rPr lang="zh-CN" altLang="en-US" sz="4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</a:t>
            </a:r>
            <a:endParaRPr lang="zh-CN" altLang="en-US" sz="4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0" name="副标题 5"/>
          <p:cNvSpPr>
            <a:spLocks noGrp="1"/>
          </p:cNvSpPr>
          <p:nvPr>
            <p:ph type="subTitle" idx="1"/>
          </p:nvPr>
        </p:nvSpPr>
        <p:spPr>
          <a:xfrm>
            <a:off x="1267795" y="3669933"/>
            <a:ext cx="7315200" cy="1403350"/>
          </a:xfrm>
        </p:spPr>
        <p:txBody>
          <a:bodyPr/>
          <a:lstStyle/>
          <a:p>
            <a:r>
              <a:rPr lang="zh-CN" altLang="en-US" sz="8000" dirty="0" smtClean="0">
                <a:solidFill>
                  <a:schemeClr val="tx1"/>
                </a:solidFill>
                <a:ea typeface="黑体" panose="02010609060101010101" pitchFamily="49" charset="-122"/>
              </a:rPr>
              <a:t>牛郎织女（二）</a:t>
            </a:r>
            <a:endParaRPr lang="zh-CN" altLang="en-US" sz="8000" dirty="0" smtClean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83276" y="1400266"/>
            <a:ext cx="900634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两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个孩子听她这么说，就偎在她怀里，叫一声“娘”，回过头来又叫一声“爹”。她乐极了，可是有时候也发愁。愁什么呢？她没告诉牛郎。她是怕外祖母知道她在这儿会来找她</a:t>
            </a:r>
            <a:r>
              <a:rPr lang="zh-CN" altLang="en-US" sz="3200" b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/>
          </a:p>
        </p:txBody>
      </p:sp>
      <p:sp>
        <p:nvSpPr>
          <p:cNvPr id="5" name="矩形 4"/>
          <p:cNvSpPr/>
          <p:nvPr/>
        </p:nvSpPr>
        <p:spPr>
          <a:xfrm>
            <a:off x="2032000" y="5210778"/>
            <a:ext cx="7792719" cy="838386"/>
          </a:xfrm>
          <a:prstGeom prst="rect">
            <a:avLst/>
          </a:prstGeom>
          <a:gradFill>
            <a:gsLst>
              <a:gs pos="100000">
                <a:srgbClr val="FFCCCC"/>
              </a:gs>
              <a:gs pos="36000">
                <a:schemeClr val="accent1">
                  <a:lumMod val="45000"/>
                  <a:lumOff val="55000"/>
                </a:schemeClr>
              </a:gs>
              <a:gs pos="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为后文王母娘娘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来抓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织女做铺垫。</a:t>
            </a:r>
            <a:endParaRPr lang="en-US" altLang="zh-CN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34740" y="2990314"/>
            <a:ext cx="1112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发愁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1727197" y="4338613"/>
            <a:ext cx="648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课文精读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29929" y="1397947"/>
            <a:ext cx="1012952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一天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，牛郎去喂牛，那头衰老的牛又说话了，眼眶里满是眼泪：“我快不行了，不能帮你们下地干活了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我死以后，你把我的皮留着。碰见什么紧急事，你就披上我的皮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”老牛没说完就死了。夫妻两个痛哭了一场，留下老牛的皮，把老牛的尸骨埋在草房后边的山坡上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000" dirty="0"/>
          </a:p>
        </p:txBody>
      </p:sp>
      <p:sp>
        <p:nvSpPr>
          <p:cNvPr id="9" name="矩形 8"/>
          <p:cNvSpPr/>
          <p:nvPr/>
        </p:nvSpPr>
        <p:spPr>
          <a:xfrm>
            <a:off x="2066877" y="5452635"/>
            <a:ext cx="7855624" cy="838386"/>
          </a:xfrm>
          <a:prstGeom prst="rect">
            <a:avLst/>
          </a:prstGeom>
          <a:gradFill>
            <a:gsLst>
              <a:gs pos="100000">
                <a:srgbClr val="FFCCCC"/>
              </a:gs>
              <a:gs pos="36000">
                <a:schemeClr val="accent1">
                  <a:lumMod val="45000"/>
                  <a:lumOff val="55000"/>
                </a:schemeClr>
              </a:gs>
              <a:gs pos="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为下文牛郎披着牛皮追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织女做铺垫。</a:t>
            </a:r>
            <a:endParaRPr lang="en-US" altLang="zh-CN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课文精读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4400" dirty="0">
                <a:latin typeface="黑体" panose="02010609060101010101" pitchFamily="49" charset="-122"/>
              </a:rPr>
              <a:t>感知形象</a:t>
            </a:r>
            <a:endParaRPr lang="zh-CN" altLang="en-US" sz="4400" dirty="0">
              <a:latin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96721" y="1421195"/>
            <a:ext cx="4914365" cy="4948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zh-CN" altLang="zh-CN" dirty="0" smtClean="0"/>
              <a:t>阅读</a:t>
            </a:r>
            <a:r>
              <a:rPr lang="zh-CN" altLang="zh-CN" dirty="0"/>
              <a:t>第三部分，说一说，圈点勾画出表现王母娘娘形象的句子，说一说，王母娘娘是什么样的人</a:t>
            </a:r>
            <a:r>
              <a:rPr lang="zh-CN" altLang="zh-CN" dirty="0" smtClean="0"/>
              <a:t>？</a:t>
            </a:r>
            <a:r>
              <a:rPr lang="zh-CN" altLang="en-US" dirty="0" smtClean="0"/>
              <a:t>文章中是这么表现的？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13297"/>
            <a:ext cx="5490276" cy="411770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77757" y="1703998"/>
            <a:ext cx="105460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再说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天上，仙女们溜到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人间的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事到底让王母娘娘知道了。王母娘娘罚她们，把她们关在黑屋子里。她尤其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恨织女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，竟敢留在人间不回来，简直是有意败坏她的门风，损害她的尊严。她发誓要把织女捉回来，哪怕织女藏在泰山底下的石缝里，大海心中的珊瑚礁上，也一定要抓回来，给她顶厉害的惩罚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5648959" y="5659897"/>
            <a:ext cx="5674877" cy="838386"/>
          </a:xfrm>
          <a:prstGeom prst="rect">
            <a:avLst/>
          </a:prstGeom>
          <a:gradFill>
            <a:gsLst>
              <a:gs pos="100000">
                <a:srgbClr val="13AAC9"/>
              </a:gs>
              <a:gs pos="36000">
                <a:schemeClr val="accent1">
                  <a:lumMod val="45000"/>
                  <a:lumOff val="55000"/>
                </a:schemeClr>
              </a:gs>
              <a:gs pos="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王母娘娘对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织女的行为十分愤怒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934514" y="990575"/>
            <a:ext cx="3506856" cy="718199"/>
          </a:xfrm>
          <a:prstGeom prst="roundRect">
            <a:avLst/>
          </a:prstGeom>
          <a:solidFill>
            <a:srgbClr val="42B5D3">
              <a:alpha val="48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zh-CN" sz="2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王母娘娘发誓抓回织女</a:t>
            </a:r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7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感知形象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1963" y="1869461"/>
            <a:ext cx="110049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织女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男孩见那老太婆怒气冲冲地拉着妈妈走，就跑过来拉住织女的衣裳。王母娘娘狠狠一推，孩子倒在地上，她就带着织女一齐飞起来。织女心里恨极了，望着两个可爱的孩子，一时不知该怎么办，只喊了一句：“快去找你爹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”</a:t>
            </a:r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3569866" y="5357597"/>
            <a:ext cx="5431893" cy="838386"/>
          </a:xfrm>
          <a:prstGeom prst="rect">
            <a:avLst/>
          </a:prstGeom>
          <a:gradFill>
            <a:gsLst>
              <a:gs pos="100000">
                <a:srgbClr val="13AAC9"/>
              </a:gs>
              <a:gs pos="36000">
                <a:schemeClr val="accent1">
                  <a:lumMod val="45000"/>
                  <a:lumOff val="55000"/>
                </a:schemeClr>
              </a:gs>
              <a:gs pos="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王母娘娘：粗暴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、狠毒。</a:t>
            </a:r>
            <a:endParaRPr lang="en-US" altLang="zh-CN" sz="36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82331" y="2729802"/>
            <a:ext cx="1881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狠狠一推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233396" y="1031221"/>
            <a:ext cx="5925084" cy="1541406"/>
            <a:chOff x="6948265" y="1017116"/>
            <a:chExt cx="5925084" cy="1541406"/>
          </a:xfrm>
        </p:grpSpPr>
        <p:sp>
          <p:nvSpPr>
            <p:cNvPr id="10" name="线形标注 2 9"/>
            <p:cNvSpPr/>
            <p:nvPr/>
          </p:nvSpPr>
          <p:spPr>
            <a:xfrm>
              <a:off x="6948265" y="1017116"/>
              <a:ext cx="5925084" cy="782148"/>
            </a:xfrm>
            <a:prstGeom prst="borderCallout2">
              <a:avLst>
                <a:gd name="adj1" fmla="val 98941"/>
                <a:gd name="adj2" fmla="val 50243"/>
                <a:gd name="adj3" fmla="val 149160"/>
                <a:gd name="adj4" fmla="val 69250"/>
                <a:gd name="adj5" fmla="val 148248"/>
                <a:gd name="adj6" fmla="val 70670"/>
              </a:avLst>
            </a:prstGeom>
            <a:gradFill>
              <a:gsLst>
                <a:gs pos="25000">
                  <a:srgbClr val="C5D2C8"/>
                </a:gs>
                <a:gs pos="50000">
                  <a:schemeClr val="accent4">
                    <a:lumMod val="105000"/>
                    <a:satMod val="103000"/>
                    <a:tint val="73000"/>
                  </a:schemeClr>
                </a:gs>
                <a:gs pos="74000">
                  <a:schemeClr val="accent4">
                    <a:lumMod val="105000"/>
                    <a:satMod val="109000"/>
                    <a:tint val="81000"/>
                  </a:schemeClr>
                </a:gs>
              </a:gsLst>
            </a:gradFill>
            <a:ln w="12700">
              <a:solidFill>
                <a:schemeClr val="accent1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2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endParaRPr lang="en-US" altLang="zh-CN" sz="2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r>
                <a:rPr lang="zh-CN" altLang="en-US" sz="22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   </a:t>
              </a:r>
              <a:r>
                <a:rPr lang="zh-CN" altLang="en-US" sz="28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怒气冲冲</a:t>
              </a:r>
              <a:r>
                <a:rPr lang="zh-CN" altLang="en-US" sz="28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：形容愤怒激动的样子。</a:t>
              </a:r>
              <a:endPara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endParaRPr lang="zh-CN" altLang="en-US" sz="2200" dirty="0"/>
            </a:p>
          </p:txBody>
        </p:sp>
        <p:sp>
          <p:nvSpPr>
            <p:cNvPr id="11" name="矩形 10"/>
            <p:cNvSpPr/>
            <p:nvPr/>
          </p:nvSpPr>
          <p:spPr>
            <a:xfrm>
              <a:off x="10368755" y="2064252"/>
              <a:ext cx="1680627" cy="494270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8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感知形象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838197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4400" dirty="0" smtClean="0">
                <a:latin typeface="黑体" panose="02010609060101010101" pitchFamily="49" charset="-122"/>
              </a:rPr>
              <a:t>体悟情感</a:t>
            </a:r>
            <a:endParaRPr lang="zh-CN" altLang="en-US" sz="4400" dirty="0">
              <a:latin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926" y="2987040"/>
            <a:ext cx="6564474" cy="344955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</p:pic>
      <p:sp>
        <p:nvSpPr>
          <p:cNvPr id="8" name="文本框 7"/>
          <p:cNvSpPr txBox="1"/>
          <p:nvPr/>
        </p:nvSpPr>
        <p:spPr>
          <a:xfrm>
            <a:off x="1004232" y="1097852"/>
            <a:ext cx="10183529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en-US" altLang="zh-CN" dirty="0" smtClean="0"/>
              <a:t>    </a:t>
            </a:r>
            <a:r>
              <a:rPr lang="zh-CN" altLang="zh-CN" dirty="0" smtClean="0"/>
              <a:t>阅读最后一部分，想一想，为什么</a:t>
            </a:r>
            <a:r>
              <a:rPr lang="zh-CN" altLang="en-US" dirty="0" smtClean="0"/>
              <a:t>要为文章设置牛郎织女一年一会的结局？</a:t>
            </a:r>
            <a:endParaRPr lang="zh-CN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    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838197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4400" dirty="0" smtClean="0">
                <a:latin typeface="黑体" panose="02010609060101010101" pitchFamily="49" charset="-122"/>
              </a:rPr>
              <a:t>体悟情感</a:t>
            </a:r>
            <a:endParaRPr lang="zh-CN" altLang="en-US" sz="4400" dirty="0">
              <a:latin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04233" y="1858645"/>
            <a:ext cx="55388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/>
              <a:t>    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）表现</a:t>
            </a:r>
            <a:r>
              <a:rPr lang="zh-CN" altLang="zh-CN" dirty="0" smtClean="0"/>
              <a:t>了</a:t>
            </a:r>
            <a:r>
              <a:rPr lang="zh-CN" altLang="zh-CN" dirty="0"/>
              <a:t>牛郎织女不屈不挠的反抗精神和对美好生活的向往；</a:t>
            </a:r>
            <a:endParaRPr lang="zh-CN" altLang="zh-CN" dirty="0"/>
          </a:p>
          <a:p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）反映了劳动人民对被压迫者的同情；对美好生活的向往；对封建压迫者的反抗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783" y="1140601"/>
            <a:ext cx="2917896" cy="518737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标题 1"/>
          <p:cNvSpPr>
            <a:spLocks noGrp="1" noChangeArrowheads="1"/>
          </p:cNvSpPr>
          <p:nvPr>
            <p:ph type="ctrTitle"/>
          </p:nvPr>
        </p:nvSpPr>
        <p:spPr>
          <a:xfrm>
            <a:off x="838200" y="-76200"/>
            <a:ext cx="10515600" cy="822325"/>
          </a:xfr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>
            <a:normAutofit/>
          </a:bodyPr>
          <a:lstStyle/>
          <a:p>
            <a:pPr fontAlgn="auto">
              <a:spcAft>
                <a:spcPts val="0"/>
              </a:spcAft>
            </a:pPr>
            <a:r>
              <a:rPr lang="zh-CN" altLang="en-US" dirty="0">
                <a:latin typeface="黑体" panose="02010609060101010101" pitchFamily="49" charset="-122"/>
              </a:rPr>
              <a:t>要点解读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70450" y="852488"/>
            <a:ext cx="2451100" cy="792162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anchor="ctr">
            <a:spAutoFit/>
          </a:bodyPr>
          <a:lstStyle/>
          <a:p>
            <a:pPr algn="ctr" eaLnBrk="1" fontAlgn="auto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1" lang="zh-CN" altLang="en-US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主要内容</a:t>
            </a:r>
            <a:endParaRPr kumimoji="1" lang="zh-CN" altLang="en-US" sz="4000" b="1" dirty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738187" y="1640878"/>
            <a:ext cx="10972800" cy="5029200"/>
          </a:xfrm>
          <a:prstGeom prst="round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/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73125" y="2209800"/>
            <a:ext cx="1070292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本</a:t>
            </a: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文是《牛郎织女》的第二部分，写的是牛郎织女男耕女织，过上了美满幸福的生活，可被王母娘娘无情拆散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只能隔河相望，成了天上的牵牛星和织女星</a:t>
            </a:r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一年一会</a:t>
            </a: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的故事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。课文</a:t>
            </a:r>
            <a:r>
              <a:rPr lang="zh-CN" altLang="zh-CN" sz="3200">
                <a:latin typeface="黑体" panose="02010609060101010101" pitchFamily="49" charset="-122"/>
                <a:ea typeface="黑体" panose="02010609060101010101" pitchFamily="49" charset="-122"/>
              </a:rPr>
              <a:t>表达了勤劳善良的劳动人民对美好生活的追求，对破坏美好生活的专制者的憎恨，同时反映了作者对善良的人们的深深同情。</a:t>
            </a:r>
            <a:endParaRPr lang="zh-CN" altLang="zh-CN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>
                <a:latin typeface="黑体" panose="02010609060101010101" pitchFamily="49" charset="-122"/>
              </a:rPr>
              <a:t>课堂小结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6400" y="2324934"/>
            <a:ext cx="609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b="1" dirty="0" smtClean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认识</a:t>
            </a:r>
            <a:r>
              <a:rPr lang="zh-CN" altLang="zh-CN" sz="36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了</a:t>
            </a:r>
            <a:r>
              <a:rPr lang="zh-CN" altLang="en-US" sz="36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两位</a:t>
            </a:r>
            <a:r>
              <a:rPr lang="zh-CN" altLang="zh-CN" sz="36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对美好生活不懈追求的</a:t>
            </a:r>
            <a:r>
              <a:rPr lang="zh-CN" altLang="zh-CN" sz="3600" b="1" dirty="0" smtClean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男女</a:t>
            </a:r>
            <a:r>
              <a:rPr lang="zh-CN" altLang="en-US" sz="3600" b="1" dirty="0">
                <a:solidFill>
                  <a:srgbClr val="FF505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3600" b="1" dirty="0">
              <a:solidFill>
                <a:srgbClr val="FF505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087" y="1318011"/>
            <a:ext cx="296427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通过这节课：</a:t>
            </a:r>
            <a:endParaRPr lang="en-US" altLang="zh-CN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8000" y="3840330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3600" b="1" dirty="0" smtClean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b="1" dirty="0" smtClean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感受</a:t>
            </a:r>
            <a:r>
              <a:rPr lang="zh-CN" altLang="zh-CN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到了古代人民对美好生活的向往和不懈斗争的反抗</a:t>
            </a:r>
            <a:r>
              <a:rPr lang="zh-CN" altLang="zh-CN" sz="3600" b="1" dirty="0" smtClean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精神</a:t>
            </a:r>
            <a:r>
              <a:rPr lang="zh-CN" altLang="en-US" sz="36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dirty="0">
              <a:solidFill>
                <a:srgbClr val="FF0066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0" y="1583639"/>
            <a:ext cx="5567680" cy="41757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3774000" y="1009284"/>
            <a:ext cx="4644000" cy="1044000"/>
          </a:xfrm>
          <a:prstGeom prst="rect">
            <a:avLst/>
          </a:prstGeom>
          <a:ln w="41275">
            <a:solidFill>
              <a:srgbClr val="92D050"/>
            </a:solidFill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1" latinLnBrk="0" hangingPunct="1">
              <a:lnSpc>
                <a:spcPct val="150000"/>
              </a:lnSpc>
              <a:defRPr sz="3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 algn="ctr"/>
            <a:r>
              <a:rPr lang="zh-CN" altLang="en-US" sz="4000" dirty="0" smtClean="0"/>
              <a:t>乞 巧 节</a:t>
            </a:r>
            <a:endParaRPr lang="zh-CN" altLang="zh-CN" sz="4000" dirty="0"/>
          </a:p>
        </p:txBody>
      </p:sp>
      <p:sp>
        <p:nvSpPr>
          <p:cNvPr id="16387" name="Text Box 10"/>
          <p:cNvSpPr txBox="1">
            <a:spLocks noChangeArrowheads="1"/>
          </p:cNvSpPr>
          <p:nvPr/>
        </p:nvSpPr>
        <p:spPr bwMode="auto">
          <a:xfrm>
            <a:off x="7104063" y="2852738"/>
            <a:ext cx="22320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/>
            <a:endParaRPr lang="en-US" altLang="zh-CN"/>
          </a:p>
          <a:p>
            <a:pPr eaLnBrk="1" hangingPunct="1"/>
            <a:r>
              <a:rPr lang="en-US" altLang="zh-CN"/>
              <a:t> </a:t>
            </a:r>
            <a:endParaRPr lang="en-US" altLang="zh-CN"/>
          </a:p>
        </p:txBody>
      </p:sp>
      <p:sp>
        <p:nvSpPr>
          <p:cNvPr id="16388" name="Text Box 12"/>
          <p:cNvSpPr txBox="1">
            <a:spLocks noChangeArrowheads="1"/>
          </p:cNvSpPr>
          <p:nvPr/>
        </p:nvSpPr>
        <p:spPr bwMode="auto">
          <a:xfrm>
            <a:off x="3287713" y="2852738"/>
            <a:ext cx="18415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1" hangingPunct="1"/>
            <a:endParaRPr lang="zh-CN" altLang="zh-CN"/>
          </a:p>
        </p:txBody>
      </p:sp>
      <p:sp>
        <p:nvSpPr>
          <p:cNvPr id="16389" name="Text Box 13"/>
          <p:cNvSpPr txBox="1">
            <a:spLocks noChangeArrowheads="1"/>
          </p:cNvSpPr>
          <p:nvPr/>
        </p:nvSpPr>
        <p:spPr bwMode="auto">
          <a:xfrm>
            <a:off x="4656138" y="2852738"/>
            <a:ext cx="431800" cy="3667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17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拓展延伸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55454" y="2240243"/>
            <a:ext cx="11281092" cy="4106236"/>
          </a:xfrm>
          <a:prstGeom prst="roundRect">
            <a:avLst/>
          </a:prstGeom>
          <a:solidFill>
            <a:srgbClr val="A0B7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455454" y="2368949"/>
            <a:ext cx="11262360" cy="38779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eaLnBrk="1" latinLnBrk="0" hangingPunct="1">
              <a:lnSpc>
                <a:spcPct val="150000"/>
              </a:lnSpc>
              <a:defRPr sz="36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zh-CN" altLang="en-US" dirty="0"/>
              <a:t>    </a:t>
            </a:r>
            <a:r>
              <a:rPr lang="zh-CN" altLang="en-US" sz="3200" dirty="0"/>
              <a:t>七夕节，又名乞巧节，是中国民间传统的节日之一。七夕源自于牛郎与织女的传说，每年农历七月初七的七夕节这一天，少女们会开展穿针乞巧、喜蛛应巧、投针验巧、种生求子、拜织女、拜魁星 、贺牛生日等活动。七夕也有“中国情人节”的美称。</a:t>
            </a:r>
            <a:endParaRPr lang="zh-CN" altLang="en-US" sz="32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latin typeface="黑体" panose="02010609060101010101" pitchFamily="49" charset="-122"/>
                <a:sym typeface="+mn-ea"/>
              </a:rPr>
              <a:t>复习导入</a:t>
            </a:r>
            <a:endParaRPr lang="zh-CN" altLang="en-US" dirty="0" smtClean="0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871496" y="629042"/>
            <a:ext cx="309880" cy="10763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zh-CN" altLang="en-US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endParaRPr lang="zh-CN" altLang="en-US" sz="32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892393" y="1705367"/>
            <a:ext cx="3817035" cy="302390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 eaLnBrk="1" latinLnBrk="0" hangingPunct="1">
              <a:lnSpc>
                <a:spcPct val="15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你能复述一下上节课所上的内容吗？今天，我们就来继续学习牛郎织女的故事。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4" name="图片 3" descr="b2c7f3eac84c4b05b698bae4e6e89feb_th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77076" y="1705367"/>
            <a:ext cx="5958205" cy="408111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28" y="3887403"/>
            <a:ext cx="3954379" cy="28385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222" y="840405"/>
            <a:ext cx="3981651" cy="296578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222" y="3871762"/>
            <a:ext cx="3981651" cy="285415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29" y="860261"/>
            <a:ext cx="3954379" cy="2965784"/>
          </a:xfrm>
          <a:prstGeom prst="rect">
            <a:avLst/>
          </a:prstGeom>
        </p:spPr>
      </p:pic>
      <p:sp>
        <p:nvSpPr>
          <p:cNvPr id="18" name="标题 2"/>
          <p:cNvSpPr txBox="1"/>
          <p:nvPr/>
        </p:nvSpPr>
        <p:spPr>
          <a:xfrm>
            <a:off x="463613" y="4163525"/>
            <a:ext cx="641686" cy="2694475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FF0000"/>
                </a:solidFill>
              </a:rPr>
              <a:t>牛郎织女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9" name="标题 2"/>
          <p:cNvSpPr txBox="1"/>
          <p:nvPr/>
        </p:nvSpPr>
        <p:spPr>
          <a:xfrm>
            <a:off x="11002477" y="4153309"/>
            <a:ext cx="727509" cy="2438783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FF0000"/>
                </a:solidFill>
              </a:rPr>
              <a:t>梁  祝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0" name="标题 2"/>
          <p:cNvSpPr txBox="1"/>
          <p:nvPr/>
        </p:nvSpPr>
        <p:spPr>
          <a:xfrm>
            <a:off x="377791" y="1123761"/>
            <a:ext cx="727509" cy="2438783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FF0000"/>
                </a:solidFill>
              </a:rPr>
              <a:t>孟姜女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21" name="标题 2"/>
          <p:cNvSpPr txBox="1"/>
          <p:nvPr/>
        </p:nvSpPr>
        <p:spPr>
          <a:xfrm>
            <a:off x="11002476" y="990808"/>
            <a:ext cx="727509" cy="2438783"/>
          </a:xfrm>
          <a:prstGeom prst="rect">
            <a:avLst/>
          </a:prstGeom>
        </p:spPr>
        <p:txBody>
          <a:bodyPr vert="eaVert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rgbClr val="FF0000"/>
                </a:solidFill>
              </a:rPr>
              <a:t>白蛇传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标题 1"/>
          <p:cNvSpPr txBox="1"/>
          <p:nvPr/>
        </p:nvSpPr>
        <p:spPr bwMode="auto">
          <a:xfrm>
            <a:off x="784456" y="1808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拓展延伸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/>
          <p:nvPr/>
        </p:nvSpPr>
        <p:spPr>
          <a:xfrm>
            <a:off x="784860" y="1216961"/>
            <a:ext cx="10746740" cy="481362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中国四大民间故事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牛郎织女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牛郎织女的传说始于《诗经·大东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》：“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跂彼织女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”、“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睆彼牵牛”的记载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。《古诗十九首·迢迢牵牛星》已称牛郎织女为夫妻。应劭《风俗通》逸文：“织女七夕当渡河，使鹊为桥，相传七日鹊首无故皆髡，因为梁（注：桥）以渡织女也。”故事已初步形成，并与七夕习俗相结合。</a:t>
            </a:r>
            <a:endParaRPr 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白蛇与许仙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白蛇故事形成最晚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。白蛇故事</a:t>
            </a:r>
            <a:r>
              <a:rPr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一说源于唐传奇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《白蛇记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》；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一说源于《西湖三塔记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》。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到明代冯梦龙的《白娘子永镇雷峰塔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》（《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警世通言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》），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故事已初步定型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拓展延伸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"/>
          <p:cNvSpPr/>
          <p:nvPr/>
        </p:nvSpPr>
        <p:spPr>
          <a:xfrm>
            <a:off x="317634" y="822325"/>
            <a:ext cx="11556732" cy="5773888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中国四大民间故事：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1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endParaRPr lang="en-US" sz="1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sz="1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sz="24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孟姜女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孟姜女的传说起源于《左传》杞梁妻拒绝齐侯郊吊，遵守礼法的记载，后来加上《檀弓》的“齐庄公袭莒于夺（隧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），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杞良死焉。其妻迎其柩于路而哭之哀是故事的雏型。汉·刘向《列女传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》（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四）记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：“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齐杞梁殖战死，其妻哭于城下，十日而城崩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。”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又唐（佚名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）《琱玉集》记“秦时有燕人杞良，娶孟超女仲姿为妻，因良被筑长城官吏所击杀，仲姿哭长城下，城即崩倒。”可知这个传说在唐代已盛行，但孟仲姿和杞良，在传说中已改名为孟姜女和范喜良。</a:t>
            </a:r>
            <a:endParaRPr 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endParaRPr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梁祝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梁祝的故事最早见于唐·梁载言的《十道四蕃志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》，记载了梁、祝“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二人尝同学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”、“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同冢”的故事。晚唐·张读的《宣宝志》有较详细的记载。到明代冯梦龙的《古今小说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》，</a:t>
            </a:r>
            <a:r>
              <a:rPr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又增加了英台不解带，梁山伯生疑和化蝶的情节</a:t>
            </a:r>
            <a:r>
              <a:rPr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拓展延伸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2"/>
          <p:cNvSpPr>
            <a:spLocks noGrp="1"/>
          </p:cNvSpPr>
          <p:nvPr>
            <p:ph type="ctrTitle"/>
          </p:nvPr>
        </p:nvSpPr>
        <p:spPr>
          <a:xfrm>
            <a:off x="1110261" y="2190184"/>
            <a:ext cx="6805612" cy="1298575"/>
          </a:xfrm>
        </p:spPr>
        <p:txBody>
          <a:bodyPr/>
          <a:lstStyle/>
          <a:p>
            <a:r>
              <a:rPr lang="zh-CN" altLang="en-US" sz="8000" smtClean="0">
                <a:solidFill>
                  <a:schemeClr val="tx1"/>
                </a:solidFill>
                <a:ea typeface="黑体" panose="02010609060101010101" pitchFamily="49" charset="-122"/>
              </a:rPr>
              <a:t>再见</a:t>
            </a:r>
            <a:endParaRPr lang="zh-CN" altLang="en-US" sz="8000" smtClean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黑体" panose="02010609060101010101" pitchFamily="49" charset="-122"/>
              </a:rPr>
              <a:t>认识生字</a:t>
            </a:r>
            <a:endParaRPr lang="zh-CN" altLang="en-US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017" y="1246523"/>
            <a:ext cx="77755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rPr>
              <a:t>速读课文，借助工具书解决生字词。</a:t>
            </a:r>
            <a:endParaRPr lang="zh-CN" altLang="en-US" sz="2800" b="1" dirty="0">
              <a:latin typeface="楷体_GB2312" panose="02010609030101010101" charset="-122"/>
              <a:ea typeface="楷体_GB2312" panose="02010609030101010101" charset="-122"/>
              <a:cs typeface="楷体_GB2312" panose="0201060903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75919" y="2403840"/>
            <a:ext cx="1096399" cy="1139190"/>
            <a:chOff x="1785224" y="2461599"/>
            <a:chExt cx="1096399" cy="1139190"/>
          </a:xfrm>
        </p:grpSpPr>
        <p:sp>
          <p:nvSpPr>
            <p:cNvPr id="3" name="文本框 64"/>
            <p:cNvSpPr txBox="1"/>
            <p:nvPr/>
          </p:nvSpPr>
          <p:spPr>
            <a:xfrm>
              <a:off x="1833807" y="2516844"/>
              <a:ext cx="999303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zh-CN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偎</a:t>
              </a:r>
              <a:endParaRPr lang="zh-CN" altLang="zh-CN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27" name="组合 7"/>
            <p:cNvGrpSpPr/>
            <p:nvPr/>
          </p:nvGrpSpPr>
          <p:grpSpPr>
            <a:xfrm>
              <a:off x="1785224" y="2461599"/>
              <a:ext cx="1096399" cy="1122066"/>
              <a:chOff x="2437" y="2032"/>
              <a:chExt cx="1245" cy="1245"/>
            </a:xfrm>
          </p:grpSpPr>
          <p:sp>
            <p:nvSpPr>
              <p:cNvPr id="3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31" name="直接连接符 30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2" name="直接连接符 6"/>
              <p:cNvCxnSpPr/>
              <p:nvPr/>
            </p:nvCxnSpPr>
            <p:spPr>
              <a:xfrm>
                <a:off x="3070" y="203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9" name="组合 18"/>
          <p:cNvGrpSpPr/>
          <p:nvPr/>
        </p:nvGrpSpPr>
        <p:grpSpPr>
          <a:xfrm>
            <a:off x="6948195" y="2403840"/>
            <a:ext cx="1095518" cy="1139190"/>
            <a:chOff x="3497529" y="2500043"/>
            <a:chExt cx="1095518" cy="1139190"/>
          </a:xfrm>
        </p:grpSpPr>
        <p:sp>
          <p:nvSpPr>
            <p:cNvPr id="5" name="文本框 64"/>
            <p:cNvSpPr txBox="1"/>
            <p:nvPr/>
          </p:nvSpPr>
          <p:spPr>
            <a:xfrm>
              <a:off x="3547542" y="2555288"/>
              <a:ext cx="944527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衰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33" name="组合 7"/>
            <p:cNvGrpSpPr/>
            <p:nvPr/>
          </p:nvGrpSpPr>
          <p:grpSpPr>
            <a:xfrm>
              <a:off x="3497529" y="2500043"/>
              <a:ext cx="1095518" cy="1139190"/>
              <a:chOff x="2437" y="2032"/>
              <a:chExt cx="1244" cy="1264"/>
            </a:xfrm>
          </p:grpSpPr>
          <p:sp>
            <p:nvSpPr>
              <p:cNvPr id="3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b="1" dirty="0">
                  <a:solidFill>
                    <a:srgbClr val="0000FF"/>
                  </a:solidFill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3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3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6" name="组合 5"/>
          <p:cNvGrpSpPr/>
          <p:nvPr/>
        </p:nvGrpSpPr>
        <p:grpSpPr>
          <a:xfrm>
            <a:off x="8612491" y="2368200"/>
            <a:ext cx="1095518" cy="1159014"/>
            <a:chOff x="5223707" y="2480219"/>
            <a:chExt cx="1095518" cy="1159014"/>
          </a:xfrm>
        </p:grpSpPr>
        <p:sp>
          <p:nvSpPr>
            <p:cNvPr id="7" name="文本框 64"/>
            <p:cNvSpPr txBox="1"/>
            <p:nvPr/>
          </p:nvSpPr>
          <p:spPr>
            <a:xfrm>
              <a:off x="5293653" y="2555288"/>
              <a:ext cx="944527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泰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37" name="组合 7"/>
            <p:cNvGrpSpPr/>
            <p:nvPr/>
          </p:nvGrpSpPr>
          <p:grpSpPr>
            <a:xfrm>
              <a:off x="5223707" y="2480219"/>
              <a:ext cx="1095518" cy="1139190"/>
              <a:chOff x="2437" y="2032"/>
              <a:chExt cx="1244" cy="1264"/>
            </a:xfrm>
          </p:grpSpPr>
          <p:sp>
            <p:nvSpPr>
              <p:cNvPr id="3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3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4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1" name="组合 10"/>
          <p:cNvGrpSpPr/>
          <p:nvPr/>
        </p:nvGrpSpPr>
        <p:grpSpPr>
          <a:xfrm>
            <a:off x="1288138" y="4201671"/>
            <a:ext cx="1095518" cy="1139190"/>
            <a:chOff x="6984525" y="2488243"/>
            <a:chExt cx="1095518" cy="1139190"/>
          </a:xfrm>
        </p:grpSpPr>
        <p:sp>
          <p:nvSpPr>
            <p:cNvPr id="8" name="文本框 64"/>
            <p:cNvSpPr txBox="1"/>
            <p:nvPr/>
          </p:nvSpPr>
          <p:spPr>
            <a:xfrm>
              <a:off x="7065022" y="2543488"/>
              <a:ext cx="935477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</a:rPr>
                <a:t>珊</a:t>
              </a:r>
              <a:r>
                <a:rPr lang="zh-CN" altLang="en-US" sz="6600" b="1" dirty="0">
                  <a:solidFill>
                    <a:srgbClr val="FF00FF"/>
                  </a:solidFill>
                  <a:latin typeface="楷体_GB2312" panose="02010609030101010101" charset="-122"/>
                  <a:ea typeface="楷体_GB2312" panose="02010609030101010101" charset="-122"/>
                  <a:cs typeface="楷体_GB2312" panose="02010609030101010101" charset="-122"/>
                </a:rPr>
                <a:t> </a:t>
              </a:r>
              <a:endParaRPr lang="zh-CN" altLang="en-US" sz="6600" b="1" dirty="0">
                <a:solidFill>
                  <a:srgbClr val="FF00FF"/>
                </a:solidFill>
                <a:latin typeface="楷体_GB2312" panose="02010609030101010101" charset="-122"/>
                <a:ea typeface="楷体_GB2312" panose="02010609030101010101" charset="-122"/>
                <a:cs typeface="楷体_GB2312" panose="02010609030101010101" charset="-122"/>
              </a:endParaRPr>
            </a:p>
          </p:txBody>
        </p:sp>
        <p:grpSp>
          <p:nvGrpSpPr>
            <p:cNvPr id="41" name="组合 7"/>
            <p:cNvGrpSpPr/>
            <p:nvPr/>
          </p:nvGrpSpPr>
          <p:grpSpPr>
            <a:xfrm>
              <a:off x="6984525" y="2488243"/>
              <a:ext cx="1095518" cy="1139190"/>
              <a:chOff x="2437" y="2032"/>
              <a:chExt cx="1244" cy="1264"/>
            </a:xfrm>
          </p:grpSpPr>
          <p:sp>
            <p:nvSpPr>
              <p:cNvPr id="42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47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48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3" name="组合 12"/>
          <p:cNvGrpSpPr/>
          <p:nvPr/>
        </p:nvGrpSpPr>
        <p:grpSpPr>
          <a:xfrm>
            <a:off x="3110183" y="4201671"/>
            <a:ext cx="1095518" cy="1139190"/>
            <a:chOff x="8746844" y="2500043"/>
            <a:chExt cx="1095518" cy="1139190"/>
          </a:xfrm>
        </p:grpSpPr>
        <p:sp>
          <p:nvSpPr>
            <p:cNvPr id="9" name="文本框 64"/>
            <p:cNvSpPr txBox="1"/>
            <p:nvPr/>
          </p:nvSpPr>
          <p:spPr>
            <a:xfrm>
              <a:off x="8797333" y="2555288"/>
              <a:ext cx="996445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瑚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49" name="组合 7"/>
            <p:cNvGrpSpPr/>
            <p:nvPr/>
          </p:nvGrpSpPr>
          <p:grpSpPr>
            <a:xfrm>
              <a:off x="8746844" y="2500043"/>
              <a:ext cx="1095518" cy="1139190"/>
              <a:chOff x="2437" y="2032"/>
              <a:chExt cx="1244" cy="1264"/>
            </a:xfrm>
          </p:grpSpPr>
          <p:sp>
            <p:nvSpPr>
              <p:cNvPr id="5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b="1" dirty="0">
                  <a:solidFill>
                    <a:srgbClr val="0000FF"/>
                  </a:solidFill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5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7" name="组合 16"/>
          <p:cNvGrpSpPr/>
          <p:nvPr/>
        </p:nvGrpSpPr>
        <p:grpSpPr>
          <a:xfrm>
            <a:off x="6754273" y="4201671"/>
            <a:ext cx="1095518" cy="1139190"/>
            <a:chOff x="6091913" y="4197743"/>
            <a:chExt cx="1095518" cy="1139190"/>
          </a:xfrm>
        </p:grpSpPr>
        <p:sp>
          <p:nvSpPr>
            <p:cNvPr id="10" name="文本框 64"/>
            <p:cNvSpPr txBox="1"/>
            <p:nvPr/>
          </p:nvSpPr>
          <p:spPr>
            <a:xfrm>
              <a:off x="6091913" y="4197743"/>
              <a:ext cx="608489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筐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53" name="组合 7"/>
            <p:cNvGrpSpPr/>
            <p:nvPr/>
          </p:nvGrpSpPr>
          <p:grpSpPr>
            <a:xfrm>
              <a:off x="6091913" y="4197743"/>
              <a:ext cx="1095518" cy="1139190"/>
              <a:chOff x="2437" y="2032"/>
              <a:chExt cx="1244" cy="1264"/>
            </a:xfrm>
          </p:grpSpPr>
          <p:sp>
            <p:nvSpPr>
              <p:cNvPr id="54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55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56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4" name="组合 13"/>
          <p:cNvGrpSpPr/>
          <p:nvPr/>
        </p:nvGrpSpPr>
        <p:grpSpPr>
          <a:xfrm>
            <a:off x="8576319" y="4201671"/>
            <a:ext cx="1096399" cy="1140727"/>
            <a:chOff x="2765820" y="4122106"/>
            <a:chExt cx="1096399" cy="1140727"/>
          </a:xfrm>
        </p:grpSpPr>
        <p:sp>
          <p:nvSpPr>
            <p:cNvPr id="18" name="文本框 64"/>
            <p:cNvSpPr txBox="1"/>
            <p:nvPr/>
          </p:nvSpPr>
          <p:spPr>
            <a:xfrm>
              <a:off x="2808212" y="4122106"/>
              <a:ext cx="566811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  <a:sym typeface="+mn-ea"/>
                </a:rPr>
                <a:t>拗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  <a:sym typeface="+mn-ea"/>
              </a:endParaRPr>
            </a:p>
          </p:txBody>
        </p:sp>
        <p:grpSp>
          <p:nvGrpSpPr>
            <p:cNvPr id="57" name="组合 7"/>
            <p:cNvGrpSpPr/>
            <p:nvPr/>
          </p:nvGrpSpPr>
          <p:grpSpPr>
            <a:xfrm>
              <a:off x="2765820" y="4122742"/>
              <a:ext cx="1096399" cy="1140091"/>
              <a:chOff x="2437" y="2032"/>
              <a:chExt cx="1245" cy="1265"/>
            </a:xfrm>
          </p:grpSpPr>
          <p:sp>
            <p:nvSpPr>
              <p:cNvPr id="58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b="1" dirty="0">
                  <a:solidFill>
                    <a:srgbClr val="0000FF"/>
                  </a:solidFill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59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60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5" name="组合 14"/>
          <p:cNvGrpSpPr/>
          <p:nvPr/>
        </p:nvGrpSpPr>
        <p:grpSpPr>
          <a:xfrm>
            <a:off x="1333131" y="2403840"/>
            <a:ext cx="1095518" cy="1149033"/>
            <a:chOff x="4410859" y="4140767"/>
            <a:chExt cx="1095518" cy="1149033"/>
          </a:xfrm>
        </p:grpSpPr>
        <p:sp>
          <p:nvSpPr>
            <p:cNvPr id="44" name="文本框 64"/>
            <p:cNvSpPr txBox="1"/>
            <p:nvPr/>
          </p:nvSpPr>
          <p:spPr>
            <a:xfrm>
              <a:off x="4461348" y="4140767"/>
              <a:ext cx="996445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俭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45" name="组合 7"/>
            <p:cNvGrpSpPr/>
            <p:nvPr/>
          </p:nvGrpSpPr>
          <p:grpSpPr>
            <a:xfrm>
              <a:off x="4410859" y="4150610"/>
              <a:ext cx="1095518" cy="1139190"/>
              <a:chOff x="2437" y="2032"/>
              <a:chExt cx="1244" cy="1264"/>
            </a:xfrm>
          </p:grpSpPr>
          <p:sp>
            <p:nvSpPr>
              <p:cNvPr id="46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b="1" dirty="0">
                  <a:solidFill>
                    <a:srgbClr val="0000FF"/>
                  </a:solidFill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6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6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6" name="组合 15"/>
          <p:cNvGrpSpPr/>
          <p:nvPr/>
        </p:nvGrpSpPr>
        <p:grpSpPr>
          <a:xfrm>
            <a:off x="3204525" y="2403840"/>
            <a:ext cx="1095518" cy="1149033"/>
            <a:chOff x="7750399" y="4160863"/>
            <a:chExt cx="1095518" cy="1149033"/>
          </a:xfrm>
        </p:grpSpPr>
        <p:sp>
          <p:nvSpPr>
            <p:cNvPr id="63" name="文本框 64"/>
            <p:cNvSpPr txBox="1"/>
            <p:nvPr/>
          </p:nvSpPr>
          <p:spPr>
            <a:xfrm>
              <a:off x="7800888" y="4160863"/>
              <a:ext cx="996445" cy="108394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皇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64" name="组合 7"/>
            <p:cNvGrpSpPr/>
            <p:nvPr/>
          </p:nvGrpSpPr>
          <p:grpSpPr>
            <a:xfrm>
              <a:off x="7750399" y="4170706"/>
              <a:ext cx="1095518" cy="1139190"/>
              <a:chOff x="2437" y="2032"/>
              <a:chExt cx="1244" cy="1264"/>
            </a:xfrm>
          </p:grpSpPr>
          <p:sp>
            <p:nvSpPr>
              <p:cNvPr id="6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b="1" dirty="0">
                  <a:solidFill>
                    <a:srgbClr val="0000FF"/>
                  </a:solidFill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6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6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68" name="组合 67"/>
          <p:cNvGrpSpPr/>
          <p:nvPr/>
        </p:nvGrpSpPr>
        <p:grpSpPr>
          <a:xfrm>
            <a:off x="4932228" y="4201671"/>
            <a:ext cx="1095518" cy="1139190"/>
            <a:chOff x="6091913" y="4197743"/>
            <a:chExt cx="1095518" cy="1139190"/>
          </a:xfrm>
        </p:grpSpPr>
        <p:sp>
          <p:nvSpPr>
            <p:cNvPr id="69" name="文本框 64"/>
            <p:cNvSpPr txBox="1"/>
            <p:nvPr/>
          </p:nvSpPr>
          <p:spPr>
            <a:xfrm>
              <a:off x="6091913" y="4197743"/>
              <a:ext cx="608489" cy="1084912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>
              <a:spAutoFit/>
            </a:bodyPr>
            <a:lstStyle/>
            <a:p>
              <a:pPr eaLnBrk="1" hangingPunct="1"/>
              <a:r>
                <a:rPr lang="zh-CN" altLang="en-US" sz="66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rPr>
                <a:t>礁</a:t>
              </a:r>
              <a:endParaRPr lang="zh-CN" altLang="en-US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_GB2312" panose="02010609030101010101" charset="-122"/>
                <a:ea typeface="楷体_GB2312" panose="02010609030101010101" charset="-122"/>
              </a:endParaRPr>
            </a:p>
          </p:txBody>
        </p:sp>
        <p:grpSp>
          <p:nvGrpSpPr>
            <p:cNvPr id="70" name="组合 7"/>
            <p:cNvGrpSpPr/>
            <p:nvPr/>
          </p:nvGrpSpPr>
          <p:grpSpPr>
            <a:xfrm>
              <a:off x="6091913" y="4197743"/>
              <a:ext cx="1095518" cy="1139190"/>
              <a:chOff x="2437" y="2032"/>
              <a:chExt cx="1244" cy="1264"/>
            </a:xfrm>
          </p:grpSpPr>
          <p:sp>
            <p:nvSpPr>
              <p:cNvPr id="7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eaLnBrk="1" hangingPunct="1"/>
                <a:endParaRPr lang="zh-CN" altLang="en-U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_GB2312" panose="02010609030101010101" charset="-122"/>
                  <a:ea typeface="楷体_GB2312" panose="02010609030101010101" charset="-122"/>
                </a:endParaRPr>
              </a:p>
            </p:txBody>
          </p:sp>
          <p:cxnSp>
            <p:nvCxnSpPr>
              <p:cNvPr id="7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  <p:cxnSp>
            <p:nvCxnSpPr>
              <p:cNvPr id="7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chemeClr val="tx1"/>
                </a:solidFill>
                <a:prstDash val="dash"/>
                <a:headEnd type="none" w="med" len="med"/>
                <a:tailEnd type="none" w="med" len="med"/>
              </a:ln>
            </p:spPr>
          </p:cxn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9699" y="88675"/>
            <a:ext cx="10515600" cy="6675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dirty="0" smtClean="0">
                <a:solidFill>
                  <a:schemeClr val="tx1"/>
                </a:solidFill>
              </a:rPr>
              <a:t>多音字学习</a:t>
            </a:r>
            <a:endParaRPr lang="zh-CN" altLang="en-US" sz="4000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2500" y="1825627"/>
            <a:ext cx="135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</a:t>
            </a:r>
            <a:endParaRPr lang="zh-CN" altLang="en-US" sz="6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1446011" y="1616300"/>
            <a:ext cx="385671" cy="168153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75231" y="1492689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bèi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75231" y="2713064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bēi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29112" y="1246467"/>
            <a:ext cx="36745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背后 背弃</a:t>
            </a:r>
            <a:endParaRPr lang="en-US" altLang="zh-CN" sz="32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望其项背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729111" y="2713063"/>
            <a:ext cx="2095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背着 背弃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2500" y="4645596"/>
            <a:ext cx="135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</a:t>
            </a:r>
            <a:endParaRPr lang="zh-CN" altLang="en-US" sz="6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1472741" y="4358823"/>
            <a:ext cx="385671" cy="168153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12527" y="4102626"/>
            <a:ext cx="814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huá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775231" y="5533033"/>
            <a:ext cx="814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huà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729111" y="4066436"/>
            <a:ext cx="4477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划船 滑翔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729111" y="5533032"/>
            <a:ext cx="39610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笔划 计划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6601570" y="3686445"/>
            <a:ext cx="982639" cy="523220"/>
            <a:chOff x="7629099" y="1186290"/>
            <a:chExt cx="982639" cy="523220"/>
          </a:xfrm>
        </p:grpSpPr>
        <p:sp>
          <p:nvSpPr>
            <p:cNvPr id="25" name="圆角矩形 24"/>
            <p:cNvSpPr/>
            <p:nvPr/>
          </p:nvSpPr>
          <p:spPr>
            <a:xfrm>
              <a:off x="7629099" y="1229312"/>
              <a:ext cx="982639" cy="4371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629099" y="1186290"/>
              <a:ext cx="9826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运用</a:t>
              </a:r>
              <a:endPara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601570" y="962372"/>
            <a:ext cx="982639" cy="523220"/>
            <a:chOff x="7629099" y="1186290"/>
            <a:chExt cx="982639" cy="523220"/>
          </a:xfrm>
        </p:grpSpPr>
        <p:sp>
          <p:nvSpPr>
            <p:cNvPr id="29" name="圆角矩形 28"/>
            <p:cNvSpPr/>
            <p:nvPr/>
          </p:nvSpPr>
          <p:spPr>
            <a:xfrm>
              <a:off x="7629099" y="1229312"/>
              <a:ext cx="982639" cy="4371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629099" y="1186290"/>
              <a:ext cx="9826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辨析</a:t>
              </a:r>
              <a:endPara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980496" y="1621814"/>
            <a:ext cx="5804849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“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背”在表示“背着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驮着东西”的意思时读作（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bēi</a:t>
            </a:r>
            <a:r>
              <a:rPr lang="zh-CN" altLang="en-US" sz="2400" dirty="0" smtClean="0">
                <a:solidFill>
                  <a:prstClr val="black"/>
                </a:solidFill>
                <a:latin typeface="Calibri" panose="020F0502020204030204"/>
                <a:ea typeface="GB Pinyinok-C" panose="02010601030101010101" pitchFamily="2" charset="-122"/>
              </a:rPr>
              <a:t>）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，在表示“躲避”等其他意思时读作（</a:t>
            </a: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bèi</a:t>
            </a:r>
            <a:r>
              <a:rPr lang="zh-CN" altLang="en-US" sz="2400" dirty="0">
                <a:solidFill>
                  <a:prstClr val="black"/>
                </a:solidFill>
                <a:latin typeface="Calibri" panose="020F0502020204030204"/>
              </a:rPr>
              <a:t>）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980496" y="4704636"/>
            <a:ext cx="5941326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为了奖励小明，妈妈计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）十一带小明去公园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划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en-US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船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280526" y="1270956"/>
            <a:ext cx="0" cy="53772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8566141" y="5233627"/>
            <a:ext cx="814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huá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0162308" y="4681687"/>
            <a:ext cx="8146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huà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35" y="95820"/>
            <a:ext cx="10515600" cy="667512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z="4000" dirty="0" smtClean="0">
                <a:solidFill>
                  <a:schemeClr val="tx1"/>
                </a:solidFill>
              </a:rPr>
              <a:t>多音字</a:t>
            </a:r>
            <a:r>
              <a:rPr lang="zh-CN" altLang="en-US" sz="4000" dirty="0">
                <a:solidFill>
                  <a:schemeClr val="tx1"/>
                </a:solidFill>
              </a:rPr>
              <a:t>学习</a:t>
            </a:r>
            <a:endParaRPr lang="zh-CN" altLang="en-US" sz="4000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9185" y="3005450"/>
            <a:ext cx="13552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</a:t>
            </a:r>
            <a:endParaRPr lang="zh-CN" altLang="en-US" sz="60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1334867" y="2077464"/>
            <a:ext cx="385671" cy="289147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764878" y="1737317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niù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09945" y="4576871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ǎo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44434" y="1716474"/>
            <a:ext cx="3674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执拗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90138" y="3098861"/>
            <a:ext cx="2095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拗口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927635" y="3710391"/>
            <a:ext cx="982639" cy="523220"/>
            <a:chOff x="7629099" y="1186290"/>
            <a:chExt cx="982639" cy="523220"/>
          </a:xfrm>
        </p:grpSpPr>
        <p:sp>
          <p:nvSpPr>
            <p:cNvPr id="25" name="圆角矩形 24"/>
            <p:cNvSpPr/>
            <p:nvPr/>
          </p:nvSpPr>
          <p:spPr>
            <a:xfrm>
              <a:off x="7629099" y="1229312"/>
              <a:ext cx="982639" cy="4371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629099" y="1186290"/>
              <a:ext cx="9826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 smtClean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字歌</a:t>
              </a:r>
              <a:endPara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27635" y="943265"/>
            <a:ext cx="982639" cy="523220"/>
            <a:chOff x="7629099" y="1186290"/>
            <a:chExt cx="982639" cy="523220"/>
          </a:xfrm>
        </p:grpSpPr>
        <p:sp>
          <p:nvSpPr>
            <p:cNvPr id="29" name="圆角矩形 28"/>
            <p:cNvSpPr/>
            <p:nvPr/>
          </p:nvSpPr>
          <p:spPr>
            <a:xfrm>
              <a:off x="7629099" y="1229312"/>
              <a:ext cx="982639" cy="43717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629099" y="1186290"/>
              <a:ext cx="9826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辨析</a:t>
              </a:r>
              <a:endPara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779977" y="1632519"/>
            <a:ext cx="5804849" cy="1930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en-US" altLang="zh-CN" sz="28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niù</a:t>
            </a: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：固执；不随和；不驯顺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en-US" altLang="zh-CN" sz="28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ào</a:t>
            </a: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：不顺；不顺从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[</a:t>
            </a:r>
            <a:r>
              <a:rPr lang="en-US" altLang="zh-CN" sz="2800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ǎo</a:t>
            </a: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]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：使弯曲；使断；折。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75000" y="4747334"/>
            <a:ext cx="6473923" cy="1113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）口令，执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）不用教。</a:t>
            </a:r>
            <a:endParaRPr lang="en-US" altLang="zh-CN" sz="24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用力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）树枝，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</a:t>
            </a:r>
            <a:r>
              <a:rPr lang="zh-CN" altLang="en-US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    ）断当柴烧。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5280526" y="1270956"/>
            <a:ext cx="0" cy="537721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1777449" y="3098862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prstClr val="black"/>
                </a:solidFill>
                <a:latin typeface="宋体" panose="02010600030101010101" pitchFamily="2" charset="-122"/>
              </a:rPr>
              <a:t>ào</a:t>
            </a:r>
            <a:endParaRPr lang="zh-CN" altLang="en-US" sz="32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744434" y="4609225"/>
            <a:ext cx="2095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拗过来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125272" y="472542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ào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9744920" y="4714816"/>
            <a:ext cx="800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niù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549994" y="5271560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ǎo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114627" y="527632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 err="1">
                <a:solidFill>
                  <a:srgbClr val="FF0000"/>
                </a:solidFill>
                <a:latin typeface="宋体" panose="02010600030101010101" pitchFamily="2" charset="-122"/>
              </a:rPr>
              <a:t>ǎo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sym typeface="+mn-ea"/>
              </a:rPr>
              <a:t>词语解释</a:t>
            </a:r>
            <a:endParaRPr lang="zh-CN" altLang="en-US" dirty="0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38200" y="1396532"/>
            <a:ext cx="10761980" cy="1624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富丽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华丽。堂皇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盛大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,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雄伟。多形容建筑物宏伟华丽或场面盛大、豪华。也形容文章辞藻华丽。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24238" y="3507737"/>
            <a:ext cx="10515600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迷你简毡笔黑" panose="03000509000000000000" pitchFamily="65" charset="-122"/>
                <a:ea typeface="迷你简毡笔黑" panose="03000509000000000000" pitchFamily="65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指一家或一族世代相传的道德准则和处世方法。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38200" y="4559677"/>
            <a:ext cx="107619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冲冲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: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形容愤怒、激动的样子。形容满脸的怒气</a:t>
            </a:r>
            <a:r>
              <a:rPr lang="en-US" altLang="zh-CN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,</a:t>
            </a:r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异常激动。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8200" y="1562443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富丽堂皇：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38200" y="3549625"/>
            <a:ext cx="15744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门风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838200" y="4724565"/>
            <a:ext cx="25010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怒气冲冲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endParaRPr lang="zh-CN" alt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29008" y="4185120"/>
            <a:ext cx="103925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6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 smtClean="0">
                <a:sym typeface="+mn-ea"/>
              </a:rPr>
              <a:t>例：</a:t>
            </a:r>
            <a:endParaRPr lang="en-US" altLang="zh-CN" dirty="0" smtClean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第</a:t>
            </a:r>
            <a:r>
              <a:rPr lang="zh-CN" altLang="en-US" dirty="0">
                <a:sym typeface="+mn-ea"/>
              </a:rPr>
              <a:t>一部分（第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自然段）</a:t>
            </a:r>
            <a:r>
              <a:rPr lang="zh-CN" altLang="en-US" dirty="0" smtClean="0">
                <a:sym typeface="+mn-ea"/>
              </a:rPr>
              <a:t>：</a:t>
            </a:r>
            <a:endParaRPr lang="en-US" altLang="zh-CN" dirty="0" smtClean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ym typeface="+mn-ea"/>
              </a:rPr>
              <a:t>写</a:t>
            </a:r>
            <a:r>
              <a:rPr lang="zh-CN" altLang="en-US" dirty="0">
                <a:sym typeface="+mn-ea"/>
              </a:rPr>
              <a:t>牛郎和织女辛勤劳动，过上</a:t>
            </a:r>
            <a:r>
              <a:rPr lang="zh-CN" altLang="en-US" dirty="0" smtClean="0">
                <a:sym typeface="+mn-ea"/>
              </a:rPr>
              <a:t>了辛福美满的</a:t>
            </a:r>
            <a:r>
              <a:rPr lang="zh-CN" altLang="en-US" dirty="0">
                <a:sym typeface="+mn-ea"/>
              </a:rPr>
              <a:t>生活。</a:t>
            </a:r>
            <a:endParaRPr lang="zh-CN" altLang="en-US" dirty="0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665" y="1996458"/>
            <a:ext cx="5314124" cy="3464400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 bwMode="auto">
          <a:xfrm>
            <a:off x="785112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cs typeface="+mn-cs"/>
              </a:rPr>
              <a:t>整体感知</a:t>
            </a:r>
            <a:endParaRPr lang="zh-CN" altLang="en-US" sz="3600" dirty="0">
              <a:solidFill>
                <a:schemeClr val="tx1"/>
              </a:solidFill>
              <a:latin typeface="黑体" panose="02010609060101010101" pitchFamily="49" charset="-122"/>
              <a:cs typeface="+mn-cs"/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529008" y="1255312"/>
            <a:ext cx="5736657" cy="2718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按事情发展的顺序给全文分层，并按照范例，试着概括每层的意思。</a:t>
            </a:r>
            <a:endParaRPr lang="zh-CN" altLang="en-US" sz="40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3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4400" dirty="0" smtClean="0">
                <a:latin typeface="黑体" panose="02010609060101010101" pitchFamily="49" charset="-122"/>
              </a:rPr>
              <a:t>整体感知</a:t>
            </a:r>
            <a:endParaRPr lang="zh-CN" altLang="en-US" sz="4400" dirty="0">
              <a:latin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5121" y="1216710"/>
            <a:ext cx="6282089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2800" dirty="0"/>
              <a:t>第二部分（</a:t>
            </a:r>
            <a:r>
              <a:rPr lang="zh-CN" altLang="zh-CN" sz="2800" dirty="0"/>
              <a:t>第</a:t>
            </a:r>
            <a:r>
              <a:rPr lang="en-US" altLang="zh-CN" sz="2800" dirty="0"/>
              <a:t>2</a:t>
            </a:r>
            <a:r>
              <a:rPr lang="zh-CN" altLang="zh-CN" sz="2800" dirty="0"/>
              <a:t>段</a:t>
            </a:r>
            <a:r>
              <a:rPr lang="zh-CN" altLang="en-US" sz="2800" dirty="0"/>
              <a:t>）</a:t>
            </a:r>
            <a:r>
              <a:rPr lang="zh-CN" altLang="zh-CN" sz="2800" dirty="0"/>
              <a:t>：</a:t>
            </a:r>
            <a:endParaRPr lang="en-US" altLang="zh-CN" sz="2800" dirty="0"/>
          </a:p>
          <a:p>
            <a:pPr>
              <a:lnSpc>
                <a:spcPct val="150000"/>
              </a:lnSpc>
            </a:pPr>
            <a:r>
              <a:rPr lang="en-US" altLang="zh-CN" sz="2800" dirty="0"/>
              <a:t>    </a:t>
            </a:r>
            <a:r>
              <a:rPr lang="zh-CN" altLang="zh-CN" sz="2800" dirty="0"/>
              <a:t>老牛去世了，留下了它的皮；</a:t>
            </a:r>
            <a:endParaRPr lang="zh-CN" altLang="zh-CN" sz="2800" dirty="0"/>
          </a:p>
          <a:p>
            <a:pPr>
              <a:lnSpc>
                <a:spcPct val="150000"/>
              </a:lnSpc>
            </a:pPr>
            <a:endParaRPr lang="zh-CN" altLang="en-US" sz="2800" dirty="0"/>
          </a:p>
        </p:txBody>
      </p:sp>
      <p:pic>
        <p:nvPicPr>
          <p:cNvPr id="3" name="图片 2" descr="E:\2345Downloads\b015a64f65a6d62a3a591723d3595006.jpgb015a64f65a6d62a3a591723d3595006"/>
          <p:cNvPicPr>
            <a:picLocks noChangeAspect="1"/>
          </p:cNvPicPr>
          <p:nvPr/>
        </p:nvPicPr>
        <p:blipFill>
          <a:blip r:embed="rId1"/>
          <a:srcRect l="16036" t="700" r="2077" b="16249"/>
          <a:stretch>
            <a:fillRect/>
          </a:stretch>
        </p:blipFill>
        <p:spPr>
          <a:xfrm>
            <a:off x="6689558" y="1978563"/>
            <a:ext cx="4664242" cy="28342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75121" y="4632487"/>
            <a:ext cx="11284017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第四部分（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段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牛郎织女隔河相望，在他们不屈不挠地反抗下，终于可以在每年七月初七相会。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8706" y="2601162"/>
            <a:ext cx="631818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第三部分（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段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织女被王母抓走，牛郎披上牛皮带着孩子去追赶，被王母划出的银河阻隔；</a:t>
            </a:r>
            <a:endParaRPr lang="zh-CN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104305" y="1992449"/>
            <a:ext cx="978199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天上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虽然富丽堂皇，可是没有自由，她不喜欢。她喜欢人间的生活：跟牛郎一块儿干活，她喜欢；逗着兄妹俩玩，她喜欢；看门前小溪的水活泼地流过去，她喜欢；听晓风晚风轻轻地吹过树林，她喜欢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2080250" y="1210098"/>
            <a:ext cx="3312000" cy="842918"/>
          </a:xfrm>
          <a:prstGeom prst="rect">
            <a:avLst/>
          </a:prstGeom>
          <a:solidFill>
            <a:srgbClr val="FFCCCC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</a:t>
            </a:r>
            <a:r>
              <a:rPr lang="zh-CN" altLang="en-US" sz="36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贪恋</a:t>
            </a:r>
            <a:r>
              <a:rPr lang="zh-CN" altLang="en-US" sz="36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钱财</a:t>
            </a:r>
            <a:endParaRPr lang="zh-CN" altLang="en-US" sz="3600" dirty="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447312" y="2858515"/>
            <a:ext cx="1471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她喜欢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48741" y="3588596"/>
            <a:ext cx="1471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她喜欢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104305" y="4314017"/>
            <a:ext cx="1471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她喜欢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40683" y="4314017"/>
            <a:ext cx="1471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u="sng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她喜欢</a:t>
            </a:r>
            <a:endParaRPr lang="en-US" altLang="zh-CN" sz="3200" b="1" u="sng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2080250" y="2718049"/>
            <a:ext cx="79200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1"/>
          <p:cNvSpPr txBox="1"/>
          <p:nvPr/>
        </p:nvSpPr>
        <p:spPr bwMode="auto">
          <a:xfrm>
            <a:off x="838200" y="0"/>
            <a:ext cx="10515600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rtlCol="0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595959"/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/>
                </a:solidFill>
                <a:latin typeface="黑体" panose="02010609060101010101" pitchFamily="49" charset="-122"/>
              </a:rPr>
              <a:t>课文精读</a:t>
            </a:r>
            <a:endParaRPr lang="zh-CN" altLang="en-US" dirty="0">
              <a:solidFill>
                <a:schemeClr val="tx1"/>
              </a:solidFill>
              <a:latin typeface="黑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72192" y="5089382"/>
            <a:ext cx="10447615" cy="1464812"/>
          </a:xfrm>
          <a:prstGeom prst="rect">
            <a:avLst/>
          </a:prstGeom>
          <a:gradFill>
            <a:gsLst>
              <a:gs pos="100000">
                <a:srgbClr val="FFCCCC"/>
              </a:gs>
              <a:gs pos="36000">
                <a:schemeClr val="accent1">
                  <a:lumMod val="45000"/>
                  <a:lumOff val="55000"/>
                </a:schemeClr>
              </a:gs>
              <a:gs pos="7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排比句，表现出织女对人间生活的喜爱，也表现出牛郎织女生活的美满。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10" grpId="0"/>
      <p:bldP spid="11" grpId="0"/>
      <p:bldP spid="12" grpId="0"/>
      <p:bldP spid="15" grpId="0" animBg="1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2522</Words>
  <Application>WPS 演示</Application>
  <PresentationFormat>宽屏</PresentationFormat>
  <Paragraphs>256</Paragraphs>
  <Slides>23</Slides>
  <Notes>16</Notes>
  <HiddenSlides>1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黑体</vt:lpstr>
      <vt:lpstr>Times New Roman</vt:lpstr>
      <vt:lpstr>楷体_GB2312</vt:lpstr>
      <vt:lpstr>新宋体</vt:lpstr>
      <vt:lpstr>Calibri</vt:lpstr>
      <vt:lpstr>GB Pinyinok-C</vt:lpstr>
      <vt:lpstr>迷你简毡笔黑</vt:lpstr>
      <vt:lpstr>楷体</vt:lpstr>
      <vt:lpstr>微软雅黑</vt:lpstr>
      <vt:lpstr>Arial Unicode MS</vt:lpstr>
      <vt:lpstr>1_Office 主题</vt:lpstr>
      <vt:lpstr>第三单元•第11课</vt:lpstr>
      <vt:lpstr>复习导入</vt:lpstr>
      <vt:lpstr>认识生字</vt:lpstr>
      <vt:lpstr>多音字学习</vt:lpstr>
      <vt:lpstr>多音字学习</vt:lpstr>
      <vt:lpstr>词语解释</vt:lpstr>
      <vt:lpstr>PowerPoint 演示文稿</vt:lpstr>
      <vt:lpstr>整体感知</vt:lpstr>
      <vt:lpstr>PowerPoint 演示文稿</vt:lpstr>
      <vt:lpstr>PowerPoint 演示文稿</vt:lpstr>
      <vt:lpstr>PowerPoint 演示文稿</vt:lpstr>
      <vt:lpstr>感知形象</vt:lpstr>
      <vt:lpstr>PowerPoint 演示文稿</vt:lpstr>
      <vt:lpstr>PowerPoint 演示文稿</vt:lpstr>
      <vt:lpstr>体悟情感</vt:lpstr>
      <vt:lpstr>体悟情感</vt:lpstr>
      <vt:lpstr>要点解读</vt:lpstr>
      <vt:lpstr>课堂小结</vt:lpstr>
      <vt:lpstr>PowerPoint 演示文稿</vt:lpstr>
      <vt:lpstr>PowerPoint 演示文稿</vt:lpstr>
      <vt:lpstr>PowerPoint 演示文稿</vt:lpstr>
      <vt:lpstr>PowerPoint 演示文稿</vt:lpstr>
      <vt:lpstr>再见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第三单元•第11课</dc:title>
  <dc:creator/>
  <cp:lastModifiedBy>qwe</cp:lastModifiedBy>
  <cp:revision>1</cp:revision>
  <cp:lastPrinted>2018-04-06T08:03:00Z</cp:lastPrinted>
  <dcterms:created xsi:type="dcterms:W3CDTF">2021-10-27T05:48:38Z</dcterms:created>
  <dcterms:modified xsi:type="dcterms:W3CDTF">2021-10-27T05:48:39Z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63F0D44FC60D497D90EB8DE7BCB7886B</vt:lpwstr>
  </property>
</Properties>
</file>