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3"/>
    <p:sldId id="256" r:id="rId4"/>
    <p:sldId id="267" r:id="rId5"/>
    <p:sldId id="266" r:id="rId6"/>
    <p:sldId id="265" r:id="rId7"/>
    <p:sldId id="264" r:id="rId8"/>
    <p:sldId id="263" r:id="rId9"/>
    <p:sldId id="261" r:id="rId10"/>
    <p:sldId id="271" r:id="rId11"/>
    <p:sldId id="260" r:id="rId12"/>
    <p:sldId id="270" r:id="rId13"/>
    <p:sldId id="269" r:id="rId14"/>
    <p:sldId id="268" r:id="rId15"/>
    <p:sldId id="259" r:id="rId16"/>
    <p:sldId id="275" r:id="rId17"/>
    <p:sldId id="274" r:id="rId18"/>
    <p:sldId id="273" r:id="rId19"/>
  </p:sldIdLst>
  <p:sldSz cx="9144000" cy="6858000" type="screen4x3"/>
  <p:notesSz cx="6858000" cy="9144000"/>
  <p:defaultTextStyle>
    <a:defPPr>
      <a:defRPr lang="zh-CN"/>
    </a:defPPr>
    <a:lvl1pPr marL="0" lvl="0" indent="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C0C0C0"/>
        </a:solidFill>
        <a:latin typeface="Arial" panose="020B0604020202020204" pitchFamily="34" charset="0"/>
        <a:ea typeface="+mn-ea"/>
        <a:cs typeface="+mn-cs"/>
      </a:defRPr>
    </a:lvl1pPr>
    <a:lvl2pPr marL="381000" lvl="1" indent="762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C0C0C0"/>
        </a:solidFill>
        <a:latin typeface="Arial" panose="020B0604020202020204" pitchFamily="34" charset="0"/>
        <a:ea typeface="+mn-ea"/>
        <a:cs typeface="+mn-cs"/>
      </a:defRPr>
    </a:lvl2pPr>
    <a:lvl3pPr marL="762000" lvl="2" indent="1524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C0C0C0"/>
        </a:solidFill>
        <a:latin typeface="Arial" panose="020B0604020202020204" pitchFamily="34" charset="0"/>
        <a:ea typeface="+mn-ea"/>
        <a:cs typeface="+mn-cs"/>
      </a:defRPr>
    </a:lvl3pPr>
    <a:lvl4pPr marL="1143000" lvl="3" indent="2286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C0C0C0"/>
        </a:solidFill>
        <a:latin typeface="Arial" panose="020B0604020202020204" pitchFamily="34" charset="0"/>
        <a:ea typeface="+mn-ea"/>
        <a:cs typeface="+mn-cs"/>
      </a:defRPr>
    </a:lvl4pPr>
    <a:lvl5pPr marL="1524000" lvl="4" indent="3048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C0C0C0"/>
        </a:solidFill>
        <a:latin typeface="Arial" panose="020B0604020202020204" pitchFamily="34" charset="0"/>
        <a:ea typeface="+mn-ea"/>
        <a:cs typeface="+mn-cs"/>
      </a:defRPr>
    </a:lvl5pPr>
    <a:lvl6pPr marL="2286000" lvl="5" indent="3048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C0C0C0"/>
        </a:solidFill>
        <a:latin typeface="Arial" panose="020B0604020202020204" pitchFamily="34" charset="0"/>
        <a:ea typeface="+mn-ea"/>
        <a:cs typeface="+mn-cs"/>
      </a:defRPr>
    </a:lvl6pPr>
    <a:lvl7pPr marL="2743200" lvl="6" indent="3048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C0C0C0"/>
        </a:solidFill>
        <a:latin typeface="Arial" panose="020B0604020202020204" pitchFamily="34" charset="0"/>
        <a:ea typeface="+mn-ea"/>
        <a:cs typeface="+mn-cs"/>
      </a:defRPr>
    </a:lvl7pPr>
    <a:lvl8pPr marL="3200400" lvl="7" indent="3048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C0C0C0"/>
        </a:solidFill>
        <a:latin typeface="Arial" panose="020B0604020202020204" pitchFamily="34" charset="0"/>
        <a:ea typeface="+mn-ea"/>
        <a:cs typeface="+mn-cs"/>
      </a:defRPr>
    </a:lvl8pPr>
    <a:lvl9pPr marL="3657600" lvl="8" indent="304800" algn="l" defTabSz="44958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rgbClr val="C0C0C0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62"/>
    <p:restoredTop sz="94660"/>
  </p:normalViewPr>
  <p:slideViewPr>
    <p:cSldViewPr snapToGrid="0" showGuides="1">
      <p:cViewPr varScale="1">
        <p:scale>
          <a:sx n="56" d="100"/>
          <a:sy n="56" d="100"/>
        </p:scale>
        <p:origin x="1416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19875" y="287338"/>
            <a:ext cx="2062163" cy="58118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30213" y="287338"/>
            <a:ext cx="6037262" cy="58118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quarter" idx="10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30213" y="1577975"/>
            <a:ext cx="4049712" cy="452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32325" y="1577975"/>
            <a:ext cx="4049713" cy="4521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quarter" idx="10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0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quarter" idx="10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44958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quarter" idx="10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5" name="日期时间区1"/>
          <p:cNvSpPr>
            <a:spLocks noChangeArrowheads="1"/>
          </p:cNvSpPr>
          <p:nvPr>
            <p:ph type="dt" sz="quarter"/>
          </p:nvPr>
        </p:nvSpPr>
        <p:spPr bwMode="auto">
          <a:xfrm>
            <a:off x="430213" y="6242050"/>
            <a:ext cx="2439988" cy="5032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26" name="页脚区1"/>
          <p:cNvSpPr>
            <a:spLocks noChangeArrowheads="1"/>
          </p:cNvSpPr>
          <p:nvPr>
            <p:ph type="ftr" sz="quarter" idx="1"/>
          </p:nvPr>
        </p:nvSpPr>
        <p:spPr bwMode="auto">
          <a:xfrm>
            <a:off x="3371850" y="6242050"/>
            <a:ext cx="2439988" cy="5032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pPr lvl="0" fontAlgn="base"/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27" name="幻灯片号码区1"/>
          <p:cNvSpPr>
            <a:spLocks noChangeArrowheads="1"/>
          </p:cNvSpPr>
          <p:nvPr>
            <p:ph type="sldNum" sz="quarter" idx="2"/>
          </p:nvPr>
        </p:nvSpPr>
        <p:spPr bwMode="auto">
          <a:xfrm>
            <a:off x="6242050" y="6242050"/>
            <a:ext cx="2439988" cy="5032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 lvl="0" fontAlgn="base"/>
            <a:fld id="{9A0DB2DC-4C9A-4742-B13C-FB6460FD3503}" type="slidenum">
              <a:rPr lang="zh-CN" altLang="zh-CN" strike="noStrike" noProof="1" dirty="0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  <p:sp>
        <p:nvSpPr>
          <p:cNvPr id="1029" name="标题放置区1"/>
          <p:cNvSpPr/>
          <p:nvPr>
            <p:ph type="title"/>
          </p:nvPr>
        </p:nvSpPr>
        <p:spPr>
          <a:xfrm>
            <a:off x="430213" y="287338"/>
            <a:ext cx="8251825" cy="11477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zh-CN" dirty="0"/>
              <a:t>单击这里</a:t>
            </a:r>
            <a:endParaRPr lang="zh-CN" altLang="zh-CN" dirty="0"/>
          </a:p>
        </p:txBody>
      </p:sp>
      <p:sp>
        <p:nvSpPr>
          <p:cNvPr id="1030" name="文本放置区1"/>
          <p:cNvSpPr/>
          <p:nvPr>
            <p:ph type="body"/>
          </p:nvPr>
        </p:nvSpPr>
        <p:spPr>
          <a:xfrm>
            <a:off x="430213" y="1577975"/>
            <a:ext cx="8251825" cy="4521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zh-CN" dirty="0"/>
              <a:t>单击这里编辑母板文本格式</a:t>
            </a:r>
            <a:endParaRPr lang="zh-CN" altLang="zh-CN" dirty="0"/>
          </a:p>
          <a:p>
            <a:pPr lvl="1" indent="-285750"/>
            <a:r>
              <a:rPr lang="zh-CN" altLang="zh-CN" dirty="0"/>
              <a:t>第二级</a:t>
            </a:r>
            <a:endParaRPr lang="zh-CN" altLang="zh-CN" dirty="0"/>
          </a:p>
          <a:p>
            <a:pPr lvl="2" indent="-285750"/>
            <a:r>
              <a:rPr lang="zh-CN" altLang="zh-CN" dirty="0"/>
              <a:t>第三级</a:t>
            </a:r>
            <a:endParaRPr lang="zh-CN" altLang="zh-CN" dirty="0"/>
          </a:p>
          <a:p>
            <a:pPr lvl="3" indent="-285750"/>
            <a:r>
              <a:rPr lang="zh-CN" altLang="zh-CN" dirty="0"/>
              <a:t>第四级</a:t>
            </a:r>
            <a:endParaRPr lang="zh-CN" altLang="zh-CN" dirty="0"/>
          </a:p>
          <a:p>
            <a:pPr lvl="4" indent="-285750"/>
            <a:r>
              <a:rPr lang="zh-CN" altLang="zh-CN" dirty="0"/>
              <a:t>第五级</a:t>
            </a:r>
            <a:endParaRPr lang="zh-CN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4958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4958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defTabSz="44958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defTabSz="44958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defTabSz="44958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defTabSz="44958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defTabSz="44958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defTabSz="44958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defTabSz="44958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285750" indent="-285750" algn="l" defTabSz="449580" rtl="0" eaLnBrk="0" fontAlgn="base" hangingPunct="0">
        <a:spcBef>
          <a:spcPct val="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19125" indent="-285750" algn="l" defTabSz="449580" rtl="0" eaLnBrk="0" fontAlgn="base" hangingPunct="0">
        <a:spcBef>
          <a:spcPct val="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52500" indent="-285750" algn="l" defTabSz="449580" rtl="0" eaLnBrk="0" fontAlgn="base" hangingPunct="0">
        <a:spcBef>
          <a:spcPct val="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500" indent="-285750" algn="l" defTabSz="449580" rtl="0" eaLnBrk="0" fontAlgn="base" hangingPunct="0">
        <a:spcBef>
          <a:spcPct val="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500" indent="-285750" algn="l" defTabSz="449580" rtl="0" eaLnBrk="0" fontAlgn="base" hangingPunct="0">
        <a:spcBef>
          <a:spcPct val="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文本框 3"/>
          <p:cNvSpPr txBox="1"/>
          <p:nvPr/>
        </p:nvSpPr>
        <p:spPr>
          <a:xfrm>
            <a:off x="2265363" y="1371600"/>
            <a:ext cx="4613275" cy="13239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8000" dirty="0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己亥杂诗</a:t>
            </a:r>
            <a:endParaRPr lang="zh-CN" altLang="en-US" sz="8000" dirty="0">
              <a:solidFill>
                <a:srgbClr val="C0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266" name="幻灯片标题1"/>
          <p:cNvSpPr/>
          <p:nvPr>
            <p:ph type="ctrTitle"/>
          </p:nvPr>
        </p:nvSpPr>
        <p:spPr>
          <a:xfrm>
            <a:off x="717550" y="2152650"/>
            <a:ext cx="7750175" cy="1363663"/>
          </a:xfrm>
          <a:ln/>
        </p:spPr>
        <p:txBody>
          <a:bodyPr vert="horz" wrap="square" lIns="91440" tIns="45720" rIns="91440" bIns="45720" anchor="ctr" anchorCtr="0"/>
          <a:p>
            <a:pPr defTabSz="449580">
              <a:buClrTx/>
              <a:buSzTx/>
              <a:buFontTx/>
            </a:pPr>
            <a:endParaRPr lang="zh-CN" altLang="zh-CN" sz="44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11267" name="幻灯片副标题1"/>
          <p:cNvSpPr/>
          <p:nvPr>
            <p:ph type="subTitle" idx="1"/>
          </p:nvPr>
        </p:nvSpPr>
        <p:spPr>
          <a:xfrm>
            <a:off x="1363663" y="3875088"/>
            <a:ext cx="6386512" cy="1793875"/>
          </a:xfrm>
          <a:ln/>
        </p:spPr>
        <p:txBody>
          <a:bodyPr vert="horz" wrap="square" lIns="91440" tIns="45720" rIns="91440" bIns="45720" anchor="t" anchorCtr="0"/>
          <a:p>
            <a:pPr defTabSz="449580">
              <a:buClrTx/>
              <a:buSzTx/>
              <a:buFontTx/>
            </a:pPr>
            <a:endParaRPr lang="zh-CN" altLang="zh-CN" sz="3200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1126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2700"/>
            <a:ext cx="10668000" cy="6870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229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文本框 3"/>
          <p:cNvSpPr txBox="1"/>
          <p:nvPr/>
        </p:nvSpPr>
        <p:spPr>
          <a:xfrm>
            <a:off x="971550" y="731838"/>
            <a:ext cx="1943100" cy="461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  <a:t>焦裕禄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331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4975" y="296863"/>
            <a:ext cx="3632200" cy="2998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84175"/>
            <a:ext cx="3810000" cy="2247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25" y="3646488"/>
            <a:ext cx="4248150" cy="2732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7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9325" y="3016250"/>
            <a:ext cx="3810000" cy="3568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433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8938" y="350838"/>
            <a:ext cx="4183062" cy="2849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9813" y="350838"/>
            <a:ext cx="3810000" cy="2533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3813" y="3322638"/>
            <a:ext cx="3810000" cy="3200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1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288" y="3322638"/>
            <a:ext cx="3916362" cy="3078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5362" name="文本框 2"/>
          <p:cNvSpPr txBox="1"/>
          <p:nvPr/>
        </p:nvSpPr>
        <p:spPr>
          <a:xfrm>
            <a:off x="1143000" y="195263"/>
            <a:ext cx="3268663" cy="13239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4000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拓展延伸  </a:t>
            </a:r>
            <a:endParaRPr lang="en-US" altLang="zh-CN" sz="4000" dirty="0">
              <a:solidFill>
                <a:schemeClr val="tx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eaLnBrk="0" hangingPunct="0"/>
            <a:r>
              <a:rPr lang="zh-CN" altLang="en-US" sz="4000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收集积累</a:t>
            </a:r>
            <a:endParaRPr lang="zh-CN" altLang="en-US" sz="40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5363" name="文本框 4"/>
          <p:cNvSpPr txBox="1"/>
          <p:nvPr/>
        </p:nvSpPr>
        <p:spPr>
          <a:xfrm>
            <a:off x="982663" y="1773238"/>
            <a:ext cx="2366962" cy="50165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3200" b="1" dirty="0">
                <a:solidFill>
                  <a:srgbClr val="0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由“落红不是无情物，化作春泥更护花”这两句诗所表现的精神你还能想到了那些诗词呢？</a:t>
            </a:r>
            <a:endParaRPr lang="zh-CN" altLang="en-US" sz="3200" b="1" dirty="0">
              <a:solidFill>
                <a:srgbClr val="00000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5364" name="文本框 5"/>
          <p:cNvSpPr txBox="1"/>
          <p:nvPr/>
        </p:nvSpPr>
        <p:spPr>
          <a:xfrm>
            <a:off x="4092575" y="1152525"/>
            <a:ext cx="4229100" cy="55102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1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春蚕到死丝方尽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蜡炬成灰泪始干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.(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李商隐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《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无题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》)</a:t>
            </a:r>
            <a:b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</a:b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2, 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横眉冷对千夫指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俯首甘为孺子牛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.(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鲁迅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)</a:t>
            </a:r>
            <a:b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</a:b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3, 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鞠躬尽瘁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死而后已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.(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诸葛亮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)</a:t>
            </a:r>
            <a:b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</a:b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4, 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捧着一颗心来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,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不带半棵草去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.(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陶行知</a:t>
            </a: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)</a:t>
            </a:r>
            <a:b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</a:br>
            <a:r>
              <a:rPr lang="en-US" altLang="zh-CN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国家兴亡 匹夫有责（顾炎武）</a:t>
            </a:r>
            <a:endParaRPr lang="en-US" altLang="zh-CN" sz="3200" b="1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386" name="文本框 1"/>
          <p:cNvSpPr txBox="1"/>
          <p:nvPr/>
        </p:nvSpPr>
        <p:spPr>
          <a:xfrm>
            <a:off x="960438" y="434975"/>
            <a:ext cx="268605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4000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课堂小结</a:t>
            </a:r>
            <a:endParaRPr lang="zh-CN" altLang="en-US" sz="4000" dirty="0">
              <a:solidFill>
                <a:schemeClr val="tx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6387" name="文本框 2"/>
          <p:cNvSpPr txBox="1"/>
          <p:nvPr/>
        </p:nvSpPr>
        <p:spPr>
          <a:xfrm>
            <a:off x="1954213" y="1497013"/>
            <a:ext cx="6092825" cy="2678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Arial" panose="020B0604020202020204" pitchFamily="34" charset="0"/>
              </a:rPr>
              <a:t>    这首诗写作者辞官离京，远去天涯的无边愁思，表达了诗人政治理想至死不变的执着态度。对国家民族的那份执著的忠忱。不甘于沉沦，为国家民族贡献力量牺牲自己，培养后人的无私奉献精神.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文本框 1"/>
          <p:cNvSpPr txBox="1"/>
          <p:nvPr/>
        </p:nvSpPr>
        <p:spPr>
          <a:xfrm>
            <a:off x="1314450" y="720725"/>
            <a:ext cx="2811463" cy="768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FF3300"/>
                </a:solidFill>
                <a:latin typeface="Times New Roman" panose="02020603050405020304" pitchFamily="18" charset="0"/>
                <a:ea typeface="华文行楷" panose="02010800040101010101" pitchFamily="2" charset="-122"/>
              </a:rPr>
              <a:t>作业布置</a:t>
            </a:r>
            <a:endParaRPr lang="zh-CN" altLang="en-US" sz="4400" dirty="0">
              <a:solidFill>
                <a:srgbClr val="FF3300"/>
              </a:solidFill>
              <a:latin typeface="Times New Roman" panose="02020603050405020304" pitchFamily="18" charset="0"/>
              <a:ea typeface="华文行楷" panose="02010800040101010101" pitchFamily="2" charset="-122"/>
            </a:endParaRPr>
          </a:p>
        </p:txBody>
      </p:sp>
      <p:sp>
        <p:nvSpPr>
          <p:cNvPr id="17411" name="文本框 2"/>
          <p:cNvSpPr txBox="1"/>
          <p:nvPr/>
        </p:nvSpPr>
        <p:spPr>
          <a:xfrm>
            <a:off x="2011363" y="1908175"/>
            <a:ext cx="4914900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just"/>
            <a:r>
              <a:rPr lang="en-US" altLang="zh-CN" sz="28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背诵该诗并默写</a:t>
            </a:r>
            <a:endParaRPr lang="zh-CN" altLang="en-US" sz="2800" b="1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412" name="文本框 3"/>
          <p:cNvSpPr txBox="1"/>
          <p:nvPr/>
        </p:nvSpPr>
        <p:spPr>
          <a:xfrm>
            <a:off x="1314450" y="2617788"/>
            <a:ext cx="7337425" cy="31940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8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Arial" panose="020B0604020202020204" pitchFamily="34" charset="0"/>
              </a:rPr>
              <a:t>    2.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Arial" panose="020B0604020202020204" pitchFamily="34" charset="0"/>
              </a:rPr>
              <a:t>“落红不是无情物，化作春泥更护花。”在诗人看来，落花作为个体，它的生命是终止了；但当它化作春泥，就能保护、滋养出新的花枝，它的生命就在下一代群体身上得以延续，体现出真正的生命价值－－终将孕育出一个繁花似锦、绚丽灿烂的春天！这分明是一首新生命的赞歌！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8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Arial" panose="020B0604020202020204" pitchFamily="34" charset="0"/>
              </a:rPr>
              <a:t>    写一篇短文，用上“落红不是无情物，化作春泥更护花。”这句话。 不少于三百字。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843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文本框 3"/>
          <p:cNvSpPr txBox="1"/>
          <p:nvPr/>
        </p:nvSpPr>
        <p:spPr>
          <a:xfrm>
            <a:off x="3371850" y="2536825"/>
            <a:ext cx="3840163" cy="13239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8000" dirty="0">
                <a:solidFill>
                  <a:srgbClr val="C00000"/>
                </a:solidFill>
                <a:latin typeface="Arial" panose="020B0604020202020204" pitchFamily="34" charset="0"/>
              </a:rPr>
              <a:t>谢谢</a:t>
            </a:r>
            <a:endParaRPr lang="zh-CN" altLang="en-US" sz="80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07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90207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文本框 5"/>
          <p:cNvSpPr txBox="1"/>
          <p:nvPr/>
        </p:nvSpPr>
        <p:spPr>
          <a:xfrm>
            <a:off x="5476875" y="274638"/>
            <a:ext cx="2406650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200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作者简介</a:t>
            </a:r>
            <a:endParaRPr lang="zh-CN" altLang="en-US" sz="3200" dirty="0">
              <a:solidFill>
                <a:schemeClr val="tx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3076" name="文本框 6"/>
          <p:cNvSpPr txBox="1"/>
          <p:nvPr/>
        </p:nvSpPr>
        <p:spPr>
          <a:xfrm>
            <a:off x="4206875" y="973138"/>
            <a:ext cx="4764088" cy="59912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>
              <a:lnSpc>
                <a:spcPts val="2300"/>
              </a:lnSpc>
            </a:pPr>
            <a:r>
              <a:rPr lang="zh-CN" altLang="en-US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 龚自珍：</a:t>
            </a:r>
            <a:r>
              <a:rPr lang="zh-CN" altLang="en-US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</a:t>
            </a:r>
            <a:r>
              <a:rPr lang="en-US" altLang="zh-CN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1792--1841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） 清思想家、文学家。浙江仁和（今杭州）人。道光进士，官礼部主事。学务博览，重经世济民。主张从事政治和经济改革，以解（</a:t>
            </a:r>
            <a:r>
              <a:rPr lang="en-US" altLang="zh-CN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1792--1841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） 清思想家、文学家。浙江仁和（今杭州）人。道光进士，官礼部主事。学务博览，重经世济民。主张从事政治和经济改革，以解决当时日益深入的社会危机，并热切要求抵抗资本主义国家的经济和军事侵略，维护国家主权。提倡</a:t>
            </a:r>
            <a:r>
              <a:rPr lang="zh-CN" alt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“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通经致用</a:t>
            </a:r>
            <a:r>
              <a:rPr lang="zh-CN" alt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”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的今文经学派的重要人物。并强调万事万物都处于变化之中。所作诗文，极力提倡</a:t>
            </a:r>
            <a:r>
              <a:rPr lang="zh-CN" alt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“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更法</a:t>
            </a:r>
            <a:r>
              <a:rPr lang="zh-CN" alt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”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zh-CN" alt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“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改图</a:t>
            </a:r>
            <a:r>
              <a:rPr lang="zh-CN" alt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”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，深刻揭露清王朝统治的腐朽，反映社会阶级矛盾的日益尖锐，洋溢着受国热情。</a:t>
            </a:r>
            <a:r>
              <a:rPr lang="en-US" altLang="zh-CN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明良论</a:t>
            </a:r>
            <a:r>
              <a:rPr lang="en-US" altLang="zh-CN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en-US" altLang="zh-CN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病梅馆记</a:t>
            </a:r>
            <a:r>
              <a:rPr lang="en-US" altLang="zh-CN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等文，和</a:t>
            </a:r>
            <a:r>
              <a:rPr lang="en-US" altLang="zh-CN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己亥杂诗</a:t>
            </a:r>
            <a:r>
              <a:rPr lang="en-US" altLang="zh-CN" sz="2000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·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九州生气恃风雷</a:t>
            </a:r>
            <a:r>
              <a:rPr lang="en-US" altLang="zh-CN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等诗篇，皆为其代表作。散文奥博纵横，自成一家，诗尤瑰丽奇肆，有</a:t>
            </a:r>
            <a:r>
              <a:rPr lang="zh-CN" alt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“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龚派</a:t>
            </a:r>
            <a:r>
              <a:rPr lang="zh-CN" altLang="en-US" sz="2000" dirty="0">
                <a:solidFill>
                  <a:srgbClr val="C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”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之称。著有</a:t>
            </a:r>
            <a:r>
              <a:rPr lang="en-US" altLang="zh-CN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《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龚自珍全集</a:t>
            </a:r>
            <a:r>
              <a:rPr lang="en-US" altLang="zh-CN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》</a:t>
            </a:r>
            <a: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br>
              <a:rPr lang="zh-CN" altLang="en-US" sz="2000" dirty="0">
                <a:solidFill>
                  <a:srgbClr val="C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endParaRPr lang="zh-CN" altLang="en-US" sz="2000" dirty="0">
              <a:solidFill>
                <a:srgbClr val="C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文本框 1"/>
          <p:cNvSpPr txBox="1"/>
          <p:nvPr/>
        </p:nvSpPr>
        <p:spPr>
          <a:xfrm>
            <a:off x="3433763" y="619125"/>
            <a:ext cx="375920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r>
              <a:rPr lang="zh-CN" altLang="en-US" sz="4000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  <a:sym typeface="Cambria" panose="02040503050406030204" pitchFamily="18" charset="0"/>
              </a:rPr>
              <a:t>写作背景</a:t>
            </a:r>
            <a:endParaRPr lang="zh-CN" altLang="en-US" sz="4000" dirty="0">
              <a:solidFill>
                <a:srgbClr val="C00000"/>
              </a:solidFill>
              <a:latin typeface="华文隶书" panose="02010800040101010101" pitchFamily="2" charset="-122"/>
              <a:ea typeface="华文隶书" panose="02010800040101010101" pitchFamily="2" charset="-122"/>
              <a:sym typeface="Cambria" panose="02040503050406030204" pitchFamily="18" charset="0"/>
            </a:endParaRPr>
          </a:p>
        </p:txBody>
      </p:sp>
      <p:sp>
        <p:nvSpPr>
          <p:cNvPr id="4099" name="文本框 2"/>
          <p:cNvSpPr txBox="1"/>
          <p:nvPr/>
        </p:nvSpPr>
        <p:spPr>
          <a:xfrm>
            <a:off x="3302000" y="2025650"/>
            <a:ext cx="5761038" cy="4832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2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Cambria" panose="02040503050406030204" pitchFamily="18" charset="0"/>
              </a:rPr>
              <a:t>     《</a:t>
            </a:r>
            <a:r>
              <a:rPr lang="zh-CN" altLang="en-US" sz="2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华文楷体" panose="02010600040101010101" pitchFamily="2" charset="-122"/>
              </a:rPr>
              <a:t>己亥杂诗</a:t>
            </a:r>
            <a:r>
              <a:rPr lang="en-US" altLang="zh-CN" sz="2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Cambria" panose="02040503050406030204" pitchFamily="18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华文楷体" panose="02010600040101010101" pitchFamily="2" charset="-122"/>
              </a:rPr>
              <a:t>是诗人</a:t>
            </a:r>
            <a:r>
              <a:rPr lang="zh-CN" altLang="en-US" sz="2800" dirty="0">
                <a:solidFill>
                  <a:srgbClr val="0000FF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华文楷体" panose="02010600040101010101" pitchFamily="2" charset="-122"/>
              </a:rPr>
              <a:t>被迫</a:t>
            </a:r>
            <a:r>
              <a:rPr lang="zh-CN" altLang="en-US" sz="2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华文楷体" panose="02010600040101010101" pitchFamily="2" charset="-122"/>
              </a:rPr>
              <a:t>辞官后的诗集，作于道光十九年（</a:t>
            </a:r>
            <a:r>
              <a:rPr lang="en-US" altLang="zh-CN" sz="2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Cambria" panose="02040503050406030204" pitchFamily="18" charset="0"/>
              </a:rPr>
              <a:t>1839</a:t>
            </a:r>
            <a:r>
              <a:rPr lang="zh-CN" altLang="en-US" sz="2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华文楷体" panose="02010600040101010101" pitchFamily="2" charset="-122"/>
              </a:rPr>
              <a:t>），按干支纪年这年为己亥年，故称。这年诗人辞官南归，于农历四月二十三离京，七月初九回杭州，九月十五日北上接家眷，十二月二十六日抵达江苏昆山。期间往返九千里，诗人共写了绝句</a:t>
            </a:r>
            <a:r>
              <a:rPr lang="en-US" altLang="zh-CN" sz="2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Cambria" panose="02040503050406030204" pitchFamily="18" charset="0"/>
              </a:rPr>
              <a:t>315</a:t>
            </a:r>
            <a:r>
              <a:rPr lang="zh-CN" altLang="en-US" sz="2800" dirty="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  <a:sym typeface="华文楷体" panose="02010600040101010101" pitchFamily="2" charset="-122"/>
              </a:rPr>
              <a:t>首。叙述了诗人的家世出身、仕宦经历、师友交往、生平著述以及思想感情、革新建议等。</a:t>
            </a:r>
            <a:endParaRPr lang="en-US" altLang="zh-CN" sz="2800" dirty="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  <a:sym typeface="Cambria" panose="02040503050406030204" pitchFamily="18" charset="0"/>
            </a:endParaRPr>
          </a:p>
        </p:txBody>
      </p:sp>
      <p:pic>
        <p:nvPicPr>
          <p:cNvPr id="4100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513" y="2514600"/>
            <a:ext cx="3138487" cy="4144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Picture 6" descr="https://ss0.bdstatic.com/94oJfD_bAAcT8t7mm9GUKT-xh_/timg?image&amp;quality=100&amp;size=b4000_4000&amp;sec=1555937115&amp;di=5032131dc568749bf1445a47b40a7647&amp;src=http://pic1.win4000.com/wallpaper/6/53a7c24a1ff4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13" y="198438"/>
            <a:ext cx="3573462" cy="22590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文本框 1"/>
          <p:cNvSpPr txBox="1"/>
          <p:nvPr/>
        </p:nvSpPr>
        <p:spPr>
          <a:xfrm>
            <a:off x="2854325" y="268288"/>
            <a:ext cx="5751513" cy="306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05000"/>
              </a:lnSpc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</a:t>
            </a:r>
            <a:r>
              <a:rPr lang="en-US" altLang="zh-CN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jǐ hài</a:t>
            </a:r>
            <a:endParaRPr lang="zh-CN" altLang="en-US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0" hangingPunct="0"/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楷体_GB2312"/>
              </a:rPr>
              <a:t>己  亥   杂  诗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</a:rPr>
              <a:t>   </a:t>
            </a: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楷体_GB2312"/>
              </a:rPr>
              <a:t>    </a:t>
            </a:r>
            <a:endParaRPr lang="en-US" altLang="zh-CN" sz="2400" b="1" dirty="0">
              <a:solidFill>
                <a:schemeClr val="tx1"/>
              </a:solidFill>
              <a:latin typeface="Arial" panose="020B0604020202020204" pitchFamily="34" charset="0"/>
              <a:ea typeface="楷体_GB2312"/>
            </a:endParaRPr>
          </a:p>
          <a:p>
            <a:pPr algn="ctr" eaLnBrk="0" hangingPunct="0"/>
            <a:r>
              <a:rPr lang="zh-CN" altLang="en-US" sz="1600" dirty="0">
                <a:solidFill>
                  <a:srgbClr val="C00000"/>
                </a:solidFill>
                <a:latin typeface="Arial" panose="020B0604020202020204" pitchFamily="34" charset="0"/>
              </a:rPr>
              <a:t>                        </a:t>
            </a:r>
            <a:endParaRPr lang="en-US" altLang="zh-CN" sz="16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 eaLnBrk="0" hangingPunct="0"/>
            <a:r>
              <a:rPr lang="zh-CN" altLang="en-US" sz="1600" dirty="0">
                <a:solidFill>
                  <a:srgbClr val="C00000"/>
                </a:solidFill>
                <a:latin typeface="Arial" panose="020B0604020202020204" pitchFamily="34" charset="0"/>
              </a:rPr>
              <a:t>                   </a:t>
            </a: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</a:rPr>
              <a:t>gōng</a:t>
            </a:r>
            <a:br>
              <a:rPr lang="zh-CN" altLang="en-US" dirty="0">
                <a:solidFill>
                  <a:srgbClr val="C00000"/>
                </a:solidFill>
                <a:latin typeface="Arial" panose="020B0604020202020204" pitchFamily="34" charset="0"/>
              </a:rPr>
            </a:br>
            <a:r>
              <a:rPr lang="zh-CN" altLang="en-US" sz="1600" dirty="0">
                <a:solidFill>
                  <a:srgbClr val="C00000"/>
                </a:solidFill>
                <a:latin typeface="Arial" panose="020B0604020202020204" pitchFamily="34" charset="0"/>
              </a:rPr>
              <a:t>         </a:t>
            </a:r>
            <a:endParaRPr lang="en-US" altLang="zh-CN" sz="16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 eaLnBrk="0" hangingPunct="0"/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</a:rPr>
              <a:t>     </a:t>
            </a:r>
            <a:r>
              <a:rPr lang="zh-CN" altLang="en-US" sz="1600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</a:rPr>
              <a:t>xiá</a:t>
            </a:r>
            <a:r>
              <a:rPr lang="zh-CN" altLang="en-US" sz="1600" dirty="0">
                <a:solidFill>
                  <a:srgbClr val="C00000"/>
                </a:solidFill>
                <a:latin typeface="Arial" panose="020B0604020202020204" pitchFamily="34" charset="0"/>
              </a:rPr>
              <a:t>    （清）龚自珍</a:t>
            </a:r>
            <a:br>
              <a:rPr lang="zh-CN" altLang="en-US" sz="1600" dirty="0">
                <a:solidFill>
                  <a:srgbClr val="C00000"/>
                </a:solidFill>
                <a:latin typeface="Arial" panose="020B0604020202020204" pitchFamily="34" charset="0"/>
              </a:rPr>
            </a:br>
            <a:endParaRPr lang="en-US" altLang="zh-CN" sz="1400" b="1" dirty="0">
              <a:solidFill>
                <a:srgbClr val="C00000"/>
              </a:solidFill>
              <a:latin typeface="Arial" panose="020B0604020202020204" pitchFamily="34" charset="0"/>
              <a:ea typeface="楷体_GB2312"/>
            </a:endParaRPr>
          </a:p>
          <a:p>
            <a:pPr algn="ctr" eaLnBrk="0" hangingPunct="0"/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楷体_GB2312"/>
              </a:rPr>
              <a:t>浩荡\离愁</a:t>
            </a: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楷体_GB2312"/>
              </a:rPr>
              <a:t>\白日斜，吟鞭\东指\即天涯。</a:t>
            </a:r>
            <a:endParaRPr lang="en-US" altLang="zh-CN" sz="2400" b="1" dirty="0">
              <a:solidFill>
                <a:schemeClr val="tx1"/>
              </a:solidFill>
              <a:latin typeface="Arial" panose="020B0604020202020204" pitchFamily="34" charset="0"/>
              <a:ea typeface="楷体_GB2312"/>
            </a:endParaRPr>
          </a:p>
          <a:p>
            <a:pPr algn="ctr" eaLnBrk="0" hangingPunct="0"/>
            <a:endParaRPr lang="zh-CN" altLang="en-US" sz="2400" b="1" dirty="0">
              <a:solidFill>
                <a:schemeClr val="tx1"/>
              </a:solidFill>
              <a:latin typeface="Arial" panose="020B0604020202020204" pitchFamily="34" charset="0"/>
              <a:ea typeface="楷体_GB2312"/>
            </a:endParaRPr>
          </a:p>
          <a:p>
            <a:pPr eaLnBrk="0" hangingPunct="0"/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楷体_GB2312"/>
              </a:rPr>
              <a:t>   落红</a:t>
            </a:r>
            <a:r>
              <a:rPr lang="zh-CN" altLang="en-US" sz="2400" b="1" dirty="0">
                <a:solidFill>
                  <a:schemeClr val="tx1"/>
                </a:solidFill>
                <a:latin typeface="Arial" panose="020B0604020202020204" pitchFamily="34" charset="0"/>
                <a:ea typeface="楷体_GB2312"/>
              </a:rPr>
              <a:t>\不是\无情物，化作\春泥\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 pitchFamily="34" charset="0"/>
                <a:ea typeface="楷体_GB2312"/>
              </a:rPr>
              <a:t>更护花。</a:t>
            </a:r>
            <a:endParaRPr lang="zh-CN" altLang="en-US" sz="24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5123" name="文本框 2"/>
          <p:cNvSpPr txBox="1"/>
          <p:nvPr/>
        </p:nvSpPr>
        <p:spPr>
          <a:xfrm>
            <a:off x="701675" y="376238"/>
            <a:ext cx="2528888" cy="768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4400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朗读古诗</a:t>
            </a:r>
            <a:endParaRPr lang="zh-CN" altLang="en-US" sz="4400" dirty="0">
              <a:solidFill>
                <a:schemeClr val="tx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5124" name="文本框 3"/>
          <p:cNvSpPr txBox="1"/>
          <p:nvPr/>
        </p:nvSpPr>
        <p:spPr>
          <a:xfrm>
            <a:off x="762000" y="1341438"/>
            <a:ext cx="2530475" cy="5222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285750" indent="-285750" eaLnBrk="0" hangingPunct="0">
              <a:buFont typeface="Wingdings" panose="05000000000000000000" pitchFamily="2" charset="2"/>
              <a:buChar char="u"/>
            </a:pPr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正读音</a:t>
            </a:r>
            <a:endParaRPr lang="zh-CN" altLang="en-US" sz="28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125" name="文本框 4"/>
          <p:cNvSpPr txBox="1"/>
          <p:nvPr/>
        </p:nvSpPr>
        <p:spPr>
          <a:xfrm>
            <a:off x="762000" y="2124075"/>
            <a:ext cx="1706563" cy="5222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285750" indent="-285750" eaLnBrk="0" hangingPunct="0">
              <a:buFont typeface="Wingdings" panose="05000000000000000000" pitchFamily="2" charset="2"/>
              <a:buChar char="u"/>
            </a:pPr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听朗读</a:t>
            </a:r>
            <a:endParaRPr lang="zh-CN" altLang="en-US" sz="28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126" name="文本框 5"/>
          <p:cNvSpPr txBox="1"/>
          <p:nvPr/>
        </p:nvSpPr>
        <p:spPr>
          <a:xfrm>
            <a:off x="762000" y="2781300"/>
            <a:ext cx="1706563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285750" indent="-285750" eaLnBrk="0" hangingPunct="0">
              <a:buFont typeface="Wingdings" panose="05000000000000000000" pitchFamily="2" charset="2"/>
              <a:buChar char="u"/>
            </a:pPr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自由读</a:t>
            </a:r>
            <a:endParaRPr lang="zh-CN" altLang="en-US" sz="28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127" name="文本框 6"/>
          <p:cNvSpPr txBox="1"/>
          <p:nvPr/>
        </p:nvSpPr>
        <p:spPr>
          <a:xfrm>
            <a:off x="762000" y="3438525"/>
            <a:ext cx="1819275" cy="9540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285750" indent="-285750" eaLnBrk="0" hangingPunct="0">
              <a:buFont typeface="Wingdings" panose="05000000000000000000" pitchFamily="2" charset="2"/>
              <a:buChar char="u"/>
            </a:pPr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指名读师指导</a:t>
            </a:r>
            <a:endParaRPr lang="zh-CN" altLang="en-US" sz="28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5128" name="文本框 8"/>
          <p:cNvSpPr txBox="1"/>
          <p:nvPr/>
        </p:nvSpPr>
        <p:spPr>
          <a:xfrm>
            <a:off x="762000" y="4527550"/>
            <a:ext cx="1717675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marL="285750" indent="-285750" eaLnBrk="0" hangingPunct="0">
              <a:buFont typeface="Wingdings" panose="05000000000000000000" pitchFamily="2" charset="2"/>
              <a:buChar char="u"/>
            </a:pPr>
            <a:r>
              <a:rPr lang="zh-CN" altLang="en-US" sz="28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共同读</a:t>
            </a:r>
            <a:endParaRPr lang="zh-CN" altLang="en-US" sz="28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5129" name="Picture 4" descr="1025434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47925" y="3351213"/>
            <a:ext cx="6564313" cy="3340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0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4392613"/>
            <a:ext cx="1346200" cy="2298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文本框 1"/>
          <p:cNvSpPr txBox="1"/>
          <p:nvPr/>
        </p:nvSpPr>
        <p:spPr>
          <a:xfrm>
            <a:off x="1422400" y="595313"/>
            <a:ext cx="2743200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理解诗句</a:t>
            </a:r>
            <a:endParaRPr lang="zh-CN" altLang="en-US" sz="2800" dirty="0">
              <a:solidFill>
                <a:schemeClr val="tx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6147" name="文本框 2"/>
          <p:cNvSpPr txBox="1"/>
          <p:nvPr/>
        </p:nvSpPr>
        <p:spPr>
          <a:xfrm>
            <a:off x="811213" y="1382713"/>
            <a:ext cx="3224212" cy="19399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浩荡</a:t>
            </a: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：广大无边。指离别京都的愁思浩如水波，也指作者心潮不平，形容愁思无穷无尽。</a:t>
            </a:r>
            <a:endParaRPr lang="zh-CN" altLang="en-US" sz="2400" dirty="0"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6148" name="文本框 3"/>
          <p:cNvSpPr txBox="1"/>
          <p:nvPr/>
        </p:nvSpPr>
        <p:spPr>
          <a:xfrm>
            <a:off x="811213" y="3541713"/>
            <a:ext cx="2960687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  <a:sym typeface="Arial" panose="020B0604020202020204" pitchFamily="34" charset="0"/>
              </a:rPr>
              <a:t>吟鞭</a:t>
            </a: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  <a:sym typeface="Arial" panose="020B0604020202020204" pitchFamily="34" charset="0"/>
              </a:rPr>
              <a:t>：指诗人马鞭</a:t>
            </a:r>
            <a:r>
              <a:rPr lang="zh-CN" altLang="en-US" sz="2400" dirty="0">
                <a:latin typeface="Arial" panose="020B0604020202020204" pitchFamily="34" charset="0"/>
              </a:rPr>
              <a:t>。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sp>
        <p:nvSpPr>
          <p:cNvPr id="6149" name="文本框 4"/>
          <p:cNvSpPr txBox="1"/>
          <p:nvPr/>
        </p:nvSpPr>
        <p:spPr>
          <a:xfrm>
            <a:off x="811213" y="4297363"/>
            <a:ext cx="3063875" cy="15700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  <a:sym typeface="Arial" panose="020B0604020202020204" pitchFamily="34" charset="0"/>
              </a:rPr>
              <a:t>吟边东指即天涯</a:t>
            </a: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  <a:sym typeface="Arial" panose="020B0604020202020204" pitchFamily="34" charset="0"/>
              </a:rPr>
              <a:t>：                    离开北京，马鞭向东一挥，感觉就是人在天涯一般</a:t>
            </a:r>
            <a:r>
              <a:rPr lang="zh-CN" altLang="en-US" dirty="0">
                <a:latin typeface="Arial" panose="020B0604020202020204" pitchFamily="34" charset="0"/>
              </a:rPr>
              <a:t>。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50" name="文本框 5"/>
          <p:cNvSpPr txBox="1"/>
          <p:nvPr/>
        </p:nvSpPr>
        <p:spPr>
          <a:xfrm>
            <a:off x="4572000" y="2644775"/>
            <a:ext cx="2263775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  <a:sym typeface="Arial" panose="020B0604020202020204" pitchFamily="34" charset="0"/>
              </a:rPr>
              <a:t>落红</a:t>
            </a:r>
            <a:r>
              <a:rPr lang="zh-CN" altLang="en-US" sz="2400" dirty="0">
                <a:solidFill>
                  <a:srgbClr val="000000"/>
                </a:solidFill>
                <a:latin typeface="Arial" panose="020B0604020202020204" pitchFamily="34" charset="0"/>
                <a:ea typeface="楷体" panose="02010609060101010101" pitchFamily="49" charset="-122"/>
                <a:sym typeface="Arial" panose="020B0604020202020204" pitchFamily="34" charset="0"/>
              </a:rPr>
              <a:t>：落花，诗人自喻，这里用来比喻自己离开官场</a:t>
            </a:r>
            <a:r>
              <a:rPr lang="zh-CN" altLang="en-US" sz="2400" dirty="0">
                <a:latin typeface="Arial" panose="020B0604020202020204" pitchFamily="34" charset="0"/>
              </a:rPr>
              <a:t>。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  <p:pic>
        <p:nvPicPr>
          <p:cNvPr id="6151" name="Picture 4" descr="D1702-01b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78400" y="269875"/>
            <a:ext cx="3114675" cy="2225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7" descr="2c21b3d1a00b51aaa0ec9c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425" y="4362450"/>
            <a:ext cx="4559300" cy="2266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170" name="文本框 1"/>
          <p:cNvSpPr txBox="1"/>
          <p:nvPr/>
        </p:nvSpPr>
        <p:spPr>
          <a:xfrm>
            <a:off x="3354388" y="1612900"/>
            <a:ext cx="5189537" cy="18161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浩浩荡荡的离别愁绪向着日落西斜的远处延伸，马鞭向东举起这一起身，从此就是天涯海角了。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1" name="文本框 3"/>
          <p:cNvSpPr txBox="1"/>
          <p:nvPr/>
        </p:nvSpPr>
        <p:spPr>
          <a:xfrm>
            <a:off x="3692525" y="539750"/>
            <a:ext cx="4514850" cy="9540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 eaLnBrk="0" hangingPunct="0"/>
            <a:r>
              <a:rPr lang="zh-CN" altLang="en-US" sz="2800" b="1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浩荡\离愁</a:t>
            </a:r>
            <a:r>
              <a:rPr lang="zh-CN" altLang="en-US" sz="2800" b="1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\白日斜，</a:t>
            </a:r>
            <a:endParaRPr lang="en-US" altLang="zh-CN" sz="2800" b="1" dirty="0">
              <a:solidFill>
                <a:schemeClr val="tx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algn="ctr" eaLnBrk="0" hangingPunct="0"/>
            <a:r>
              <a:rPr lang="zh-CN" altLang="en-US" sz="2800" b="1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吟鞭\东指\即天涯。</a:t>
            </a:r>
            <a:endParaRPr lang="en-US" altLang="zh-CN" sz="2800" b="1" dirty="0">
              <a:solidFill>
                <a:schemeClr val="tx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172" name="文本框 5"/>
          <p:cNvSpPr txBox="1"/>
          <p:nvPr/>
        </p:nvSpPr>
        <p:spPr>
          <a:xfrm>
            <a:off x="4183063" y="3311525"/>
            <a:ext cx="4789487" cy="9540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C00000"/>
                </a:solidFill>
                <a:latin typeface="Arial" panose="020B0604020202020204" pitchFamily="34" charset="0"/>
                <a:ea typeface="楷体_GB2312"/>
              </a:rPr>
              <a:t> </a:t>
            </a:r>
            <a:r>
              <a:rPr lang="zh-CN" altLang="en-US" sz="2800" b="1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落红</a:t>
            </a:r>
            <a:r>
              <a:rPr lang="zh-CN" altLang="en-US" sz="2800" b="1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\不是\无情物，</a:t>
            </a:r>
            <a:endParaRPr lang="en-US" altLang="zh-CN" sz="2800" b="1" dirty="0">
              <a:solidFill>
                <a:schemeClr val="tx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eaLnBrk="0" hangingPunct="0"/>
            <a:r>
              <a:rPr lang="zh-CN" altLang="en-US" sz="2800" b="1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化作\春泥\</a:t>
            </a:r>
            <a:r>
              <a:rPr lang="zh-CN" altLang="en-US" sz="2800" b="1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更护花。</a:t>
            </a:r>
            <a:endParaRPr lang="zh-CN" altLang="en-US" sz="28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7173" name="文本框 6"/>
          <p:cNvSpPr txBox="1"/>
          <p:nvPr/>
        </p:nvSpPr>
        <p:spPr>
          <a:xfrm>
            <a:off x="3354388" y="4349750"/>
            <a:ext cx="5189537" cy="13843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离开枝头，飘零的花朵并非是无情之物，化作春天的泥土滋养出新的鲜花。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174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3354388" cy="342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5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3354388" cy="3429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2732088" y="144463"/>
            <a:ext cx="6126163" cy="1800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indent="-457200" defTabSz="449580">
              <a:spcBef>
                <a:spcPct val="50000"/>
              </a:spcBef>
              <a:buClrTx/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kern="1200" cap="none" spc="0" normalizeH="0" baseline="0" noProof="0" dirty="0">
                <a:solidFill>
                  <a:srgbClr val="000000"/>
                </a:solidFill>
                <a:latin typeface="Times New Roman" panose="02020603050405020304" pitchFamily="18" charset="0"/>
                <a:ea typeface="华文行楷" panose="02010800040101010101" pitchFamily="2" charset="-122"/>
                <a:cs typeface="+mn-cs"/>
              </a:rPr>
              <a:t>请结合本诗的写作背景谈谈你对 </a:t>
            </a:r>
            <a:r>
              <a:rPr kumimoji="1" lang="en-US" altLang="zh-CN" sz="2800" kern="1200" cap="none" spc="0" normalizeH="0" baseline="0" noProof="0" dirty="0">
                <a:solidFill>
                  <a:srgbClr val="FF3300"/>
                </a:solidFill>
                <a:latin typeface="Times New Roman" panose="02020603050405020304" pitchFamily="18" charset="0"/>
                <a:ea typeface="华文行楷" panose="02010800040101010101" pitchFamily="2" charset="-122"/>
                <a:cs typeface="+mn-cs"/>
              </a:rPr>
              <a:t>“</a:t>
            </a:r>
            <a:r>
              <a:rPr kumimoji="1" lang="zh-CN" altLang="en-US" sz="2800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华文行楷" panose="02010800040101010101" pitchFamily="2" charset="-122"/>
                <a:cs typeface="+mn-cs"/>
              </a:rPr>
              <a:t>落红不是无情物，化做春泥更护花”的理解。</a:t>
            </a:r>
            <a:endParaRPr kumimoji="1" lang="zh-CN" altLang="en-US" sz="2800" kern="1200" cap="none" spc="0" normalizeH="0" baseline="0" noProof="0" dirty="0">
              <a:solidFill>
                <a:srgbClr val="FF0000"/>
              </a:solidFill>
              <a:latin typeface="Times New Roman" panose="02020603050405020304" pitchFamily="18" charset="0"/>
              <a:ea typeface="华文行楷" panose="02010800040101010101" pitchFamily="2" charset="-122"/>
              <a:cs typeface="+mn-cs"/>
            </a:endParaRPr>
          </a:p>
          <a:p>
            <a:pPr marR="0" defTabSz="449580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1" lang="zh-CN" altLang="en-US" kern="1200" cap="none" spc="0" normalizeH="0" baseline="0" noProof="0" dirty="0">
              <a:solidFill>
                <a:srgbClr val="000000"/>
              </a:solidFill>
              <a:latin typeface="Times New Roman" panose="02020603050405020304" pitchFamily="18" charset="0"/>
              <a:ea typeface="华文行楷" panose="02010800040101010101" pitchFamily="2" charset="-122"/>
              <a:cs typeface="+mn-cs"/>
            </a:endParaRPr>
          </a:p>
        </p:txBody>
      </p:sp>
      <p:sp>
        <p:nvSpPr>
          <p:cNvPr id="8195" name="文本框 2"/>
          <p:cNvSpPr txBox="1"/>
          <p:nvPr/>
        </p:nvSpPr>
        <p:spPr>
          <a:xfrm>
            <a:off x="474663" y="96838"/>
            <a:ext cx="2206625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600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赏析诗意</a:t>
            </a:r>
            <a:endParaRPr lang="zh-CN" altLang="en-US" sz="3600" dirty="0">
              <a:solidFill>
                <a:schemeClr val="tx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196" name="文本框 3"/>
          <p:cNvSpPr txBox="1"/>
          <p:nvPr/>
        </p:nvSpPr>
        <p:spPr>
          <a:xfrm>
            <a:off x="2811463" y="1458913"/>
            <a:ext cx="6240462" cy="3048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400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     </a:t>
            </a:r>
            <a:r>
              <a:rPr lang="zh-CN" altLang="en-US" sz="24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诗人用移情于物的手法，借落花翻出新意，为我们展示了一个极为瑰丽的境界：在诗人看来，落花作为个体，它的生命是终止了；但一当它化作春泥，就能保护、滋养出新的花枝，它的生命就在下一代群体身上得以延续，体现出真正的生命价值－－终将孕育出一个繁花似锦、绚丽灿烂的春天！这分明是一首新生命的赞歌！</a:t>
            </a:r>
            <a:endParaRPr lang="zh-CN" altLang="en-US" sz="24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197" name="文本框 4"/>
          <p:cNvSpPr txBox="1"/>
          <p:nvPr/>
        </p:nvSpPr>
        <p:spPr>
          <a:xfrm>
            <a:off x="2879725" y="4567238"/>
            <a:ext cx="5281613" cy="8318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牺牲自己，培养后人的无私奉献精神。表达对理想和信念的追求</a:t>
            </a:r>
            <a:endParaRPr lang="zh-CN" altLang="en-US" sz="24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198" name="文本框 5"/>
          <p:cNvSpPr txBox="1"/>
          <p:nvPr/>
        </p:nvSpPr>
        <p:spPr>
          <a:xfrm>
            <a:off x="2811463" y="5399088"/>
            <a:ext cx="5418137" cy="1200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400" dirty="0">
                <a:solidFill>
                  <a:schemeClr val="tx1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        诗人虽然辞官 但仍对国家民族有那份执著的忠忱。不甘于沉沦，为国家民族贡献力量。</a:t>
            </a:r>
            <a:endParaRPr lang="zh-CN" altLang="en-US" sz="2400" dirty="0">
              <a:solidFill>
                <a:schemeClr val="tx1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199" name="文本框 12"/>
          <p:cNvSpPr txBox="1"/>
          <p:nvPr/>
        </p:nvSpPr>
        <p:spPr>
          <a:xfrm>
            <a:off x="285750" y="2671763"/>
            <a:ext cx="1292225" cy="3668712"/>
          </a:xfrm>
          <a:prstGeom prst="rect">
            <a:avLst/>
          </a:prstGeom>
          <a:noFill/>
          <a:ln w="9525">
            <a:noFill/>
          </a:ln>
        </p:spPr>
        <p:txBody>
          <a:bodyPr vert="eaVert" anchor="t" anchorCtr="0">
            <a:spAutoFit/>
          </a:bodyPr>
          <a:p>
            <a:pPr eaLnBrk="0" hangingPunct="0"/>
            <a:r>
              <a:rPr lang="zh-CN" altLang="en-US" sz="3600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落红不是无情物</a:t>
            </a:r>
            <a:endParaRPr lang="en-US" altLang="zh-CN" sz="3600" dirty="0">
              <a:solidFill>
                <a:srgbClr val="C0000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eaLnBrk="0" hangingPunct="0"/>
            <a:r>
              <a:rPr lang="zh-CN" altLang="en-US" sz="3600" dirty="0">
                <a:solidFill>
                  <a:srgbClr val="C00000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化作春泥更护花</a:t>
            </a:r>
            <a:endParaRPr lang="zh-CN" altLang="en-US" sz="3600" dirty="0">
              <a:solidFill>
                <a:srgbClr val="C00000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8200" name="箭头: 右 14"/>
          <p:cNvSpPr/>
          <p:nvPr/>
        </p:nvSpPr>
        <p:spPr>
          <a:xfrm>
            <a:off x="1714500" y="2868613"/>
            <a:ext cx="1017588" cy="317500"/>
          </a:xfrm>
          <a:prstGeom prst="rightArrow">
            <a:avLst>
              <a:gd name="adj1" fmla="val 50000"/>
              <a:gd name="adj2" fmla="val 49914"/>
            </a:avLst>
          </a:prstGeom>
          <a:solidFill>
            <a:schemeClr val="accent1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01" name="箭头: 右 15"/>
          <p:cNvSpPr/>
          <p:nvPr/>
        </p:nvSpPr>
        <p:spPr>
          <a:xfrm>
            <a:off x="1771650" y="4635500"/>
            <a:ext cx="960438" cy="317500"/>
          </a:xfrm>
          <a:prstGeom prst="rightArrow">
            <a:avLst>
              <a:gd name="adj1" fmla="val 50000"/>
              <a:gd name="adj2" fmla="val 49912"/>
            </a:avLst>
          </a:prstGeom>
          <a:solidFill>
            <a:schemeClr val="accent1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02" name="箭头: 右 16"/>
          <p:cNvSpPr/>
          <p:nvPr/>
        </p:nvSpPr>
        <p:spPr>
          <a:xfrm>
            <a:off x="1771650" y="5649913"/>
            <a:ext cx="982663" cy="328612"/>
          </a:xfrm>
          <a:prstGeom prst="rightArrow">
            <a:avLst>
              <a:gd name="adj1" fmla="val 50000"/>
              <a:gd name="adj2" fmla="val 49977"/>
            </a:avLst>
          </a:prstGeom>
          <a:solidFill>
            <a:schemeClr val="accent1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p>
            <a:pPr eaLnBrk="0" hangingPunct="0"/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8203" name="图片 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4663" y="790575"/>
            <a:ext cx="2279650" cy="1881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文本框 1"/>
          <p:cNvSpPr txBox="1"/>
          <p:nvPr/>
        </p:nvSpPr>
        <p:spPr>
          <a:xfrm>
            <a:off x="1839913" y="2217738"/>
            <a:ext cx="5211762" cy="22463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楷体" panose="02010609060101010101" pitchFamily="49" charset="-122"/>
                <a:sym typeface="Arial" panose="020B0604020202020204" pitchFamily="34" charset="0"/>
              </a:rPr>
              <a:t>    同学们请联系生活实际想一想，在当今社会，有没有具有“落红不是无情物，化作春泥更护花。”这种精神的人呢？简单的举个例子说一说。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19" name="文本框 2"/>
          <p:cNvSpPr txBox="1"/>
          <p:nvPr/>
        </p:nvSpPr>
        <p:spPr>
          <a:xfrm>
            <a:off x="777875" y="582613"/>
            <a:ext cx="2101850" cy="12001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3600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拓展延伸  </a:t>
            </a:r>
            <a:endParaRPr lang="en-US" altLang="zh-CN" sz="3600" dirty="0">
              <a:solidFill>
                <a:schemeClr val="tx1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eaLnBrk="0" hangingPunct="0"/>
            <a:r>
              <a:rPr lang="zh-CN" altLang="en-US" sz="3600" dirty="0">
                <a:solidFill>
                  <a:schemeClr val="tx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联系生活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C0C0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42" name="图片 2"/>
          <p:cNvPicPr>
            <a:picLocks noChangeAspect="1"/>
          </p:cNvPicPr>
          <p:nvPr/>
        </p:nvPicPr>
        <p:blipFill>
          <a:blip r:embed="rId1"/>
          <a:srcRect b="11205"/>
          <a:stretch>
            <a:fillRect/>
          </a:stretch>
        </p:blipFill>
        <p:spPr>
          <a:xfrm>
            <a:off x="0" y="57150"/>
            <a:ext cx="9144000" cy="6038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缺省的设计">
  <a:themeElements>
    <a:clrScheme name="缺省的设计 1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缺省的设计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rgbClr val="C0C0C0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4958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rgbClr val="C0C0C0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缺省的设计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缺省的设计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缺省的设计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缺省的设计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缺省的设计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缺省的设计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缺省的设计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缺省的设计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缺省的设计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缺省的设计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缺省的设计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缺省的设计 1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1771</Words>
  <Application>WPS 演示</Application>
  <PresentationFormat>全屏显示(4:3)</PresentationFormat>
  <Paragraphs>92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6" baseType="lpstr">
      <vt:lpstr>Arial</vt:lpstr>
      <vt:lpstr>宋体</vt:lpstr>
      <vt:lpstr>Wingdings</vt:lpstr>
      <vt:lpstr>等线</vt:lpstr>
      <vt:lpstr>隶书</vt:lpstr>
      <vt:lpstr>微软雅黑</vt:lpstr>
      <vt:lpstr>华文行楷</vt:lpstr>
      <vt:lpstr>华文隶书</vt:lpstr>
      <vt:lpstr>华文中宋</vt:lpstr>
      <vt:lpstr>Times New Roman</vt:lpstr>
      <vt:lpstr>Cambria</vt:lpstr>
      <vt:lpstr>华文楷体</vt:lpstr>
      <vt:lpstr>黑体</vt:lpstr>
      <vt:lpstr>楷体_GB2312</vt:lpstr>
      <vt:lpstr>新宋体</vt:lpstr>
      <vt:lpstr>楷体</vt:lpstr>
      <vt:lpstr>Arial Unicode MS</vt:lpstr>
      <vt:lpstr>Calibri</vt:lpstr>
      <vt:lpstr>缺省的设计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100111021000101210101002100010021010010210000012100011121001111210011102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24</cp:revision>
  <dcterms:created xsi:type="dcterms:W3CDTF">2020-09-14T03:03:25Z</dcterms:created>
  <dcterms:modified xsi:type="dcterms:W3CDTF">2021-10-28T05:46:58Z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C63C1AD106614632BDED10120BBFEB59</vt:lpwstr>
  </property>
</Properties>
</file>