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3" r:id="rId3"/>
    <p:sldId id="281" r:id="rId4"/>
    <p:sldId id="322" r:id="rId5"/>
    <p:sldId id="282" r:id="rId6"/>
    <p:sldId id="321" r:id="rId7"/>
    <p:sldId id="284" r:id="rId8"/>
    <p:sldId id="285" r:id="rId9"/>
    <p:sldId id="343" r:id="rId10"/>
    <p:sldId id="286" r:id="rId11"/>
    <p:sldId id="344" r:id="rId12"/>
    <p:sldId id="287" r:id="rId13"/>
    <p:sldId id="288" r:id="rId14"/>
    <p:sldId id="289" r:id="rId15"/>
    <p:sldId id="290" r:id="rId16"/>
    <p:sldId id="292" r:id="rId17"/>
    <p:sldId id="294" r:id="rId18"/>
    <p:sldId id="345" r:id="rId19"/>
    <p:sldId id="283" r:id="rId20"/>
  </p:sldIdLst>
  <p:sldSz cx="9144000" cy="5715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Arial" panose="020B0604020202020204" pitchFamily="34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6699FF"/>
    <a:srgbClr val="CCCC00"/>
    <a:srgbClr val="FF6600"/>
    <a:srgbClr val="808000"/>
    <a:srgbClr val="CC3300"/>
    <a:srgbClr val="CC0000"/>
    <a:srgbClr val="17365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699"/>
    <p:restoredTop sz="94660"/>
  </p:normalViewPr>
  <p:slideViewPr>
    <p:cSldViewPr showGuides="1">
      <p:cViewPr varScale="1">
        <p:scale>
          <a:sx n="100" d="100"/>
          <a:sy n="100" d="100"/>
        </p:scale>
        <p:origin x="-642" y="-96"/>
      </p:cViewPr>
      <p:guideLst>
        <p:guide orient="horz" pos="209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5303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52930" cy="48768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2504" cy="37719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333500"/>
            <a:ext cx="4032504" cy="37719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482032"/>
            <a:ext cx="3655181" cy="686593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221149"/>
            <a:ext cx="3655181" cy="293690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482032"/>
            <a:ext cx="3673182" cy="686593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221149"/>
            <a:ext cx="3673182" cy="293690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822854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3124012" cy="13335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81001"/>
            <a:ext cx="4629150" cy="450320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3124012" cy="3176323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9C3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BB962C8B-B14F-4D97-AF65-F5344CB8AC3E}" type="datetime1">
              <a:rPr lang="en-US" altLang="zh-CN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</a:fld>
            <a:endParaRPr lang="en-US" altLang="zh-CN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lvl="0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914400" lvl="0" indent="-91440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1"/>
          </a:solidFill>
          <a:latin typeface="+mj-lt"/>
          <a:ea typeface="+mj-ea"/>
          <a:cs typeface="+mj-cs"/>
          <a:sym typeface="Calibri" panose="020F0502020204030204" pitchFamily="34" charset="0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microsoft.com/office/2007/relationships/media" Target="file:///C:\Users\Administrator\Desktop\&#32593;&#32476;&#27468;&#25163;-&#32431;&#38899;&#20048;%20-%20&#21487;&#29233;&#30340;&#20013;&#22269;&#22823;&#28448;&#25958;&#29004;%20-%20&#32431;&#38899;&#20048;.mp3" TargetMode="External"/><Relationship Id="rId1" Type="http://schemas.openxmlformats.org/officeDocument/2006/relationships/audio" Target="file:///C:\Users\Administrator\Desktop\&#32593;&#32476;&#27468;&#25163;-&#32431;&#38899;&#20048;%20-%20&#21487;&#29233;&#30340;&#20013;&#22269;&#22823;&#28448;&#25958;&#29004;%20-%20&#32431;&#38899;&#20048;.mp3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microsoft.com/office/2007/relationships/media" Target="file:///H:\&#32593;&#32476;&#27468;&#25163;-&#32431;&#38899;&#20048;%20-%20&#21487;&#29233;&#30340;&#20013;&#22269;&#22823;&#28448;&#25958;&#29004;%20-%20&#32431;&#38899;&#20048;.mp3" TargetMode="External"/><Relationship Id="rId1" Type="http://schemas.openxmlformats.org/officeDocument/2006/relationships/audio" Target="file:///H:\&#32593;&#32476;&#27468;&#25163;-&#32431;&#38899;&#20048;%20-%20&#21487;&#29233;&#30340;&#20013;&#22269;&#22823;&#28448;&#25958;&#29004;%20-%20&#32431;&#38899;&#20048;.mp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8910230467774855_320x320"/>
          <p:cNvPicPr preferRelativeResize="0">
            <a:picLocks noChangeAspect="1"/>
          </p:cNvPicPr>
          <p:nvPr/>
        </p:nvPicPr>
        <p:blipFill>
          <a:blip r:embed="rId1"/>
          <a:srcRect t="258" r="903"/>
          <a:stretch>
            <a:fillRect/>
          </a:stretch>
        </p:blipFill>
        <p:spPr>
          <a:xfrm>
            <a:off x="1169035" y="1152525"/>
            <a:ext cx="4646930" cy="3517265"/>
          </a:xfrm>
          <a:prstGeom prst="ellipse">
            <a:avLst/>
          </a:prstGeom>
          <a:blipFill rotWithShape="1">
            <a:blip r:embed="rId2"/>
            <a:tile tx="0" ty="0" sx="100000" sy="100000" flip="none" algn="tl"/>
          </a:blipFill>
        </p:spPr>
      </p:pic>
      <p:sp>
        <p:nvSpPr>
          <p:cNvPr id="2050" name="文本框 4"/>
          <p:cNvSpPr txBox="1"/>
          <p:nvPr/>
        </p:nvSpPr>
        <p:spPr>
          <a:xfrm>
            <a:off x="168275" y="146050"/>
            <a:ext cx="4187825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少年中国说（节选）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2290" name="图片 3" descr="27_jb7b7xbbqxbv1135vx28rr2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71875" y="2438400"/>
            <a:ext cx="5213350" cy="2933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图片 4" descr="26_jb7b7xbbqxbv1135vx28rr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25" y="60325"/>
            <a:ext cx="5103813" cy="2873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2" name="图片 5" descr="t01beda09f519b9d66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3491" name="标题 63490"/>
          <p:cNvSpPr>
            <a:spLocks noGrp="1"/>
          </p:cNvSpPr>
          <p:nvPr>
            <p:ph type="title"/>
          </p:nvPr>
        </p:nvSpPr>
        <p:spPr>
          <a:xfrm>
            <a:off x="-468949" y="445135"/>
            <a:ext cx="6870702" cy="1439862"/>
          </a:xfrm>
        </p:spPr>
        <p:txBody>
          <a:bodyPr anchor="ctr"/>
          <a:p>
            <a:pPr algn="r" fontAlgn="base"/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潜龙腾渊，鳞爪飞扬；</a:t>
            </a:r>
            <a:br>
              <a:rPr lang="zh-CN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乳虎啸谷，百兽震惶；</a:t>
            </a:r>
            <a:br>
              <a:rPr lang="zh-CN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鹰隼试翼，风尘吸张。</a:t>
            </a:r>
            <a:endParaRPr lang="zh-CN" altLang="en-US" sz="2800" b="1" strike="noStrike" noProof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3492" name="内容占位符 63491"/>
          <p:cNvSpPr>
            <a:spLocks noGrp="1"/>
          </p:cNvSpPr>
          <p:nvPr>
            <p:ph idx="1"/>
          </p:nvPr>
        </p:nvSpPr>
        <p:spPr>
          <a:xfrm>
            <a:off x="531813" y="1884363"/>
            <a:ext cx="7696200" cy="2100262"/>
          </a:xfrm>
          <a:ln/>
        </p:spPr>
        <p:txBody>
          <a:bodyPr anchor="t" anchorCtr="0"/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鹰隼试翼，风尘吸张：隼：一种凶猛的鸟。吸张：收缩与扩张。雄鹰隼鸟展翅试飞，掀起狂风，飞走沙石。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</a:rPr>
              <a:t>生动的形象，巨大的声威，冲天的气势，比喻少年中国的英姿勃发。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13316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3492">
                                            <p:txEl>
                                              <p:charRg st="0" end="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charRg st="51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3492">
                                            <p:txEl>
                                              <p:charRg st="51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/>
      <p:bldP spid="6349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4515" name="标题 64514"/>
          <p:cNvSpPr>
            <a:spLocks noGrp="1"/>
          </p:cNvSpPr>
          <p:nvPr>
            <p:ph type="title"/>
          </p:nvPr>
        </p:nvSpPr>
        <p:spPr>
          <a:xfrm>
            <a:off x="-308927" y="454660"/>
            <a:ext cx="6870698" cy="1093787"/>
          </a:xfrm>
        </p:spPr>
        <p:txBody>
          <a:bodyPr anchor="ctr"/>
          <a:p>
            <a:pPr algn="r" fontAlgn="base"/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奇花初胎，矞矞皇皇；</a:t>
            </a:r>
            <a:br>
              <a:rPr lang="zh-CN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干将发硎，有作其芒。</a:t>
            </a:r>
            <a:endParaRPr lang="zh-CN" altLang="en-US" sz="2800" b="1" strike="noStrike" noProof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4516" name="内容占位符 64515"/>
          <p:cNvSpPr>
            <a:spLocks noGrp="1"/>
          </p:cNvSpPr>
          <p:nvPr>
            <p:ph idx="1"/>
          </p:nvPr>
        </p:nvSpPr>
        <p:spPr>
          <a:xfrm>
            <a:off x="382588" y="1884363"/>
            <a:ext cx="7696200" cy="3121025"/>
          </a:xfrm>
          <a:ln/>
        </p:spPr>
        <p:txBody>
          <a:bodyPr anchor="t" anchorCtr="0"/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矞矞皇皇：形容生机勃勃。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  “奇花初胎，矞矞皇皇”歌颂了少年中国壮丽的发展前景；“干将发硎，有作其芒”以刚刚磨砺过的无比锋利的宝剑，比拟创建了少年中国立功的中国少年。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14340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64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4516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charRg st="16" end="9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4516">
                                            <p:txEl>
                                              <p:charRg st="16" end="9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  <p:bldP spid="6451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5539" name="标题 65538"/>
          <p:cNvSpPr>
            <a:spLocks noGrp="1"/>
          </p:cNvSpPr>
          <p:nvPr>
            <p:ph type="title"/>
          </p:nvPr>
        </p:nvSpPr>
        <p:spPr>
          <a:xfrm>
            <a:off x="-481013" y="428308"/>
            <a:ext cx="6870700" cy="1392237"/>
          </a:xfrm>
        </p:spPr>
        <p:txBody>
          <a:bodyPr anchor="ctr"/>
          <a:p>
            <a:pPr algn="r" fontAlgn="base"/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天戴其苍，地履其黄。</a:t>
            </a:r>
            <a:br>
              <a:rPr lang="zh-CN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纵有千古，横有八荒。</a:t>
            </a:r>
            <a:br>
              <a:rPr lang="zh-CN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前途似海，来日方长。</a:t>
            </a:r>
            <a:endParaRPr lang="zh-CN" altLang="en-US" sz="2800" b="1" strike="noStrike" noProof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5540" name="内容占位符 65539"/>
          <p:cNvSpPr>
            <a:spLocks noGrp="1"/>
          </p:cNvSpPr>
          <p:nvPr>
            <p:ph idx="1"/>
          </p:nvPr>
        </p:nvSpPr>
        <p:spPr>
          <a:xfrm>
            <a:off x="250825" y="2317750"/>
            <a:ext cx="8281988" cy="3060700"/>
          </a:xfrm>
          <a:ln/>
        </p:spPr>
        <p:txBody>
          <a:bodyPr anchor="t" anchorCtr="0"/>
          <a:p>
            <a:pPr>
              <a:lnSpc>
                <a:spcPct val="9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天戴其苍，地履其黄：头顶着青天，脚踏着黄土大地。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“天戴其苍，地履其黄”描写少年中国向顶天立地的巨人屹立在地球之上 ，雄视整个世界；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“</a:t>
            </a:r>
            <a:r>
              <a:rPr lang="zh-CN" altLang="en-US" sz="2400" b="1" dirty="0"/>
              <a:t>纵有千古，横有八荒</a:t>
            </a:r>
            <a:r>
              <a:rPr lang="zh-CN" altLang="en-US" sz="2400" b="1" dirty="0">
                <a:latin typeface="宋体" panose="02010600030101010101" pitchFamily="2" charset="-122"/>
              </a:rPr>
              <a:t>”指时间之长、空间之广</a:t>
            </a:r>
            <a:r>
              <a:rPr lang="en-US" altLang="zh-CN" sz="2400" b="1">
                <a:latin typeface="宋体" panose="02010600030101010101" pitchFamily="2" charset="-122"/>
              </a:rPr>
              <a:t>,</a:t>
            </a:r>
            <a:r>
              <a:rPr lang="zh-CN" altLang="zh-CN" sz="2400" b="1" dirty="0">
                <a:latin typeface="宋体" panose="02010600030101010101" pitchFamily="2" charset="-122"/>
              </a:rPr>
              <a:t>暗含了</a:t>
            </a:r>
            <a:r>
              <a:rPr lang="zh-CN" altLang="en-US" sz="2400" b="1" dirty="0">
                <a:latin typeface="宋体" panose="02010600030101010101" pitchFamily="2" charset="-122"/>
              </a:rPr>
              <a:t>少年中国无比广阔的美好前途。</a:t>
            </a:r>
            <a:endParaRPr lang="zh-CN" altLang="en-US" sz="2400" b="1" dirty="0">
              <a:latin typeface="宋体" panose="02010600030101010101" pitchFamily="2" charset="-122"/>
            </a:endParaRPr>
          </a:p>
        </p:txBody>
      </p:sp>
      <p:pic>
        <p:nvPicPr>
          <p:cNvPr id="15364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charRg st="0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charRg st="27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5540">
                                            <p:txEl>
                                              <p:charRg st="27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5540">
                                            <p:txEl>
                                              <p:charRg st="27" end="7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charRg st="70" end="1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6563" name="标题 66562"/>
          <p:cNvSpPr>
            <a:spLocks noGrp="1"/>
          </p:cNvSpPr>
          <p:nvPr>
            <p:ph type="title"/>
          </p:nvPr>
        </p:nvSpPr>
        <p:spPr>
          <a:xfrm>
            <a:off x="-488315" y="739775"/>
            <a:ext cx="7708900" cy="1152525"/>
          </a:xfrm>
        </p:spPr>
        <p:txBody>
          <a:bodyPr anchor="ctr"/>
          <a:p>
            <a:pPr algn="r" fontAlgn="base"/>
            <a:r>
              <a:rPr lang="zh-CN" altLang="en-US" sz="32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美哉我少年中国，与天不老；</a:t>
            </a:r>
            <a:br>
              <a:rPr lang="zh-CN" alt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32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壮哉我中国少年，与国无疆。</a:t>
            </a:r>
            <a:endParaRPr lang="zh-CN" altLang="en-US" sz="3200" b="1" strike="noStrike" noProof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6564" name="内容占位符 66563"/>
          <p:cNvSpPr>
            <a:spLocks noGrp="1"/>
          </p:cNvSpPr>
          <p:nvPr>
            <p:ph idx="1"/>
          </p:nvPr>
        </p:nvSpPr>
        <p:spPr>
          <a:xfrm>
            <a:off x="717550" y="1957388"/>
            <a:ext cx="7416800" cy="1798637"/>
          </a:xfrm>
          <a:ln/>
        </p:spPr>
        <p:txBody>
          <a:bodyPr anchor="t" anchorCtr="0"/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哉：语气词，表示感叹道语气，相当于“啊”。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lnSpc>
                <a:spcPct val="90000"/>
              </a:lnSpc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 这句话总结全文，热情地讴歌了少年中国和中国少年的美好未来，进一步说明了二者之间的密切联系。</a:t>
            </a:r>
            <a:endParaRPr lang="zh-CN" altLang="en-US" sz="2800" b="1">
              <a:latin typeface="宋体" panose="02010600030101010101" pitchFamily="2" charset="-122"/>
            </a:endParaRPr>
          </a:p>
        </p:txBody>
      </p:sp>
      <p:pic>
        <p:nvPicPr>
          <p:cNvPr id="16388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66564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charRg st="26" end="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500"/>
                                        <p:tgtEl>
                                          <p:spTgt spid="66564">
                                            <p:txEl>
                                              <p:charRg st="26" end="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/>
      <p:bldP spid="6656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8611" name="标题 68610"/>
          <p:cNvSpPr>
            <a:spLocks noGrp="1"/>
          </p:cNvSpPr>
          <p:nvPr>
            <p:ph type="title"/>
          </p:nvPr>
        </p:nvSpPr>
        <p:spPr>
          <a:xfrm>
            <a:off x="912813" y="388938"/>
            <a:ext cx="6870700" cy="673100"/>
          </a:xfrm>
          <a:ln/>
        </p:spPr>
        <p:txBody>
          <a:bodyPr anchor="ctr" anchorCtr="0"/>
          <a:p>
            <a:r>
              <a:rPr lang="en-US" altLang="zh-CN" sz="4000" b="1"/>
              <a:t>1.</a:t>
            </a:r>
            <a:r>
              <a:rPr lang="zh-CN" altLang="en-US" sz="4000" b="1" dirty="0"/>
              <a:t>结合注释，理解课文意思。</a:t>
            </a:r>
            <a:endParaRPr lang="zh-CN" altLang="en-US" sz="4000" b="1" dirty="0"/>
          </a:p>
        </p:txBody>
      </p:sp>
      <p:sp>
        <p:nvSpPr>
          <p:cNvPr id="68612" name="内容占位符 68611"/>
          <p:cNvSpPr>
            <a:spLocks noGrp="1"/>
          </p:cNvSpPr>
          <p:nvPr>
            <p:ph idx="1"/>
          </p:nvPr>
        </p:nvSpPr>
        <p:spPr>
          <a:xfrm>
            <a:off x="500063" y="1130300"/>
            <a:ext cx="7696200" cy="3048000"/>
          </a:xfrm>
          <a:ln/>
        </p:spPr>
        <p:txBody>
          <a:bodyPr anchor="t" anchorCtr="0"/>
          <a:p>
            <a:pPr>
              <a:lnSpc>
                <a:spcPct val="80000"/>
              </a:lnSpc>
              <a:buNone/>
            </a:pPr>
            <a:r>
              <a:rPr lang="zh-CN" altLang="en-US" sz="2000" b="1" dirty="0">
                <a:latin typeface="宋体" panose="02010600030101010101" pitchFamily="2" charset="-122"/>
              </a:rPr>
              <a:t>   </a:t>
            </a:r>
            <a:r>
              <a:rPr lang="zh-CN" altLang="zh-CN" sz="2000" b="1" dirty="0">
                <a:latin typeface="宋体" panose="02010600030101010101" pitchFamily="2" charset="-122"/>
              </a:rPr>
              <a:t>所以说今天的责任，不在别人身上，全在我们少年身上。少年</a:t>
            </a:r>
            <a:r>
              <a:rPr lang="zh-CN" altLang="en-US" sz="2000" b="1" dirty="0">
                <a:latin typeface="宋体" panose="02010600030101010101" pitchFamily="2" charset="-122"/>
              </a:rPr>
              <a:t>有才智</a:t>
            </a:r>
            <a:r>
              <a:rPr lang="zh-CN" altLang="zh-CN" sz="2000" b="1" dirty="0">
                <a:latin typeface="宋体" panose="02010600030101010101" pitchFamily="2" charset="-122"/>
              </a:rPr>
              <a:t>我国家就</a:t>
            </a:r>
            <a:r>
              <a:rPr lang="zh-CN" altLang="en-US" sz="2000" b="1" dirty="0">
                <a:latin typeface="宋体" panose="02010600030101010101" pitchFamily="2" charset="-122"/>
              </a:rPr>
              <a:t>有才智</a:t>
            </a:r>
            <a:r>
              <a:rPr lang="zh-CN" altLang="zh-CN" sz="2000" b="1" dirty="0">
                <a:latin typeface="宋体" panose="02010600030101010101" pitchFamily="2" charset="-122"/>
              </a:rPr>
              <a:t>，少年富</a:t>
            </a:r>
            <a:r>
              <a:rPr lang="zh-CN" altLang="en-US" sz="2000" b="1" dirty="0">
                <a:latin typeface="宋体" panose="02010600030101010101" pitchFamily="2" charset="-122"/>
              </a:rPr>
              <a:t>足</a:t>
            </a:r>
            <a:r>
              <a:rPr lang="zh-CN" altLang="zh-CN" sz="2000" b="1" dirty="0">
                <a:latin typeface="宋体" panose="02010600030101010101" pitchFamily="2" charset="-122"/>
              </a:rPr>
              <a:t>我国家就富</a:t>
            </a:r>
            <a:r>
              <a:rPr lang="zh-CN" altLang="en-US" sz="2000" b="1" dirty="0">
                <a:latin typeface="宋体" panose="02010600030101010101" pitchFamily="2" charset="-122"/>
              </a:rPr>
              <a:t>足</a:t>
            </a:r>
            <a:r>
              <a:rPr lang="zh-CN" altLang="zh-CN" sz="2000" b="1" dirty="0">
                <a:latin typeface="宋体" panose="02010600030101010101" pitchFamily="2" charset="-122"/>
              </a:rPr>
              <a:t>，少年强大我国家就强大，少年独立我国家就独立，少年自由我国家就自由，少年进步我国家就进步，少年胜过欧洲，我国家就胜过欧洲，少年称雄于世界，我国家就称雄于世界。红日刚刚升起，</a:t>
            </a:r>
            <a:r>
              <a:rPr lang="zh-CN" altLang="en-US" sz="2000" b="1" dirty="0">
                <a:latin typeface="宋体" panose="02010600030101010101" pitchFamily="2" charset="-122"/>
              </a:rPr>
              <a:t>发出万   丈</a:t>
            </a:r>
            <a:r>
              <a:rPr lang="zh-CN" altLang="zh-CN" sz="2000" b="1" dirty="0">
                <a:latin typeface="宋体" panose="02010600030101010101" pitchFamily="2" charset="-122"/>
              </a:rPr>
              <a:t>霞光；黄河</a:t>
            </a:r>
            <a:r>
              <a:rPr lang="zh-CN" altLang="en-US" sz="2000" b="1" dirty="0">
                <a:latin typeface="宋体" panose="02010600030101010101" pitchFamily="2" charset="-122"/>
              </a:rPr>
              <a:t>之水</a:t>
            </a:r>
            <a:r>
              <a:rPr lang="zh-CN" altLang="zh-CN" sz="2000" b="1" dirty="0">
                <a:latin typeface="宋体" panose="02010600030101010101" pitchFamily="2" charset="-122"/>
              </a:rPr>
              <a:t>从地</a:t>
            </a:r>
            <a:r>
              <a:rPr lang="zh-CN" altLang="en-US" sz="2000" b="1" dirty="0">
                <a:latin typeface="宋体" panose="02010600030101010101" pitchFamily="2" charset="-122"/>
              </a:rPr>
              <a:t>层涌出</a:t>
            </a:r>
            <a:r>
              <a:rPr lang="zh-CN" altLang="zh-CN" sz="2000" b="1" dirty="0">
                <a:latin typeface="宋体" panose="02010600030101010101" pitchFamily="2" charset="-122"/>
              </a:rPr>
              <a:t>，</a:t>
            </a:r>
            <a:r>
              <a:rPr lang="zh-CN" altLang="en-US" sz="2000" b="1" dirty="0">
                <a:latin typeface="宋体" panose="02010600030101010101" pitchFamily="2" charset="-122"/>
              </a:rPr>
              <a:t>一泻千里</a:t>
            </a:r>
            <a:r>
              <a:rPr lang="zh-CN" altLang="zh-CN" sz="2000" b="1" dirty="0">
                <a:latin typeface="宋体" panose="02010600030101010101" pitchFamily="2" charset="-122"/>
              </a:rPr>
              <a:t>浩浩荡荡；潜龙从</a:t>
            </a:r>
            <a:r>
              <a:rPr lang="zh-CN" altLang="en-US" sz="2000" b="1" dirty="0">
                <a:latin typeface="宋体" panose="02010600030101010101" pitchFamily="2" charset="-122"/>
              </a:rPr>
              <a:t>    </a:t>
            </a:r>
            <a:r>
              <a:rPr lang="zh-CN" altLang="zh-CN" sz="2000" b="1" dirty="0">
                <a:latin typeface="宋体" panose="02010600030101010101" pitchFamily="2" charset="-122"/>
              </a:rPr>
              <a:t>深渊中腾跃而起，它的鳞爪舞动飞扬</a:t>
            </a:r>
            <a:r>
              <a:rPr lang="zh-CN" altLang="en-US" sz="2000" b="1" dirty="0">
                <a:latin typeface="宋体" panose="02010600030101010101" pitchFamily="2" charset="-122"/>
              </a:rPr>
              <a:t>。幼</a:t>
            </a:r>
            <a:r>
              <a:rPr lang="zh-CN" altLang="zh-CN" sz="2000" b="1" dirty="0">
                <a:latin typeface="宋体" panose="02010600030101010101" pitchFamily="2" charset="-122"/>
              </a:rPr>
              <a:t>虎在山谷吼叫，所</a:t>
            </a:r>
            <a:r>
              <a:rPr lang="zh-CN" altLang="en-US" sz="2000" b="1" dirty="0">
                <a:latin typeface="宋体" panose="02010600030101010101" pitchFamily="2" charset="-122"/>
              </a:rPr>
              <a:t>   </a:t>
            </a:r>
            <a:r>
              <a:rPr lang="zh-CN" altLang="zh-CN" sz="2000" b="1" dirty="0">
                <a:latin typeface="宋体" panose="02010600030101010101" pitchFamily="2" charset="-122"/>
              </a:rPr>
              <a:t>有的野兽都</a:t>
            </a:r>
            <a:r>
              <a:rPr lang="zh-CN" altLang="en-US" sz="2000" b="1" dirty="0">
                <a:latin typeface="宋体" panose="02010600030101010101" pitchFamily="2" charset="-122"/>
              </a:rPr>
              <a:t>一片</a:t>
            </a:r>
            <a:r>
              <a:rPr lang="zh-CN" altLang="zh-CN" sz="2000" b="1" dirty="0">
                <a:latin typeface="宋体" panose="02010600030101010101" pitchFamily="2" charset="-122"/>
              </a:rPr>
              <a:t>惊</a:t>
            </a:r>
            <a:r>
              <a:rPr lang="zh-CN" altLang="en-US" sz="2000" b="1" dirty="0">
                <a:latin typeface="宋体" panose="02010600030101010101" pitchFamily="2" charset="-122"/>
              </a:rPr>
              <a:t>惶；</a:t>
            </a:r>
            <a:r>
              <a:rPr lang="zh-CN" altLang="zh-CN" sz="2000" b="1" dirty="0">
                <a:latin typeface="宋体" panose="02010600030101010101" pitchFamily="2" charset="-122"/>
              </a:rPr>
              <a:t>雄鹰隼鸟振翅欲飞，风和尘土高卷飞</a:t>
            </a:r>
            <a:r>
              <a:rPr lang="zh-CN" altLang="en-US" sz="2000" b="1" dirty="0">
                <a:latin typeface="宋体" panose="02010600030101010101" pitchFamily="2" charset="-122"/>
              </a:rPr>
              <a:t>   </a:t>
            </a:r>
            <a:r>
              <a:rPr lang="zh-CN" altLang="zh-CN" sz="2000" b="1" dirty="0">
                <a:latin typeface="宋体" panose="02010600030101010101" pitchFamily="2" charset="-122"/>
              </a:rPr>
              <a:t>扬</a:t>
            </a:r>
            <a:r>
              <a:rPr lang="zh-CN" altLang="en-US" sz="2000" b="1" dirty="0">
                <a:latin typeface="宋体" panose="02010600030101010101" pitchFamily="2" charset="-122"/>
              </a:rPr>
              <a:t>。</a:t>
            </a:r>
            <a:r>
              <a:rPr lang="zh-CN" altLang="zh-CN" sz="2000" b="1" dirty="0">
                <a:latin typeface="宋体" panose="02010600030101010101" pitchFamily="2" charset="-122"/>
              </a:rPr>
              <a:t>奇花刚开始孕起蓓蕾，灿烂明丽</a:t>
            </a:r>
            <a:r>
              <a:rPr lang="zh-CN" altLang="en-US" sz="2000" b="1" dirty="0">
                <a:latin typeface="宋体" panose="02010600030101010101" pitchFamily="2" charset="-122"/>
              </a:rPr>
              <a:t>满眼辉煌</a:t>
            </a:r>
            <a:r>
              <a:rPr lang="zh-CN" altLang="zh-CN" sz="2000" b="1" dirty="0">
                <a:latin typeface="宋体" panose="02010600030101010101" pitchFamily="2" charset="-122"/>
              </a:rPr>
              <a:t>；干将</a:t>
            </a:r>
            <a:r>
              <a:rPr lang="zh-CN" altLang="en-US" sz="2000" b="1" dirty="0">
                <a:latin typeface="宋体" panose="02010600030101010101" pitchFamily="2" charset="-122"/>
              </a:rPr>
              <a:t>         宝</a:t>
            </a:r>
            <a:r>
              <a:rPr lang="zh-CN" altLang="zh-CN" sz="2000" b="1" dirty="0">
                <a:latin typeface="宋体" panose="02010600030101010101" pitchFamily="2" charset="-122"/>
              </a:rPr>
              <a:t>剑新磨，</a:t>
            </a:r>
            <a:r>
              <a:rPr lang="zh-CN" altLang="en-US" sz="2000" b="1" dirty="0">
                <a:latin typeface="宋体" panose="02010600030101010101" pitchFamily="2" charset="-122"/>
              </a:rPr>
              <a:t>锋刃</a:t>
            </a:r>
            <a:r>
              <a:rPr lang="zh-CN" altLang="zh-CN" sz="2000" b="1" dirty="0">
                <a:latin typeface="宋体" panose="02010600030101010101" pitchFamily="2" charset="-122"/>
              </a:rPr>
              <a:t>闪射出光芒。</a:t>
            </a:r>
            <a:r>
              <a:rPr lang="zh-CN" altLang="en-US" sz="2000" b="1" dirty="0">
                <a:latin typeface="宋体" panose="02010600030101010101" pitchFamily="2" charset="-122"/>
              </a:rPr>
              <a:t>头顶着苍天，脚踏着大地，我们的历史无比悠久，我们的国土无限宽广。我们的前途海一般的广阔，未来的美好日子无限远长。美丽啊我们的少年中国，将与天地共存不老！雄壮啊我的中国少年，将与祖国万寿无疆！</a:t>
            </a:r>
            <a:endParaRPr lang="zh-CN" altLang="en-US" sz="2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charRg st="0" end="37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8612">
                                            <p:txEl>
                                              <p:charRg st="0" end="37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8612">
                                            <p:txEl>
                                              <p:charRg st="0" end="37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612">
                                            <p:txEl>
                                              <p:charRg st="0" end="37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612">
                                            <p:txEl>
                                              <p:charRg st="0" end="37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612">
                                            <p:txEl>
                                              <p:charRg st="0" end="37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0659" name="标题 70658"/>
          <p:cNvSpPr>
            <a:spLocks noGrp="1"/>
          </p:cNvSpPr>
          <p:nvPr>
            <p:ph type="title"/>
          </p:nvPr>
        </p:nvSpPr>
        <p:spPr>
          <a:xfrm>
            <a:off x="-198437" y="488950"/>
            <a:ext cx="8853487" cy="2178050"/>
          </a:xfrm>
          <a:ln/>
        </p:spPr>
        <p:txBody>
          <a:bodyPr anchor="ctr" anchorCtr="0"/>
          <a:p>
            <a:pPr algn="l"/>
            <a:r>
              <a:rPr lang="en-US" altLang="zh-CN" sz="3200" b="1"/>
              <a:t>          </a:t>
            </a:r>
            <a:r>
              <a:rPr lang="zh-CN" altLang="en-US" sz="3200" b="1" dirty="0"/>
              <a:t>课文赞颂少年中国，也讴歌中国少年，二者有什么联系，谈谈你的理解。</a:t>
            </a:r>
            <a:endParaRPr lang="zh-CN" altLang="en-US" sz="3200" b="1" dirty="0"/>
          </a:p>
        </p:txBody>
      </p:sp>
      <p:sp>
        <p:nvSpPr>
          <p:cNvPr id="70660" name="内容占位符 70659"/>
          <p:cNvSpPr>
            <a:spLocks noGrp="1"/>
          </p:cNvSpPr>
          <p:nvPr>
            <p:ph idx="1"/>
          </p:nvPr>
        </p:nvSpPr>
        <p:spPr>
          <a:xfrm>
            <a:off x="460375" y="2079625"/>
            <a:ext cx="7696200" cy="3048000"/>
          </a:xfrm>
          <a:ln/>
        </p:spPr>
        <p:txBody>
          <a:bodyPr anchor="t" anchorCtr="0"/>
          <a:p>
            <a:pPr>
              <a:buNone/>
            </a:pPr>
            <a:r>
              <a:rPr lang="en-US" altLang="zh-CN" b="1">
                <a:latin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6699FF"/>
                </a:solidFill>
                <a:latin typeface="宋体" panose="02010600030101010101" pitchFamily="2" charset="-122"/>
              </a:rPr>
              <a:t>中国少年应是有进取心、独立、自由、强大、智慧、敢于革新的少年。“少年中国”是作者的理想，而“中国少年”则是实现理想的希望。</a:t>
            </a:r>
            <a:endParaRPr lang="zh-CN" altLang="en-US" sz="2800" b="1" dirty="0">
              <a:solidFill>
                <a:srgbClr val="6699FF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solidFill>
                  <a:srgbClr val="6699FF"/>
                </a:solidFill>
                <a:latin typeface="宋体" panose="02010600030101010101" pitchFamily="2" charset="-122"/>
              </a:rPr>
              <a:t>  两者的前途和命运紧密相连。</a:t>
            </a:r>
            <a:endParaRPr lang="zh-CN" altLang="en-US" sz="2800" b="1" dirty="0">
              <a:solidFill>
                <a:srgbClr val="6699FF"/>
              </a:solidFill>
              <a:latin typeface="宋体" panose="02010600030101010101" pitchFamily="2" charset="-122"/>
            </a:endParaRPr>
          </a:p>
        </p:txBody>
      </p:sp>
      <p:pic>
        <p:nvPicPr>
          <p:cNvPr id="18436" name="图片 2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0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>
                                            <p:txEl>
                                              <p:charRg st="64" end="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3"/>
          <p:cNvSpPr txBox="1"/>
          <p:nvPr/>
        </p:nvSpPr>
        <p:spPr>
          <a:xfrm>
            <a:off x="561975" y="436563"/>
            <a:ext cx="8388350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今日之责任，不在他人，而全在少年。少年智则国智，少年富则国富，少年强则国强，少年独立则国独立，少年自由则国自由，少年进步则国进步，少年胜于欧洲，则国胜于欧洲，少年雄于地球，则国雄于地球。红日初升，其道大光；河出伏流，一泻汪洋。潜龙腾渊，鳞爪飞扬；乳虎啸谷，百兽震惶；鹰隼试翼，风尘吸张。奇花初胎，矞矞皇皇；干将妇硎，有作其芒。天戴其苍，地履其黄，纵有千古，横有八荒，前途似海，来日方长。美哉我少年中国，与天不老；壮哉我中国少年，与国无疆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网络歌手-纯音乐 - 可爱的中国大漠敦煌 - 纯音乐">
            <a:hlinkClick r:id="" action="ppaction://media"/>
          </p:cNvPr>
          <p:cNvPicPr>
            <a:picLocks noRo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25725" y="4870450"/>
            <a:ext cx="495300" cy="49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9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560829" y="3326129"/>
            <a:ext cx="4451350" cy="701041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4000" noProof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谢谢大家</a:t>
            </a:r>
            <a:endParaRPr lang="zh-CN" altLang="zh-CN" sz="4000" noProof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20483" name="图片 3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6" name="内容占位符 57345"/>
          <p:cNvSpPr>
            <a:spLocks noGrp="1"/>
          </p:cNvSpPr>
          <p:nvPr>
            <p:ph idx="1"/>
          </p:nvPr>
        </p:nvSpPr>
        <p:spPr>
          <a:xfrm>
            <a:off x="2554288" y="1268413"/>
            <a:ext cx="6048375" cy="4619625"/>
          </a:xfrm>
          <a:ln/>
        </p:spPr>
        <p:txBody>
          <a:bodyPr anchor="t" anchorCtr="0"/>
          <a:p>
            <a:pPr>
              <a:lnSpc>
                <a:spcPct val="80000"/>
              </a:lnSpc>
              <a:buNone/>
            </a:pPr>
            <a:r>
              <a:rPr lang="zh-CN" altLang="en-US" sz="2400" dirty="0">
                <a:latin typeface="宋体" panose="02010600030101010101" pitchFamily="2" charset="-122"/>
              </a:rPr>
              <a:t>     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 梁启超（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1873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年～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1929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年），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字卓如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，一字任甫，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</a:rPr>
              <a:t>号任公，又号饮冰室主人，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广东新会人，和其师康有为一起，倡导变法维新，并称“康梁”。中国近代维新派代表人物、领袖，学者。近代中国的思想启蒙者，他的文章富有独特的历史视角，令人深思，启蒙思想。</a:t>
            </a:r>
            <a:endParaRPr lang="zh-CN" altLang="en-US" sz="2400" b="1" dirty="0">
              <a:solidFill>
                <a:srgbClr val="00B050"/>
              </a:solidFill>
              <a:latin typeface="宋体" panose="02010600030101010101" pitchFamily="2" charset="-122"/>
            </a:endParaRPr>
          </a:p>
          <a:p>
            <a:pPr>
              <a:lnSpc>
                <a:spcPct val="80000"/>
              </a:lnSpc>
              <a:buNone/>
            </a:pP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      其主要著作编为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饮冰室合集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，包括影响后世深远的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中国近三百年学术史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中国历史研究法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、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少年中国说</a:t>
            </a:r>
            <a:r>
              <a:rPr lang="en-US" altLang="zh-CN" sz="2400" b="1">
                <a:solidFill>
                  <a:srgbClr val="00B050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sz="2400" b="1" dirty="0">
                <a:solidFill>
                  <a:srgbClr val="00B050"/>
                </a:solidFill>
                <a:latin typeface="宋体" panose="02010600030101010101" pitchFamily="2" charset="-122"/>
              </a:rPr>
              <a:t>。</a:t>
            </a:r>
            <a:endParaRPr lang="zh-CN" altLang="en-US" sz="2400" b="1" dirty="0">
              <a:solidFill>
                <a:srgbClr val="00B050"/>
              </a:solidFill>
              <a:latin typeface="宋体" panose="02010600030101010101" pitchFamily="2" charset="-122"/>
            </a:endParaRPr>
          </a:p>
          <a:p>
            <a:pPr>
              <a:lnSpc>
                <a:spcPct val="80000"/>
              </a:lnSpc>
            </a:pPr>
            <a:endParaRPr lang="zh-CN" altLang="en-US" sz="2400" b="1" dirty="0">
              <a:solidFill>
                <a:srgbClr val="00B050"/>
              </a:solidFill>
              <a:latin typeface="宋体" panose="02010600030101010101" pitchFamily="2" charset="-122"/>
            </a:endParaRPr>
          </a:p>
        </p:txBody>
      </p:sp>
      <p:pic>
        <p:nvPicPr>
          <p:cNvPr id="57348" name="Picture 3" descr="C:\Users\Administrator.PC-20120112TTWM\Desktop\梁启超2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388" y="1417638"/>
            <a:ext cx="2439987" cy="26781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7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7346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>
                                            <p:txEl>
                                              <p:charRg st="127" end="18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7346">
                                            <p:txEl>
                                              <p:charRg st="127" end="18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内容占位符 2"/>
          <p:cNvSpPr>
            <a:spLocks noGrp="1"/>
          </p:cNvSpPr>
          <p:nvPr>
            <p:ph idx="1"/>
          </p:nvPr>
        </p:nvSpPr>
        <p:spPr>
          <a:xfrm>
            <a:off x="5303838" y="693738"/>
            <a:ext cx="3519487" cy="3665537"/>
          </a:xfrm>
          <a:ln/>
        </p:spPr>
        <p:txBody>
          <a:bodyPr anchor="t" anchorCtr="0"/>
          <a:p>
            <a:r>
              <a:rPr lang="zh-CN" altLang="en-US" b="1">
                <a:solidFill>
                  <a:srgbClr val="00B050"/>
                </a:solidFill>
              </a:rPr>
              <a:t>图中熊代表俄国，老虎代表英国，</a:t>
            </a:r>
            <a:endParaRPr lang="zh-CN" altLang="en-US" b="1">
              <a:solidFill>
                <a:srgbClr val="00B050"/>
              </a:solidFill>
            </a:endParaRPr>
          </a:p>
          <a:p>
            <a:r>
              <a:rPr lang="zh-CN" altLang="en-US" b="1">
                <a:solidFill>
                  <a:srgbClr val="00B050"/>
                </a:solidFill>
              </a:rPr>
              <a:t>蛤蟆代表法国，鹰代表美国，</a:t>
            </a:r>
            <a:endParaRPr lang="zh-CN" altLang="en-US" b="1">
              <a:solidFill>
                <a:srgbClr val="00B050"/>
              </a:solidFill>
            </a:endParaRPr>
          </a:p>
          <a:p>
            <a:r>
              <a:rPr lang="zh-CN" altLang="en-US" b="1">
                <a:solidFill>
                  <a:srgbClr val="00B050"/>
                </a:solidFill>
              </a:rPr>
              <a:t>太阳代表日本，肠子代表德国。</a:t>
            </a:r>
            <a:endParaRPr lang="zh-CN" altLang="en-US" b="1">
              <a:solidFill>
                <a:srgbClr val="00B050"/>
              </a:solidFill>
            </a:endParaRPr>
          </a:p>
        </p:txBody>
      </p:sp>
      <p:pic>
        <p:nvPicPr>
          <p:cNvPr id="5122" name="图片 3" descr="2682189_980x1200_0"/>
          <p:cNvPicPr>
            <a:picLocks noChangeAspect="1"/>
          </p:cNvPicPr>
          <p:nvPr/>
        </p:nvPicPr>
        <p:blipFill>
          <a:blip r:embed="rId1"/>
          <a:srcRect l="26620" r="26620"/>
          <a:stretch>
            <a:fillRect/>
          </a:stretch>
        </p:blipFill>
        <p:spPr>
          <a:xfrm>
            <a:off x="323850" y="409575"/>
            <a:ext cx="4665663" cy="4841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1" name="内容占位符 58370"/>
          <p:cNvSpPr>
            <a:spLocks noGrp="1"/>
          </p:cNvSpPr>
          <p:nvPr>
            <p:ph idx="1"/>
          </p:nvPr>
        </p:nvSpPr>
        <p:spPr>
          <a:xfrm>
            <a:off x="627063" y="1152525"/>
            <a:ext cx="7889875" cy="4679950"/>
          </a:xfrm>
          <a:ln/>
        </p:spPr>
        <p:txBody>
          <a:bodyPr anchor="t" anchorCtr="0"/>
          <a:p>
            <a:pPr>
              <a:lnSpc>
                <a:spcPct val="80000"/>
              </a:lnSpc>
              <a:buNone/>
            </a:pPr>
            <a:r>
              <a:rPr lang="en-US" altLang="zh-CN" sz="2400">
                <a:latin typeface="宋体" panose="02010600030101010101" pitchFamily="2" charset="-122"/>
              </a:rPr>
              <a:t>    </a:t>
            </a:r>
            <a:r>
              <a:rPr lang="en-US" altLang="zh-CN" sz="2400">
                <a:solidFill>
                  <a:srgbClr val="FF0000"/>
                </a:solidFill>
                <a:latin typeface="宋体" panose="02010600030101010101" pitchFamily="2" charset="-122"/>
              </a:rPr>
              <a:t>  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梁启超生活在清末民初。面对封建统治的黑暗、腐败和国家的落后、虚弱，他追随康有为，积极投入一系列变法维新运动，成为中国近代史上杰出的政治活动家、启蒙思想家、学问家。“百日维新”失败后，他流亡日本，创办《清议报》，大力介绍西方近代资产阶级政治学说，批判封建专制主义。《少年中国说》就是当时发表在《清议报》上的一篇著名文章。此文影响颇大，被公认为梁启超著作中</a:t>
            </a:r>
            <a:r>
              <a:rPr lang="zh-CN" altLang="en-US" sz="2400" dirty="0">
                <a:solidFill>
                  <a:srgbClr val="00B050"/>
                </a:solidFill>
                <a:latin typeface="宋体" panose="02010600030101010101" pitchFamily="2" charset="-122"/>
              </a:rPr>
              <a:t>思想意义最积极，情感色彩最激越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的篇章，作者本人也把它视为自己“</a:t>
            </a:r>
            <a:r>
              <a:rPr lang="zh-CN" altLang="en-US" sz="2400" dirty="0">
                <a:solidFill>
                  <a:srgbClr val="6699FF"/>
                </a:solidFill>
                <a:latin typeface="宋体" panose="02010600030101010101" pitchFamily="2" charset="-122"/>
              </a:rPr>
              <a:t>开文章之新体，激民气之暗潮”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</a:rPr>
              <a:t>的代表作。</a:t>
            </a:r>
            <a:endParaRPr lang="zh-CN" altLang="en-US" sz="2400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58372" name="矩形 58371"/>
          <p:cNvSpPr/>
          <p:nvPr/>
        </p:nvSpPr>
        <p:spPr>
          <a:xfrm>
            <a:off x="2843213" y="517525"/>
            <a:ext cx="3086100" cy="63500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normAutofit/>
          </a:bodyPr>
          <a:p>
            <a:pPr algn="ctr"/>
            <a:endParaRPr lang="zh-CN" altLang="en-US" sz="6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charRg st="0" end="2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"/>
                                        <p:tgtEl>
                                          <p:spTgt spid="58371">
                                            <p:txEl>
                                              <p:charRg st="0" end="2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69" name="文本框 3"/>
          <p:cNvSpPr txBox="1"/>
          <p:nvPr/>
        </p:nvSpPr>
        <p:spPr>
          <a:xfrm>
            <a:off x="561975" y="436563"/>
            <a:ext cx="8388350" cy="435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None/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en-US" altLang="zh-CN" sz="240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故今日之责任，不在他人，而全在少年。少年智则国智，少年富则国富，少年强则国强，少年独立则国独立，少年自由则国自由，少年进步则国进步，少年胜于欧洲，则国胜于欧洲，少年雄于地球，则国雄于地球。红日初升，其道大光；河出伏流，一泻汪洋。潜龙腾渊，鳞爪飞扬；乳虎啸谷，百兽震惶；鹰隼试翼，风尘吸张。奇花初胎，矞矞皇皇；干将妇硎，有作其芒。天戴其苍，地履其黄，纵有千古，横有八荒，前途似海，来日方长。美哉我少年中国，与天不老；壮哉我中国少年，与国无疆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网络歌手-纯音乐 - 可爱的中国大漠敦煌 - 纯音乐">
            <a:hlinkClick r:id="" action="ppaction://media"/>
          </p:cNvPr>
          <p:cNvPicPr>
            <a:picLocks noRo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25725" y="4870450"/>
            <a:ext cx="495300" cy="495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99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0419" name="标题 60418"/>
          <p:cNvSpPr>
            <a:spLocks noGrp="1"/>
          </p:cNvSpPr>
          <p:nvPr>
            <p:ph type="title"/>
          </p:nvPr>
        </p:nvSpPr>
        <p:spPr>
          <a:xfrm>
            <a:off x="1563688" y="1047750"/>
            <a:ext cx="6192837" cy="901700"/>
          </a:xfrm>
          <a:ln/>
        </p:spPr>
        <p:txBody>
          <a:bodyPr anchor="ctr" anchorCtr="0"/>
          <a:p>
            <a:r>
              <a:rPr lang="zh-CN" altLang="zh-CN" sz="3600" b="1" dirty="0">
                <a:solidFill>
                  <a:schemeClr val="tx2"/>
                </a:solidFill>
              </a:rPr>
              <a:t>故今日之责任，不在他人，</a:t>
            </a:r>
            <a:br>
              <a:rPr lang="zh-CN" altLang="en-US" sz="3600" b="1" dirty="0">
                <a:solidFill>
                  <a:schemeClr val="tx2"/>
                </a:solidFill>
              </a:rPr>
            </a:br>
            <a:r>
              <a:rPr lang="zh-CN" altLang="zh-CN" sz="3600" b="1" dirty="0">
                <a:solidFill>
                  <a:schemeClr val="tx2"/>
                </a:solidFill>
              </a:rPr>
              <a:t>而全在我少年。</a:t>
            </a:r>
            <a:endParaRPr lang="zh-CN" altLang="zh-CN" sz="3600" b="1" dirty="0">
              <a:solidFill>
                <a:schemeClr val="tx2"/>
              </a:solidFill>
            </a:endParaRPr>
          </a:p>
        </p:txBody>
      </p:sp>
      <p:sp>
        <p:nvSpPr>
          <p:cNvPr id="60420" name="内容占位符 60419"/>
          <p:cNvSpPr>
            <a:spLocks noGrp="1"/>
          </p:cNvSpPr>
          <p:nvPr>
            <p:ph idx="1"/>
          </p:nvPr>
        </p:nvSpPr>
        <p:spPr>
          <a:xfrm>
            <a:off x="1085850" y="2357438"/>
            <a:ext cx="7696200" cy="1439862"/>
          </a:xfrm>
          <a:ln/>
        </p:spPr>
        <p:txBody>
          <a:bodyPr anchor="t" anchorCtr="0"/>
          <a:p>
            <a:pPr>
              <a:buNone/>
            </a:pPr>
            <a:r>
              <a:rPr lang="zh-CN" altLang="en-US" dirty="0">
                <a:latin typeface="宋体" panose="02010600030101010101" pitchFamily="2" charset="-122"/>
              </a:rPr>
              <a:t>   </a:t>
            </a:r>
            <a:r>
              <a:rPr lang="zh-CN" altLang="en-US" dirty="0">
                <a:solidFill>
                  <a:srgbClr val="FFFF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CCCC00"/>
                </a:solidFill>
                <a:latin typeface="宋体" panose="02010600030101010101" pitchFamily="2" charset="-122"/>
              </a:rPr>
              <a:t>故：所以。</a:t>
            </a:r>
            <a:endParaRPr lang="zh-CN" altLang="en-US" b="1" dirty="0">
              <a:solidFill>
                <a:srgbClr val="CCCC00"/>
              </a:solidFill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b="1" dirty="0">
                <a:solidFill>
                  <a:srgbClr val="CCCC00"/>
                </a:solidFill>
                <a:latin typeface="宋体" panose="02010600030101010101" pitchFamily="2" charset="-122"/>
              </a:rPr>
              <a:t>    这句话承上启下，“故”承接上文，“而全在我少年”引起下文。</a:t>
            </a:r>
            <a:endParaRPr lang="zh-CN" altLang="en-US" b="1" dirty="0">
              <a:solidFill>
                <a:srgbClr val="CCCC00"/>
              </a:solidFill>
              <a:latin typeface="宋体" panose="02010600030101010101" pitchFamily="2" charset="-122"/>
            </a:endParaRPr>
          </a:p>
        </p:txBody>
      </p:sp>
      <p:pic>
        <p:nvPicPr>
          <p:cNvPr id="8196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60420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charRg st="1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420">
                                            <p:txEl>
                                              <p:charRg st="1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20">
                                            <p:txEl>
                                              <p:charRg st="10" end="4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/>
      <p:bldP spid="60420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1443" name="标题 61442"/>
          <p:cNvSpPr>
            <a:spLocks noGrp="1"/>
          </p:cNvSpPr>
          <p:nvPr>
            <p:ph type="title"/>
          </p:nvPr>
        </p:nvSpPr>
        <p:spPr>
          <a:xfrm>
            <a:off x="395288" y="904875"/>
            <a:ext cx="7993062" cy="2039938"/>
          </a:xfrm>
          <a:ln/>
        </p:spPr>
        <p:txBody>
          <a:bodyPr anchor="ctr" anchorCtr="0"/>
          <a:p>
            <a:pPr algn="just"/>
            <a:r>
              <a:rPr lang="en-US" altLang="zh-CN" sz="3200" b="1"/>
              <a:t>          </a:t>
            </a:r>
            <a:r>
              <a:rPr lang="zh-CN" altLang="en-US" sz="3200" b="1" dirty="0"/>
              <a:t>少年智则国智，少年富则国富；少年强则国强，少年独立则国独立；少年自由则国自由，少年进步则国进步；少年胜于欧洲则国胜于欧洲，少年雄于地球则国雄于地球。</a:t>
            </a:r>
            <a:br>
              <a:rPr lang="zh-CN" altLang="en-US" sz="3200" dirty="0"/>
            </a:br>
            <a:endParaRPr lang="zh-CN" altLang="en-US" sz="3200" dirty="0"/>
          </a:p>
        </p:txBody>
      </p:sp>
      <p:sp>
        <p:nvSpPr>
          <p:cNvPr id="61444" name="内容占位符 61443"/>
          <p:cNvSpPr>
            <a:spLocks noGrp="1"/>
          </p:cNvSpPr>
          <p:nvPr>
            <p:ph idx="1"/>
          </p:nvPr>
        </p:nvSpPr>
        <p:spPr>
          <a:xfrm>
            <a:off x="539750" y="3271838"/>
            <a:ext cx="8064500" cy="2938462"/>
          </a:xfrm>
          <a:ln/>
        </p:spPr>
        <p:txBody>
          <a:bodyPr anchor="t" anchorCtr="0"/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则：连词，表示因果关系，就，便。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于：表示比较，相当于“过”。</a:t>
            </a:r>
            <a:endParaRPr lang="zh-CN" altLang="en-US" sz="24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   </a:t>
            </a:r>
            <a:endParaRPr lang="zh-CN" altLang="en-US" sz="2800" dirty="0"/>
          </a:p>
        </p:txBody>
      </p:sp>
      <p:pic>
        <p:nvPicPr>
          <p:cNvPr id="9220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500"/>
                                        <p:tgtEl>
                                          <p:spTgt spid="61444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charRg st="2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500"/>
                                        <p:tgtEl>
                                          <p:spTgt spid="61444">
                                            <p:txEl>
                                              <p:charRg st="2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charRg st="38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500"/>
                                        <p:tgtEl>
                                          <p:spTgt spid="61444">
                                            <p:txEl>
                                              <p:charRg st="38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  <p:bldP spid="6144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42" name="图片 3" descr="mp56817410_1453896415311_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9425" y="555625"/>
            <a:ext cx="4064000" cy="2700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3" name="图片 4" descr="69112856457307818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850" y="2627313"/>
            <a:ext cx="4029075" cy="2481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5140325" y="1812925"/>
            <a:ext cx="3400425" cy="51911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>
              <a:buNone/>
            </a:pPr>
            <a:r>
              <a:rPr lang="zh-CN" altLang="en-US" sz="2800" b="1" dirty="0">
                <a:solidFill>
                  <a:schemeClr val="accent1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  <a:sym typeface="宋体" panose="02010600030101010101" pitchFamily="2" charset="-122"/>
              </a:rPr>
              <a:t>河出伏流，一泻汪洋</a:t>
            </a:r>
            <a:endParaRPr lang="zh-CN" altLang="en-US" sz="2800" b="1" dirty="0">
              <a:solidFill>
                <a:schemeClr val="accent1"/>
              </a:solidFill>
              <a:effectLst>
                <a:outerShdw blurRad="38100" dist="38100" dir="2700000">
                  <a:srgbClr val="C0C0C0"/>
                </a:outerShdw>
              </a:effectLst>
              <a:latin typeface="Arial" panose="020B0604020202020204" pitchFamily="34" charset="0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7210" y="3566160"/>
            <a:ext cx="3400425" cy="10058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800" b="1" noProof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  <a:cs typeface="+mn-ea"/>
                <a:sym typeface="+mn-ea"/>
              </a:rPr>
              <a:t>红日初升，其道大光</a:t>
            </a:r>
            <a:br>
              <a:rPr lang="zh-CN" altLang="en-US" sz="3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6699FF"/>
                </a:solidFill>
                <a:sym typeface="+mn-ea"/>
              </a:rPr>
            </a:br>
            <a:endParaRPr lang="zh-CN" altLang="en-US" sz="3200" b="1" noProof="1" dirty="0">
              <a:ln w="22225">
                <a:solidFill>
                  <a:schemeClr val="accent2"/>
                </a:solidFill>
                <a:prstDash val="solid"/>
              </a:ln>
              <a:solidFill>
                <a:srgbClr val="6699FF"/>
              </a:solidFill>
              <a:sym typeface="+mn-ea"/>
            </a:endParaRPr>
          </a:p>
        </p:txBody>
      </p:sp>
      <p:pic>
        <p:nvPicPr>
          <p:cNvPr id="10246" name="图片 8" descr="t01beda09f519b9d66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63" y="4102100"/>
            <a:ext cx="1579562" cy="1581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62467" name="标题 62466"/>
          <p:cNvSpPr>
            <a:spLocks noGrp="1"/>
          </p:cNvSpPr>
          <p:nvPr>
            <p:ph type="title"/>
          </p:nvPr>
        </p:nvSpPr>
        <p:spPr>
          <a:xfrm>
            <a:off x="-529907" y="695643"/>
            <a:ext cx="6870700" cy="1093786"/>
          </a:xfrm>
        </p:spPr>
        <p:txBody>
          <a:bodyPr anchor="ctr"/>
          <a:p>
            <a:pPr algn="r" fontAlgn="base"/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红日初升，其道大光；</a:t>
            </a:r>
            <a:br>
              <a:rPr lang="zh-CN" altLang="en-US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</a:br>
            <a:r>
              <a:rPr lang="zh-CN" altLang="en-US" sz="2800" b="1" strike="noStrike" noProof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河出伏流，一泻汪洋。</a:t>
            </a:r>
            <a:endParaRPr lang="zh-CN" altLang="en-US" sz="2800" b="1" strike="noStrike" noProof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2468" name="内容占位符 62467"/>
          <p:cNvSpPr>
            <a:spLocks noGrp="1"/>
          </p:cNvSpPr>
          <p:nvPr>
            <p:ph idx="1"/>
          </p:nvPr>
        </p:nvSpPr>
        <p:spPr>
          <a:xfrm>
            <a:off x="433388" y="1944688"/>
            <a:ext cx="8056562" cy="2495550"/>
          </a:xfrm>
          <a:ln/>
        </p:spPr>
        <p:txBody>
          <a:bodyPr anchor="t" anchorCtr="0"/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其道大光：出自</a:t>
            </a:r>
            <a:r>
              <a:rPr lang="en-US" altLang="zh-CN" sz="2800" b="1">
                <a:latin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</a:rPr>
              <a:t>周易</a:t>
            </a:r>
            <a:r>
              <a:rPr lang="en-US" altLang="zh-CN" sz="2800" b="1">
                <a:latin typeface="宋体" panose="02010600030101010101" pitchFamily="2" charset="-122"/>
              </a:rPr>
              <a:t>·</a:t>
            </a:r>
            <a:r>
              <a:rPr lang="zh-CN" altLang="en-US" sz="2800" b="1" dirty="0">
                <a:latin typeface="宋体" panose="02010600030101010101" pitchFamily="2" charset="-122"/>
              </a:rPr>
              <a:t>益</a:t>
            </a:r>
            <a:r>
              <a:rPr lang="en-US" altLang="zh-CN" sz="2800" b="1">
                <a:latin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</a:rPr>
              <a:t>：“自上下下，其道大光。”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 dirty="0">
                <a:latin typeface="宋体" panose="02010600030101010101" pitchFamily="2" charset="-122"/>
              </a:rPr>
              <a:t>   河出伏流：比喻潜在力量爆发，其势猛不可当。</a:t>
            </a:r>
            <a:endParaRPr lang="zh-CN" altLang="en-US" sz="2800" b="1" dirty="0">
              <a:latin typeface="宋体" panose="02010600030101010101" pitchFamily="2" charset="-122"/>
            </a:endParaRPr>
          </a:p>
          <a:p>
            <a:pPr>
              <a:buNone/>
            </a:pPr>
            <a:r>
              <a:rPr lang="zh-CN" altLang="en-US" sz="2800" b="1">
                <a:latin typeface="宋体" panose="02010600030101010101" pitchFamily="2" charset="-122"/>
              </a:rPr>
              <a:t>  </a:t>
            </a:r>
            <a:r>
              <a:rPr lang="zh-CN" altLang="en-US" sz="2800" b="1" dirty="0">
                <a:latin typeface="宋体" panose="02010600030101010101" pitchFamily="2" charset="-122"/>
              </a:rPr>
              <a:t> “红日初升</a:t>
            </a:r>
            <a:r>
              <a:rPr lang="zh-CN" altLang="en-US" sz="2800" b="1">
                <a:latin typeface="宋体" panose="02010600030101010101" pitchFamily="2" charset="-122"/>
              </a:rPr>
              <a:t>”</a:t>
            </a:r>
            <a:r>
              <a:rPr lang="zh-CN" altLang="en-US" sz="2800" b="1" dirty="0">
                <a:latin typeface="宋体" panose="02010600030101010101" pitchFamily="2" charset="-122"/>
              </a:rPr>
              <a:t>象征少年中国的灿烂前程；“河出伏流”象征少年中国发展的潜力不可限量。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11268" name="图片 1" descr="t01beda09f519b9d66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263" y="4270375"/>
            <a:ext cx="1412875" cy="1412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2468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charRg st="30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2468">
                                            <p:txEl>
                                              <p:charRg st="30" end="5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>
                                            <p:txEl>
                                              <p:charRg st="55" end="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2468">
                                            <p:txEl>
                                              <p:charRg st="55" end="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62468" grpId="0" build="p"/>
    </p:bldLst>
  </p:timing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2226</Words>
  <Application>WPS 演示</Application>
  <PresentationFormat>在屏幕上显示</PresentationFormat>
  <Paragraphs>69</Paragraphs>
  <Slides>18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6" baseType="lpstr">
      <vt:lpstr>Arial</vt:lpstr>
      <vt:lpstr>宋体</vt:lpstr>
      <vt:lpstr>Wingdings</vt:lpstr>
      <vt:lpstr>Calibri</vt:lpstr>
      <vt:lpstr>楷体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34</cp:revision>
  <dcterms:created xsi:type="dcterms:W3CDTF">2013-12-11T06:29:00Z</dcterms:created>
  <dcterms:modified xsi:type="dcterms:W3CDTF">2021-10-28T05:51:32Z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FE1F4E00DCAF47B3839E5F1CE11E4BE8</vt:lpwstr>
  </property>
</Properties>
</file>