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5"/>
  </p:handoutMasterIdLst>
  <p:sldIdLst>
    <p:sldId id="728" r:id="rId3"/>
    <p:sldId id="413" r:id="rId4"/>
    <p:sldId id="602" r:id="rId6"/>
    <p:sldId id="435" r:id="rId7"/>
    <p:sldId id="604" r:id="rId8"/>
    <p:sldId id="490" r:id="rId9"/>
    <p:sldId id="584" r:id="rId10"/>
    <p:sldId id="588" r:id="rId11"/>
    <p:sldId id="585" r:id="rId12"/>
    <p:sldId id="655" r:id="rId13"/>
    <p:sldId id="586" r:id="rId14"/>
    <p:sldId id="590" r:id="rId15"/>
    <p:sldId id="596" r:id="rId16"/>
    <p:sldId id="656" r:id="rId17"/>
    <p:sldId id="592" r:id="rId18"/>
    <p:sldId id="594" r:id="rId19"/>
    <p:sldId id="599" r:id="rId20"/>
    <p:sldId id="695" r:id="rId21"/>
    <p:sldId id="696" r:id="rId22"/>
    <p:sldId id="600" r:id="rId23"/>
    <p:sldId id="729" r:id="rId24"/>
  </p:sldIdLst>
  <p:sldSz cx="9144000" cy="5143500"/>
  <p:notesSz cx="6858000" cy="9144000"/>
  <p:defaultTextStyle>
    <a:defPPr>
      <a:defRPr lang="zh-CN"/>
    </a:defPPr>
    <a:lvl1pPr marL="0" lvl="0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1pPr>
    <a:lvl2pPr marL="342900" lvl="1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2pPr>
    <a:lvl3pPr marL="685800" lvl="2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3pPr>
    <a:lvl4pPr marL="1028700" lvl="3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4pPr>
    <a:lvl5pPr marL="1371600" lvl="4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5pPr>
    <a:lvl6pPr marL="2286000" lvl="5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6pPr>
    <a:lvl7pPr marL="2743200" lvl="6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7pPr>
    <a:lvl8pPr marL="3200400" lvl="7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8pPr>
    <a:lvl9pPr marL="3657600" lvl="8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6AF0FF"/>
    <a:srgbClr val="E77C20"/>
    <a:srgbClr val="C0E399"/>
    <a:srgbClr val="F1B34D"/>
    <a:srgbClr val="EEA127"/>
    <a:srgbClr val="ED8841"/>
    <a:srgbClr val="2DEBFF"/>
    <a:srgbClr val="1DE9FF"/>
    <a:srgbClr val="57EFFF"/>
    <a:srgbClr val="5B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76"/>
    <p:restoredTop sz="99851"/>
  </p:normalViewPr>
  <p:slideViewPr>
    <p:cSldViewPr snapToGrid="0" showGuides="1">
      <p:cViewPr varScale="1">
        <p:scale>
          <a:sx n="152" d="100"/>
          <a:sy n="152" d="100"/>
        </p:scale>
        <p:origin x="-444" y="-90"/>
      </p:cViewPr>
      <p:guideLst>
        <p:guide orient="horz" pos="1620"/>
        <p:guide orient="horz" pos="504"/>
        <p:guide pos="2880"/>
        <p:guide pos="5449"/>
        <p:guide pos="3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0F9B84EA-7D68-4D60-9CB1-D50884785D1C}" type="datetimeFigureOut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8D4E0FC9-F1F8-4FAE-9988-3BA365CFD46F}" type="slidenum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fontAlgn="auto"/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fontAlgn="auto"/>
            <a:fld id="{4364CCA6-6EA6-4EEA-A4EB-59FEDC1331C9}" type="datetimeFigureOut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434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4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fontAlgn="auto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fontAlgn="auto"/>
            <a:fld id="{5C6A43CB-8CD8-481B-826F-9EA9627E8B14}" type="slidenum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3891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4096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403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4403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608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4608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29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813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4813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7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017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5017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1945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2253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2457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2662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317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337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686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3686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sz="1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z="1350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9EFD9D74-47D9-4702-A33C-335B63B48DBF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BC47A4-756D-490B-A52F-7D9E2C9FC05F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455613"/>
            <a:ext cx="8228012" cy="530225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117600"/>
            <a:ext cx="8228013" cy="357028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9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49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50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1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3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5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6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58.xml"/><Relationship Id="rId1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3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  <a:gs pos="100000">
              <a:srgbClr val="CAD9EB">
                <a:alpha val="100000"/>
              </a:srgbClr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1450" y="444500"/>
            <a:ext cx="5119688" cy="4921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5363" name="标题 1"/>
          <p:cNvSpPr>
            <a:spLocks noGrp="1"/>
          </p:cNvSpPr>
          <p:nvPr>
            <p:ph type="title"/>
          </p:nvPr>
        </p:nvSpPr>
        <p:spPr>
          <a:xfrm>
            <a:off x="-561975" y="339725"/>
            <a:ext cx="6505575" cy="698500"/>
          </a:xfrm>
          <a:ln/>
        </p:spPr>
        <p:txBody>
          <a:bodyPr lIns="68580" tIns="34290" rIns="68580" bIns="34290" anchor="ctr" anchorCtr="0"/>
          <a:p>
            <a:pPr indent="0" defTabSz="685800">
              <a:buNone/>
            </a:pPr>
            <a:r>
              <a:rPr lang="zh-CN" altLang="zh-CN" sz="3000" kern="1200" normalizeH="0" baseline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微软雅黑" panose="020B0503020204020204" charset="-122"/>
              </a:rPr>
              <a:t>人教版部编本 语文 五年级上</a:t>
            </a:r>
            <a:endParaRPr lang="zh-CN" altLang="zh-CN" sz="3000" kern="1200" normalizeH="0" baseline="0">
              <a:latin typeface="楷体" panose="02010609060101010101" pitchFamily="49" charset="-122"/>
              <a:ea typeface="楷体" panose="02010609060101010101" pitchFamily="49" charset="-122"/>
              <a:cs typeface="+mj-cs"/>
              <a:sym typeface="微软雅黑" panose="020B0503020204020204" charset="-122"/>
            </a:endParaRPr>
          </a:p>
        </p:txBody>
      </p:sp>
      <p:pic>
        <p:nvPicPr>
          <p:cNvPr id="15364" name="图片 2" descr="微信图片_20201030090940"/>
          <p:cNvPicPr>
            <a:picLocks noChangeAspect="1"/>
          </p:cNvPicPr>
          <p:nvPr/>
        </p:nvPicPr>
        <p:blipFill>
          <a:blip r:embed="rId1">
            <a:lum contrast="17998"/>
          </a:blip>
          <a:srcRect l="3549" t="1614" r="8780" b="6195"/>
          <a:stretch>
            <a:fillRect/>
          </a:stretch>
        </p:blipFill>
        <p:spPr>
          <a:xfrm>
            <a:off x="5427663" y="279400"/>
            <a:ext cx="3309937" cy="4638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文本框 4"/>
          <p:cNvSpPr txBox="1"/>
          <p:nvPr/>
        </p:nvSpPr>
        <p:spPr>
          <a:xfrm>
            <a:off x="527050" y="2165350"/>
            <a:ext cx="4572000" cy="7826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4500" b="1">
                <a:latin typeface="楷体" panose="02010609060101010101" pitchFamily="49" charset="-122"/>
                <a:ea typeface="楷体" panose="02010609060101010101" pitchFamily="49" charset="-122"/>
              </a:rPr>
              <a:t>14 </a:t>
            </a:r>
            <a:r>
              <a:rPr lang="zh-CN" altLang="en-US" sz="4500" b="1">
                <a:latin typeface="楷体" panose="02010609060101010101" pitchFamily="49" charset="-122"/>
                <a:ea typeface="楷体" panose="02010609060101010101" pitchFamily="49" charset="-122"/>
              </a:rPr>
              <a:t>圆明园的毁灭</a:t>
            </a:r>
            <a:endParaRPr lang="zh-CN" altLang="en-US" sz="45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76225" y="909953"/>
            <a:ext cx="8592185" cy="31076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/>
            <a:r>
              <a:rPr lang="en-US" altLang="zh-CN" sz="2400" b="1" noProof="1">
                <a:latin typeface="+mn-lt"/>
                <a:ea typeface="+mn-ea"/>
                <a:cs typeface="+mn-cs"/>
              </a:rPr>
              <a:t>    </a:t>
            </a:r>
            <a:r>
              <a:rPr lang="zh-CN" altLang="en-US" sz="2800" b="1" noProof="1">
                <a:latin typeface="+mn-lt"/>
                <a:ea typeface="+mn-ea"/>
                <a:cs typeface="+mn-cs"/>
              </a:rPr>
              <a:t>圆明园中，</a:t>
            </a:r>
            <a:r>
              <a:rPr lang="zh-CN" altLang="en-US" sz="2800" b="1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有金碧辉煌的殿堂，</a:t>
            </a:r>
            <a:r>
              <a:rPr lang="zh-CN" altLang="en-US" sz="2800" b="1" noProof="1">
                <a:solidFill>
                  <a:srgbClr val="0070C0"/>
                </a:solidFill>
                <a:latin typeface="+mn-lt"/>
                <a:ea typeface="+mn-ea"/>
                <a:cs typeface="+mn-cs"/>
              </a:rPr>
              <a:t>也有玲珑剔透的亭台楼阁;</a:t>
            </a:r>
            <a:r>
              <a:rPr lang="zh-CN" altLang="en-US" sz="2800" b="1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有象征着热闹街市的“买卖街”，</a:t>
            </a:r>
            <a:r>
              <a:rPr lang="zh-CN" altLang="en-US" sz="2800" b="1" noProof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也有象征着田园风光的山乡村野。</a:t>
            </a:r>
            <a:r>
              <a:rPr lang="zh-CN" altLang="en-US" sz="2800" b="1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园中许多景物都是仿照各地名胜建造的，如海宁的安澜园，苏州的狮子林，杭州西湖的平湖秋月;</a:t>
            </a:r>
            <a:r>
              <a:rPr lang="zh-CN" altLang="en-US" sz="2800" b="1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+mn-lt"/>
                <a:ea typeface="+mn-ea"/>
                <a:cs typeface="+mn-cs"/>
              </a:rPr>
              <a:t>还有很多景物是根据古代诗人的诗情画意建造的，如蓬岛瑶台，武陵春色。</a:t>
            </a:r>
            <a:r>
              <a:rPr lang="zh-CN" altLang="en-US" sz="2800" b="1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园中不仅有民族建筑，</a:t>
            </a:r>
            <a:r>
              <a:rPr lang="zh-CN" altLang="en-US" sz="2800" b="1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+mn-lt"/>
                <a:ea typeface="+mn-ea"/>
                <a:cs typeface="+mn-cs"/>
              </a:rPr>
              <a:t>还有西洋景观。</a:t>
            </a:r>
            <a:endParaRPr lang="zh-CN" altLang="en-US" sz="2800" b="1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文本框 1"/>
          <p:cNvSpPr txBox="1"/>
          <p:nvPr/>
        </p:nvSpPr>
        <p:spPr>
          <a:xfrm>
            <a:off x="614363" y="311150"/>
            <a:ext cx="4068762" cy="43989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1800" b="1">
                <a:latin typeface="Calibri" panose="020F0502020204030204" charset="0"/>
                <a:ea typeface="宋体" panose="02010600030101010101" pitchFamily="2" charset="-122"/>
              </a:rPr>
              <a:t>    </a:t>
            </a:r>
            <a:r>
              <a:rPr lang="zh-CN" altLang="en-US" sz="20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武陵春色</a:t>
            </a:r>
            <a:r>
              <a:rPr lang="zh-CN" altLang="en-US" sz="2000" b="1">
                <a:latin typeface="Calibri" panose="020F0502020204030204" charset="0"/>
                <a:ea typeface="宋体" panose="02010600030101010101" pitchFamily="2" charset="-122"/>
              </a:rPr>
              <a:t>是圆明园四十景之一。</a:t>
            </a:r>
            <a:endParaRPr lang="zh-CN" altLang="en-US" sz="2000" b="1">
              <a:latin typeface="Calibri" panose="020F0502020204030204" charset="0"/>
              <a:ea typeface="宋体" panose="02010600030101010101" pitchFamily="2" charset="-122"/>
            </a:endParaRPr>
          </a:p>
          <a:p>
            <a:endParaRPr lang="zh-CN" altLang="en-US" sz="2000" b="1">
              <a:latin typeface="Calibri" panose="020F050202020403020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Calibri" panose="020F0502020204030204" charset="0"/>
                <a:ea typeface="宋体" panose="02010600030101010101" pitchFamily="2" charset="-122"/>
              </a:rPr>
              <a:t>武陵春色以《桃花源记》为意境。是一个近70 亩地的岛子，四面青山环抱，山外小河环绕。据说当年这一带山间、溪畔种有上万株山桃树，当桃花盛开之时，在这里可看到:旭日东升，晓风徐拂，山间溪畔的桃花含着晶莹的露珠，千姿百态，美不胜收。</a:t>
            </a:r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32770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57825" y="112713"/>
            <a:ext cx="3306763" cy="471011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84650" y="349250"/>
            <a:ext cx="4467225" cy="4367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18" name="文本框 2"/>
          <p:cNvSpPr txBox="1"/>
          <p:nvPr/>
        </p:nvSpPr>
        <p:spPr>
          <a:xfrm>
            <a:off x="338138" y="746125"/>
            <a:ext cx="3489325" cy="4092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方壶胜境</a:t>
            </a:r>
            <a:endParaRPr lang="zh-CN" altLang="en-US" sz="24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endParaRPr lang="zh-CN" altLang="en-US" sz="2000" b="1">
              <a:latin typeface="Calibri" panose="020F050202020403020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Calibri" panose="020F0502020204030204" charset="0"/>
                <a:ea typeface="宋体" panose="02010600030101010101" pitchFamily="2" charset="-122"/>
              </a:rPr>
              <a:t>这处景观的设计来自于古代的神话，</a:t>
            </a:r>
            <a:r>
              <a:rPr lang="zh-CN" altLang="en-US" sz="2400" b="1"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乾隆将传说中东海的龙宫移植到圆明园，</a:t>
            </a:r>
            <a:r>
              <a:rPr lang="zh-CN" altLang="en-US" sz="2400" b="1">
                <a:latin typeface="Calibri" panose="020F0502020204030204" charset="0"/>
                <a:ea typeface="宋体" panose="02010600030101010101" pitchFamily="2" charset="-122"/>
              </a:rPr>
              <a:t>灿若白玉的台阶依水而建，金碧辉煌的宫阙凭水而立，每当薄雾在水面上升起的时候，这里如梦如幻，宛如仙境。</a:t>
            </a:r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文本框 1"/>
          <p:cNvSpPr txBox="1"/>
          <p:nvPr/>
        </p:nvSpPr>
        <p:spPr>
          <a:xfrm>
            <a:off x="5668963" y="1184275"/>
            <a:ext cx="2490787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4" name="78e44221f9384f4f39fdd7c11fa4fa08">
            <a:hlinkClick r:id="" action="ppaction://media"/>
          </p:cNvPr>
          <p:cNvPicPr/>
          <p:nvPr/>
        </p:nvPicPr>
        <p:blipFill>
          <a:blip r:embed="rId1"/>
          <a:stretch>
            <a:fillRect/>
          </a:stretch>
        </p:blipFill>
        <p:spPr>
          <a:xfrm>
            <a:off x="647700" y="336550"/>
            <a:ext cx="7715250" cy="410051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76225" y="587375"/>
            <a:ext cx="859218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/>
            <a:r>
              <a:rPr lang="en-US" altLang="zh-CN" sz="2400" b="1" noProof="1">
                <a:latin typeface="+mn-lt"/>
                <a:ea typeface="+mn-ea"/>
                <a:cs typeface="+mn-cs"/>
              </a:rPr>
              <a:t>    </a:t>
            </a:r>
            <a:r>
              <a:rPr lang="zh-CN" altLang="en-US" sz="2800" b="1" noProof="1">
                <a:latin typeface="+mn-lt"/>
                <a:ea typeface="+mn-ea"/>
                <a:cs typeface="+mn-cs"/>
              </a:rPr>
              <a:t>圆明园中，</a:t>
            </a:r>
            <a:r>
              <a:rPr lang="zh-CN" altLang="en-US" sz="2800" b="1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有金碧辉煌的殿堂，</a:t>
            </a:r>
            <a:r>
              <a:rPr lang="zh-CN" altLang="en-US" sz="2800" b="1" noProof="1">
                <a:solidFill>
                  <a:srgbClr val="0070C0"/>
                </a:solidFill>
                <a:latin typeface="+mn-lt"/>
                <a:ea typeface="+mn-ea"/>
                <a:cs typeface="+mn-cs"/>
              </a:rPr>
              <a:t>也有玲珑剔透的亭台楼阁;</a:t>
            </a:r>
            <a:r>
              <a:rPr lang="zh-CN" altLang="en-US" sz="2800" b="1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有象征着热闹街市的“买卖街”，</a:t>
            </a:r>
            <a:r>
              <a:rPr lang="zh-CN" altLang="en-US" sz="2800" b="1" noProof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也有象征着田园风光的山乡村野。</a:t>
            </a:r>
            <a:r>
              <a:rPr lang="zh-CN" altLang="en-US" sz="2800" b="1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园中许多景物都是仿照各地名胜建造的，如海宁的安澜园，苏州的狮子林，杭州西湖的平湖秋月;</a:t>
            </a:r>
            <a:r>
              <a:rPr lang="zh-CN" altLang="en-US" sz="2800" b="1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+mn-lt"/>
                <a:ea typeface="+mn-ea"/>
                <a:cs typeface="+mn-cs"/>
              </a:rPr>
              <a:t>还有很多景物是根据古代诗人的诗情画意建造的，如蓬岛瑶台，武陵春色。</a:t>
            </a:r>
            <a:r>
              <a:rPr lang="zh-CN" altLang="en-US" sz="2800" b="1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园中不仅有民族建筑，</a:t>
            </a:r>
            <a:r>
              <a:rPr lang="zh-CN" altLang="en-US" sz="2800" b="1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+mn-lt"/>
                <a:ea typeface="+mn-ea"/>
                <a:cs typeface="+mn-cs"/>
              </a:rPr>
              <a:t>还有西洋景观。</a:t>
            </a:r>
            <a:r>
              <a:rPr lang="zh-CN" altLang="en-US" sz="2800" b="1" noProof="1">
                <a:latin typeface="+mn-lt"/>
                <a:ea typeface="+mn-ea"/>
                <a:cs typeface="+mn-cs"/>
              </a:rPr>
              <a:t>漫步园内，有如漫游在天南海北，饱览着中外风景名胜；流连其间，仿佛置身在幻想的境界里。</a:t>
            </a:r>
            <a:endParaRPr lang="zh-CN" altLang="en-US" sz="2800" b="1" noProof="1"/>
          </a:p>
        </p:txBody>
      </p:sp>
      <p:pic>
        <p:nvPicPr>
          <p:cNvPr id="3" name="玖月花儿与筝 - 琵琶语 (古筝版)">
            <a:hlinkClick r:id="" action="ppaction://media"/>
          </p:cNvPr>
          <p:cNvPicPr/>
          <p:nvPr/>
        </p:nvPicPr>
        <p:blipFill>
          <a:blip r:embed="rId1"/>
          <a:stretch>
            <a:fillRect/>
          </a:stretch>
        </p:blipFill>
        <p:spPr>
          <a:xfrm>
            <a:off x="4864100" y="4268788"/>
            <a:ext cx="619125" cy="6191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7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1136650" y="520700"/>
            <a:ext cx="6403975" cy="39465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圆明园不但建筑宏伟，还收藏着最珍贵的历史文物。</a:t>
            </a:r>
            <a:r>
              <a:rPr lang="zh-CN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上自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先秦时代的青铜礼器，</a:t>
            </a:r>
            <a:r>
              <a:rPr lang="zh-CN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下至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唐、宋、元、明、清</a:t>
            </a:r>
            <a:r>
              <a:rPr lang="zh-CN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历代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的名人书画和</a:t>
            </a:r>
            <a:r>
              <a:rPr lang="zh-CN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各种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奇珍异宝。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所以，它又是当时世界上最大的博物馆、艺术馆。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9938" name="文本框 1"/>
          <p:cNvSpPr txBox="1"/>
          <p:nvPr/>
        </p:nvSpPr>
        <p:spPr>
          <a:xfrm>
            <a:off x="5668963" y="1184275"/>
            <a:ext cx="2490787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985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8300" y="255588"/>
            <a:ext cx="2805113" cy="2430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6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313" y="255588"/>
            <a:ext cx="2706687" cy="2354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87" name="文本框 8"/>
          <p:cNvSpPr txBox="1"/>
          <p:nvPr/>
        </p:nvSpPr>
        <p:spPr>
          <a:xfrm>
            <a:off x="501650" y="2963863"/>
            <a:ext cx="2589213" cy="3381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1600" b="1">
                <a:latin typeface="Calibri" panose="020F0502020204030204" charset="0"/>
                <a:ea typeface="宋体" panose="02010600030101010101" pitchFamily="2" charset="-122"/>
              </a:rPr>
              <a:t>双羊青铜尊（商）</a:t>
            </a:r>
            <a:endParaRPr lang="zh-CN" altLang="en-US" sz="16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41988" name="文本框 9"/>
          <p:cNvSpPr txBox="1"/>
          <p:nvPr/>
        </p:nvSpPr>
        <p:spPr>
          <a:xfrm>
            <a:off x="6313488" y="2800350"/>
            <a:ext cx="1781175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b="1">
                <a:latin typeface="Calibri" panose="020F0502020204030204" charset="0"/>
                <a:ea typeface="宋体" panose="02010600030101010101" pitchFamily="2" charset="-122"/>
              </a:rPr>
              <a:t>玉玺</a:t>
            </a:r>
            <a:endParaRPr lang="zh-CN" altLang="en-US" b="1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41989" name="文本框 10"/>
          <p:cNvSpPr txBox="1"/>
          <p:nvPr/>
        </p:nvSpPr>
        <p:spPr>
          <a:xfrm>
            <a:off x="5527675" y="4418013"/>
            <a:ext cx="1157288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>
                <a:latin typeface="Calibri" panose="020F0502020204030204" charset="0"/>
                <a:ea typeface="宋体" panose="02010600030101010101" pitchFamily="2" charset="-122"/>
              </a:rPr>
              <a:t>花卉纹梅瓶（明）</a:t>
            </a:r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41990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2975" y="2487613"/>
            <a:ext cx="1517650" cy="2549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91" name="文本框 1"/>
          <p:cNvSpPr txBox="1"/>
          <p:nvPr/>
        </p:nvSpPr>
        <p:spPr>
          <a:xfrm>
            <a:off x="668338" y="3686175"/>
            <a:ext cx="23082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 b="1">
                <a:latin typeface="Calibri" panose="020F0502020204030204" charset="0"/>
                <a:ea typeface="宋体" panose="02010600030101010101" pitchFamily="2" charset="-122"/>
              </a:rPr>
              <a:t>英国博物馆</a:t>
            </a:r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574675" y="554038"/>
            <a:ext cx="8569325" cy="339248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1860年10月6日，英法联军侵入北京，闯进圆明园。他们把园内凡是能拿走的东西，统统掠走;拿不动的，就用大车或牲口搬运;实在运不走的，就任意破坏、毁掉。为了销毁罪证，10月18日和19日，三千多名侵略者奉命在园内放火。大火连烧三天，烟云笼罩了整个北京城。我国这一园林艺术的瑰宝 、建筑艺术的精华，就这样化为一片灰烬。</a:t>
            </a: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0" name="文本框 1"/>
          <p:cNvSpPr txBox="1"/>
          <p:nvPr/>
        </p:nvSpPr>
        <p:spPr>
          <a:xfrm>
            <a:off x="5668963" y="1184275"/>
            <a:ext cx="2490787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574675" y="554038"/>
            <a:ext cx="7102475" cy="11763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圆明园的毁灭是中国文化史上</a:t>
            </a:r>
            <a:r>
              <a:rPr lang="zh-CN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不可估量</a:t>
            </a: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的损失，也是世界文化史上</a:t>
            </a:r>
            <a:r>
              <a:rPr lang="zh-CN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不可估量</a:t>
            </a: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的损失！</a:t>
            </a: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5058" name="文本框 1"/>
          <p:cNvSpPr txBox="1"/>
          <p:nvPr/>
        </p:nvSpPr>
        <p:spPr>
          <a:xfrm>
            <a:off x="5668963" y="1184275"/>
            <a:ext cx="2490787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7105" name="图片 3" descr="timg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106" name="文本框 1"/>
          <p:cNvSpPr txBox="1"/>
          <p:nvPr/>
        </p:nvSpPr>
        <p:spPr>
          <a:xfrm>
            <a:off x="1631950" y="250825"/>
            <a:ext cx="5880100" cy="828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8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勿忘国耻，振兴中华。</a:t>
            </a:r>
            <a:endParaRPr lang="zh-CN" altLang="en-US" sz="48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文本框 4"/>
          <p:cNvSpPr txBox="1"/>
          <p:nvPr/>
        </p:nvSpPr>
        <p:spPr>
          <a:xfrm>
            <a:off x="584200" y="1663700"/>
            <a:ext cx="7394575" cy="23082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400" b="1">
                <a:latin typeface="Calibri" panose="020F0502020204030204" charset="0"/>
                <a:ea typeface="宋体" panose="02010600030101010101" pitchFamily="2" charset="-122"/>
              </a:rPr>
              <a:t>   </a:t>
            </a:r>
            <a:r>
              <a:rPr lang="zh-CN" altLang="en-US" sz="2400" b="1">
                <a:latin typeface="Calibri" panose="020F0502020204030204" charset="0"/>
                <a:ea typeface="宋体" panose="02010600030101010101" pitchFamily="2" charset="-122"/>
              </a:rPr>
              <a:t>在地球上某个地方，曾经有一个世界奇迹，它汇集了一个民族几乎是超人类的想象力所创作的全部成果。这是一个震撼人心的、尚不未人熟知的杰作，就像在黄昏中从欧洲文明的地平线上看到的亚洲文明的倩影。</a:t>
            </a:r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pPr algn="r"/>
            <a:r>
              <a:rPr lang="en-US" altLang="zh-CN" sz="2400" b="1">
                <a:latin typeface="Calibri" panose="020F0502020204030204" charset="0"/>
                <a:ea typeface="宋体" panose="02010600030101010101" pitchFamily="2" charset="-122"/>
              </a:rPr>
              <a:t>---</a:t>
            </a:r>
            <a:r>
              <a:rPr lang="zh-CN" altLang="en-US" sz="2400" b="1">
                <a:latin typeface="Calibri" panose="020F0502020204030204" charset="0"/>
                <a:ea typeface="宋体" panose="02010600030101010101" pitchFamily="2" charset="-122"/>
              </a:rPr>
              <a:t>雨果</a:t>
            </a:r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376238" y="677863"/>
            <a:ext cx="8234362" cy="39449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p>
            <a:pPr>
              <a:lnSpc>
                <a:spcPct val="18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作业：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8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阅读课后的阅读链接，并查阅资料了解中国近代的历史。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80000"/>
              </a:lnSpc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80000"/>
              </a:lnSpc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9154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322388" cy="9874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1" name="标题 1"/>
          <p:cNvSpPr>
            <a:spLocks noGrp="1"/>
          </p:cNvSpPr>
          <p:nvPr>
            <p:ph type="title"/>
          </p:nvPr>
        </p:nvSpPr>
        <p:spPr>
          <a:xfrm>
            <a:off x="922338" y="2128838"/>
            <a:ext cx="7886700" cy="698500"/>
          </a:xfrm>
          <a:ln/>
        </p:spPr>
        <p:txBody>
          <a:bodyPr lIns="68580" tIns="34290" rIns="68580" bIns="34290" anchor="ctr" anchorCtr="0"/>
          <a:p>
            <a:pPr indent="0" defTabSz="685800">
              <a:buNone/>
            </a:pPr>
            <a:r>
              <a:rPr lang="zh-CN" altLang="en-US" sz="10000" kern="1200" normalizeH="0" baseline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微软雅黑" panose="020B0503020204020204" charset="-122"/>
              </a:rPr>
              <a:t>谢 谢</a:t>
            </a:r>
            <a:endParaRPr lang="zh-CN" altLang="en-US" sz="10000" kern="1200" normalizeH="0" baseline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  <a:sym typeface="微软雅黑" panose="020B0503020204020204" charset="-122"/>
            </a:endParaRPr>
          </a:p>
        </p:txBody>
      </p:sp>
      <p:pic>
        <p:nvPicPr>
          <p:cNvPr id="51202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74637" y="0"/>
            <a:ext cx="3781425" cy="28225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 3" descr="timg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04875" cy="804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2" name="文本框 2"/>
          <p:cNvSpPr txBox="1"/>
          <p:nvPr/>
        </p:nvSpPr>
        <p:spPr>
          <a:xfrm>
            <a:off x="612775" y="900113"/>
            <a:ext cx="7780338" cy="37226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000">
                <a:latin typeface="Calibri" panose="020F0502020204030204" charset="0"/>
                <a:ea typeface="宋体" panose="02010600030101010101" pitchFamily="2" charset="-122"/>
              </a:rPr>
              <a:t>  </a:t>
            </a:r>
            <a:endParaRPr lang="en-US" altLang="zh-CN" sz="2000">
              <a:latin typeface="Calibri" panose="020F050202020403020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Calibri" panose="020F0502020204030204" charset="0"/>
                <a:ea typeface="宋体" panose="02010600030101010101" pitchFamily="2" charset="-122"/>
              </a:rPr>
              <a:t>圆明园中，有（                       ）的（           ），也有玲珑剔透的亭台楼阁。</a:t>
            </a:r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Calibri" panose="020F0502020204030204" charset="0"/>
                <a:ea typeface="宋体" panose="02010600030101010101" pitchFamily="2" charset="-122"/>
              </a:rPr>
              <a:t>  为了（        ）罪证，10月18日和19日，三千多名侵略者</a:t>
            </a:r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Calibri" panose="020F0502020204030204" charset="0"/>
                <a:ea typeface="宋体" panose="02010600030101010101" pitchFamily="2" charset="-122"/>
              </a:rPr>
              <a:t>（           ）在园内放火。大火连烧三天，烟云笼罩了整个</a:t>
            </a:r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Calibri" panose="020F0502020204030204" charset="0"/>
                <a:ea typeface="宋体" panose="02010600030101010101" pitchFamily="2" charset="-122"/>
              </a:rPr>
              <a:t>北京城。</a:t>
            </a:r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0483" name="文本框 3"/>
          <p:cNvSpPr txBox="1"/>
          <p:nvPr/>
        </p:nvSpPr>
        <p:spPr>
          <a:xfrm>
            <a:off x="2657475" y="896938"/>
            <a:ext cx="2209800" cy="3984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000" b="1">
                <a:latin typeface="Calibri" panose="020F0502020204030204" charset="0"/>
                <a:ea typeface="宋体" panose="02010600030101010101" pitchFamily="2" charset="-122"/>
              </a:rPr>
              <a:t>  </a:t>
            </a:r>
            <a:r>
              <a:rPr lang="zh-CN" altLang="en-US" sz="2000" b="1">
                <a:latin typeface="Calibri" panose="020F0502020204030204" charset="0"/>
                <a:ea typeface="宋体" panose="02010600030101010101" pitchFamily="2" charset="-122"/>
              </a:rPr>
              <a:t>jīn bì huī huáng</a:t>
            </a:r>
            <a:endParaRPr lang="zh-CN" altLang="en-US" sz="20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0484" name="文本框 4"/>
          <p:cNvSpPr txBox="1"/>
          <p:nvPr/>
        </p:nvSpPr>
        <p:spPr>
          <a:xfrm>
            <a:off x="5281613" y="896938"/>
            <a:ext cx="141922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1800" b="1">
                <a:latin typeface="Calibri" panose="020F0502020204030204" charset="0"/>
                <a:ea typeface="宋体" panose="02010600030101010101" pitchFamily="2" charset="-122"/>
              </a:rPr>
              <a:t>diàn táng</a:t>
            </a:r>
            <a:endParaRPr lang="zh-CN" altLang="en-US" sz="18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0485" name="文本框 7"/>
          <p:cNvSpPr txBox="1"/>
          <p:nvPr/>
        </p:nvSpPr>
        <p:spPr>
          <a:xfrm>
            <a:off x="1631950" y="2387600"/>
            <a:ext cx="137795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1800" b="1">
                <a:latin typeface="Calibri" panose="020F0502020204030204" charset="0"/>
                <a:ea typeface="宋体" panose="02010600030101010101" pitchFamily="2" charset="-122"/>
              </a:rPr>
              <a:t>xiāo huǐ</a:t>
            </a:r>
            <a:endParaRPr lang="zh-CN" altLang="en-US" sz="18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0486" name="文本框 8"/>
          <p:cNvSpPr txBox="1"/>
          <p:nvPr/>
        </p:nvSpPr>
        <p:spPr>
          <a:xfrm>
            <a:off x="904875" y="3149600"/>
            <a:ext cx="132715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1800" b="1">
                <a:latin typeface="Calibri" panose="020F0502020204030204" charset="0"/>
                <a:ea typeface="宋体" panose="02010600030101010101" pitchFamily="2" charset="-122"/>
              </a:rPr>
              <a:t>fèng mìng</a:t>
            </a:r>
            <a:endParaRPr lang="zh-CN" altLang="en-US" sz="18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21000" y="1146175"/>
            <a:ext cx="16827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金碧辉煌</a:t>
            </a:r>
            <a:endParaRPr lang="zh-CN" altLang="en-US" sz="24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68925" y="1146175"/>
            <a:ext cx="105886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殿堂</a:t>
            </a:r>
            <a:endParaRPr lang="zh-CN" altLang="en-US" sz="24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0363" y="2689225"/>
            <a:ext cx="102711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销毁</a:t>
            </a:r>
            <a:endParaRPr lang="zh-CN" altLang="en-US" sz="24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5525" y="3433763"/>
            <a:ext cx="8413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奉命</a:t>
            </a:r>
            <a:endParaRPr lang="zh-CN" altLang="en-US" sz="24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11363" y="1522413"/>
            <a:ext cx="1960562" cy="2160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6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925" y="1674813"/>
            <a:ext cx="1827213" cy="18557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317500" y="1143000"/>
            <a:ext cx="6403975" cy="7143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圆明园是一座举世闻名的皇家园林。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4525" y="2417763"/>
            <a:ext cx="7897813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800" b="1">
                <a:latin typeface="Calibri" panose="020F0502020204030204" charset="0"/>
                <a:ea typeface="宋体" panose="02010600030101010101" pitchFamily="2" charset="-122"/>
              </a:rPr>
              <a:t>圆明园是当时世界上最大的博物馆、艺术馆。</a:t>
            </a:r>
            <a:endParaRPr lang="zh-CN" altLang="en-US" sz="28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17550" y="3738563"/>
            <a:ext cx="807085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800" b="1">
                <a:latin typeface="Calibri" panose="020F0502020204030204" charset="0"/>
                <a:ea typeface="宋体" panose="02010600030101010101" pitchFamily="2" charset="-122"/>
              </a:rPr>
              <a:t>圆明园是园林艺术的瑰宝，建筑艺术的精华。</a:t>
            </a:r>
            <a:endParaRPr lang="zh-CN" altLang="en-US" sz="28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2" grpId="0"/>
      <p:bldP spid="2" grpId="1"/>
      <p:bldP spid="3" grpId="0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文本框 1"/>
          <p:cNvSpPr txBox="1"/>
          <p:nvPr/>
        </p:nvSpPr>
        <p:spPr>
          <a:xfrm>
            <a:off x="188913" y="1771650"/>
            <a:ext cx="8316912" cy="18145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400" b="1">
                <a:latin typeface="Calibri" panose="020F0502020204030204" charset="0"/>
                <a:ea typeface="宋体" panose="02010600030101010101" pitchFamily="2" charset="-122"/>
              </a:rPr>
              <a:t>  </a:t>
            </a:r>
            <a:r>
              <a:rPr lang="en-US" altLang="zh-CN" sz="2800" b="1">
                <a:latin typeface="Calibri" panose="020F0502020204030204" charset="0"/>
                <a:ea typeface="宋体" panose="02010600030101010101" pitchFamily="2" charset="-122"/>
              </a:rPr>
              <a:t>  </a:t>
            </a:r>
            <a:r>
              <a:rPr lang="zh-CN" altLang="en-US" sz="2800" b="1">
                <a:latin typeface="Calibri" panose="020F0502020204030204" charset="0"/>
                <a:ea typeface="宋体" panose="02010600030101010101" pitchFamily="2" charset="-122"/>
              </a:rPr>
              <a:t>圆明园在北京西北郊，是一座举世闻名的皇家园林。它由圆明园、琦春园和长春园组成，所以也叫圆明三园。此外，还有许多小园，分布在圆明园东、西、南三面，众星拱月般环绕在圆明园周围。</a:t>
            </a:r>
            <a:endParaRPr lang="zh-CN" altLang="en-US" sz="28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36800" y="3063875"/>
            <a:ext cx="200025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8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众星拱月</a:t>
            </a:r>
            <a:endParaRPr lang="zh-CN" altLang="en-US" sz="28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2263" y="231775"/>
            <a:ext cx="8696325" cy="4549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0" name="文本框 2"/>
          <p:cNvSpPr txBox="1"/>
          <p:nvPr/>
        </p:nvSpPr>
        <p:spPr>
          <a:xfrm>
            <a:off x="906463" y="527050"/>
            <a:ext cx="1114425" cy="33813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16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九州清晏</a:t>
            </a:r>
            <a:endParaRPr lang="zh-CN" altLang="en-US" sz="16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7651" name="文本框 11"/>
          <p:cNvSpPr txBox="1"/>
          <p:nvPr/>
        </p:nvSpPr>
        <p:spPr>
          <a:xfrm>
            <a:off x="971550" y="1150938"/>
            <a:ext cx="1049338" cy="3365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16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长春仙馆</a:t>
            </a:r>
            <a:endParaRPr lang="zh-CN" altLang="en-US" sz="16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7652" name="文本框 12"/>
          <p:cNvSpPr txBox="1"/>
          <p:nvPr/>
        </p:nvSpPr>
        <p:spPr>
          <a:xfrm>
            <a:off x="960438" y="2044700"/>
            <a:ext cx="1125537" cy="30638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镂月开云</a:t>
            </a:r>
            <a:endParaRPr lang="zh-CN" altLang="en-US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7653" name="文本框 13"/>
          <p:cNvSpPr txBox="1"/>
          <p:nvPr/>
        </p:nvSpPr>
        <p:spPr>
          <a:xfrm>
            <a:off x="960438" y="2865438"/>
            <a:ext cx="1277937" cy="306387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碧桐书院</a:t>
            </a:r>
            <a:endParaRPr lang="zh-CN" altLang="en-US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7654" name="文本框 14"/>
          <p:cNvSpPr txBox="1"/>
          <p:nvPr/>
        </p:nvSpPr>
        <p:spPr>
          <a:xfrm>
            <a:off x="7591425" y="527050"/>
            <a:ext cx="1049338" cy="33813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16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坦坦荡荡</a:t>
            </a:r>
            <a:endParaRPr lang="zh-CN" altLang="en-US" sz="16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7655" name="文本框 15"/>
          <p:cNvSpPr txBox="1"/>
          <p:nvPr/>
        </p:nvSpPr>
        <p:spPr>
          <a:xfrm>
            <a:off x="7481888" y="1238250"/>
            <a:ext cx="1268412" cy="3365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16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万方安和</a:t>
            </a:r>
            <a:endParaRPr lang="zh-CN" altLang="en-US" sz="16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7656" name="文本框 16"/>
          <p:cNvSpPr txBox="1"/>
          <p:nvPr/>
        </p:nvSpPr>
        <p:spPr>
          <a:xfrm>
            <a:off x="7481888" y="2012950"/>
            <a:ext cx="1103312" cy="33813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16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水木明瑟</a:t>
            </a:r>
            <a:endParaRPr lang="zh-CN" altLang="en-US" sz="16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7657" name="文本框 17"/>
          <p:cNvSpPr txBox="1"/>
          <p:nvPr/>
        </p:nvSpPr>
        <p:spPr>
          <a:xfrm>
            <a:off x="7385050" y="2835275"/>
            <a:ext cx="1200150" cy="3365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16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廓然大公</a:t>
            </a:r>
            <a:endParaRPr lang="zh-CN" altLang="en-US" sz="16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76225" y="909953"/>
            <a:ext cx="8592185" cy="31076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/>
            <a:r>
              <a:rPr lang="en-US" altLang="zh-CN" sz="2400" b="1" noProof="1">
                <a:latin typeface="+mn-lt"/>
                <a:ea typeface="+mn-ea"/>
                <a:cs typeface="+mn-cs"/>
              </a:rPr>
              <a:t>    </a:t>
            </a:r>
            <a:r>
              <a:rPr lang="zh-CN" altLang="en-US" sz="2800" b="1" noProof="1">
                <a:latin typeface="+mn-lt"/>
                <a:ea typeface="+mn-ea"/>
                <a:cs typeface="+mn-cs"/>
              </a:rPr>
              <a:t>圆明园中，</a:t>
            </a:r>
            <a:r>
              <a:rPr lang="zh-CN" altLang="en-US" sz="2800" b="1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有金碧辉煌的殿堂，</a:t>
            </a:r>
            <a:r>
              <a:rPr lang="zh-CN" altLang="en-US" sz="2800" b="1" noProof="1">
                <a:solidFill>
                  <a:srgbClr val="0070C0"/>
                </a:solidFill>
                <a:latin typeface="+mn-lt"/>
                <a:ea typeface="+mn-ea"/>
                <a:cs typeface="+mn-cs"/>
              </a:rPr>
              <a:t>也有玲珑剔透的亭台楼阁;</a:t>
            </a:r>
            <a:r>
              <a:rPr lang="zh-CN" altLang="en-US" sz="2800" b="1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有象征着热闹街市的“买卖街”，</a:t>
            </a:r>
            <a:r>
              <a:rPr lang="zh-CN" altLang="en-US" sz="2800" b="1" noProof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也有象征着田园风光的山乡村野。</a:t>
            </a:r>
            <a:r>
              <a:rPr lang="zh-CN" altLang="en-US" sz="2800" b="1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园中许多景物都是仿照各地名胜建造的，如海宁的安澜园，苏州的狮子林，杭州西湖的平湖秋月;</a:t>
            </a:r>
            <a:r>
              <a:rPr lang="zh-CN" altLang="en-US" sz="2800" b="1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+mn-lt"/>
                <a:ea typeface="+mn-ea"/>
                <a:cs typeface="+mn-cs"/>
              </a:rPr>
              <a:t>还有很多景物是根据古代诗人的诗情画意建造的，如蓬岛瑶台，武陵春色。</a:t>
            </a:r>
            <a:r>
              <a:rPr lang="zh-CN" altLang="en-US" sz="2800" b="1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园中不仅有民族建筑，</a:t>
            </a:r>
            <a:r>
              <a:rPr lang="zh-CN" altLang="en-US" sz="2800" b="1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+mn-lt"/>
                <a:ea typeface="+mn-ea"/>
                <a:cs typeface="+mn-cs"/>
              </a:rPr>
              <a:t>还有西洋景观。</a:t>
            </a:r>
            <a:endParaRPr lang="zh-CN" altLang="en-US" sz="2800" b="1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41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42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43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44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45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46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47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48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49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51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52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53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54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55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56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57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58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1563</Words>
  <Application>WPS 演示</Application>
  <PresentationFormat>全屏显示(16:9)</PresentationFormat>
  <Paragraphs>99</Paragraphs>
  <Slides>21</Slides>
  <Notes>15</Notes>
  <HiddenSlides>0</HiddenSlides>
  <MMClips>2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Arial</vt:lpstr>
      <vt:lpstr>宋体</vt:lpstr>
      <vt:lpstr>Wingdings</vt:lpstr>
      <vt:lpstr>黑体</vt:lpstr>
      <vt:lpstr>楷体</vt:lpstr>
      <vt:lpstr>Calibri</vt:lpstr>
      <vt:lpstr>微软雅黑</vt:lpstr>
      <vt:lpstr>Arial Unicode MS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2694</cp:revision>
  <dcterms:created xsi:type="dcterms:W3CDTF">2015-04-02T07:05:00Z</dcterms:created>
  <dcterms:modified xsi:type="dcterms:W3CDTF">2021-10-28T05:54:48Z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9029953294AC4F06A122FE2F59CC2266</vt:lpwstr>
  </property>
</Properties>
</file>