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0" r:id="rId3"/>
    <p:sldId id="284" r:id="rId4"/>
    <p:sldId id="259" r:id="rId5"/>
    <p:sldId id="258" r:id="rId6"/>
    <p:sldId id="285" r:id="rId7"/>
    <p:sldId id="303" r:id="rId8"/>
    <p:sldId id="301" r:id="rId9"/>
    <p:sldId id="297" r:id="rId10"/>
    <p:sldId id="298" r:id="rId11"/>
    <p:sldId id="299" r:id="rId12"/>
    <p:sldId id="300" r:id="rId13"/>
    <p:sldId id="304" r:id="rId14"/>
    <p:sldId id="305" r:id="rId15"/>
    <p:sldId id="290" r:id="rId16"/>
    <p:sldId id="294" r:id="rId17"/>
    <p:sldId id="268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011EA-ED63-43A6-86F2-8152D2FDEA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12B2-EA24-4557-8CA3-0341D5EE0B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011EA-ED63-43A6-86F2-8152D2FDEA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12B2-EA24-4557-8CA3-0341D5EE0B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011EA-ED63-43A6-86F2-8152D2FDEA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12B2-EA24-4557-8CA3-0341D5EE0B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011EA-ED63-43A6-86F2-8152D2FDEA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12B2-EA24-4557-8CA3-0341D5EE0B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011EA-ED63-43A6-86F2-8152D2FDEA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12B2-EA24-4557-8CA3-0341D5EE0B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011EA-ED63-43A6-86F2-8152D2FDEA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12B2-EA24-4557-8CA3-0341D5EE0B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011EA-ED63-43A6-86F2-8152D2FDEA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12B2-EA24-4557-8CA3-0341D5EE0B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011EA-ED63-43A6-86F2-8152D2FDEA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12B2-EA24-4557-8CA3-0341D5EE0B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011EA-ED63-43A6-86F2-8152D2FDEA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12B2-EA24-4557-8CA3-0341D5EE0B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011EA-ED63-43A6-86F2-8152D2FDEA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12B2-EA24-4557-8CA3-0341D5EE0B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011EA-ED63-43A6-86F2-8152D2FDEA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312B2-EA24-4557-8CA3-0341D5EE0B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011EA-ED63-43A6-86F2-8152D2FDEA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312B2-EA24-4557-8CA3-0341D5EE0B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422454_104306555186_2.jpg"/>
          <p:cNvPicPr>
            <a:picLocks noChangeAspect="1"/>
          </p:cNvPicPr>
          <p:nvPr/>
        </p:nvPicPr>
        <p:blipFill>
          <a:blip r:embed="rId1" cstate="print"/>
          <a:srcRect b="5201"/>
          <a:stretch>
            <a:fillRect/>
          </a:stretch>
        </p:blipFill>
        <p:spPr>
          <a:xfrm>
            <a:off x="0" y="0"/>
            <a:ext cx="9128153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8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17.</a:t>
            </a:r>
            <a:r>
              <a:rPr lang="zh-CN" altLang="en-US" sz="8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</a:t>
            </a:r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鼠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3816429"/>
          </a:xfrm>
          <a:prstGeom prst="rect">
            <a:avLst/>
          </a:prstGeom>
          <a:solidFill>
            <a:srgbClr val="FCFCFA">
              <a:alpha val="73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它们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面容清秀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，眼睛闪闪发光，身体矫健，四肢轻快。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玲珑的小面孔，衬上一条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帽缨形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的美丽尾巴，显得格外漂亮。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它们的尾巴老是翘起来，一直翘到头上，自己就躲在尾巴底下歇凉。它们常常直竖着身子坐着，像人们用手一样，用前爪往嘴里送东西吃。可以说，松鼠最不像四足兽了。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5400000">
            <a:off x="1436589" y="4836219"/>
            <a:ext cx="2780928" cy="1262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05064"/>
            <a:ext cx="3367286" cy="263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3816429"/>
          </a:xfrm>
          <a:prstGeom prst="rect">
            <a:avLst/>
          </a:prstGeom>
          <a:solidFill>
            <a:srgbClr val="FCFCFA">
              <a:alpha val="73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它们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面容清秀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，眼睛闪闪发光，身体矫健，四肢轻快。玲珑的小面孔，衬上一条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帽缨形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的美丽尾巴，显得格外漂亮。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它们的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老是翘起来，一直翘到头上，自己就躲在尾巴底下歇凉。它们常常直竖着身子坐着，像人们用手一样，用前爪往嘴里送东西吃。可以说，松鼠最不像四足兽了 。</a:t>
            </a:r>
            <a:endParaRPr lang="zh-CN" altLang="zh-CN" sz="32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 l="31437" t="7269" r="6811" b="14224"/>
          <a:stretch>
            <a:fillRect/>
          </a:stretch>
        </p:blipFill>
        <p:spPr bwMode="auto">
          <a:xfrm>
            <a:off x="467544" y="4193704"/>
            <a:ext cx="271363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l="15670" r="27852" b="3932"/>
          <a:stretch>
            <a:fillRect/>
          </a:stretch>
        </p:blipFill>
        <p:spPr bwMode="auto">
          <a:xfrm>
            <a:off x="3347864" y="4105920"/>
            <a:ext cx="2588684" cy="275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s://timgsa.baidu.com/timg?image&amp;quality=80&amp;size=b9999_10000&amp;sec=1569427650331&amp;di=e9855392bef91749d84a515b8903a1ab&amp;imgtype=0&amp;src=http%3A%2F%2Fd.ifengimg.com%2Fw600%2Fp0.ifengimg.com%2Fpmop%2F2018%2F0102%2F9EA356876EF6A86BBBDBF39603798B9CB7EB5ADB_size152_w1024_h799.jpeg"/>
          <p:cNvPicPr>
            <a:picLocks noChangeAspect="1" noChangeArrowheads="1"/>
          </p:cNvPicPr>
          <p:nvPr/>
        </p:nvPicPr>
        <p:blipFill>
          <a:blip r:embed="rId3" cstate="print"/>
          <a:srcRect l="8820" r="14321" b="9540"/>
          <a:stretch>
            <a:fillRect/>
          </a:stretch>
        </p:blipFill>
        <p:spPr bwMode="auto">
          <a:xfrm>
            <a:off x="6156176" y="4115079"/>
            <a:ext cx="2987824" cy="27429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3816429"/>
          </a:xfrm>
          <a:prstGeom prst="rect">
            <a:avLst/>
          </a:prstGeom>
          <a:solidFill>
            <a:srgbClr val="FCFCFA">
              <a:alpha val="73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它们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面容清秀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，眼睛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闪闪发光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身体矫健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四肢轻快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的小面孔，衬上一条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帽缨形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的美丽尾巴，显得格外漂亮。它们的尾巴老是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翘起来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，一直翘到头上，自己就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尾巴底下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歇凉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。它们常常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直竖着身子坐着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，像人们用手一样，用前爪往嘴里送东西吃。可以说，松鼠最不像四足兽了 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4376718"/>
            <a:ext cx="8352928" cy="2062103"/>
          </a:xfrm>
          <a:prstGeom prst="rect">
            <a:avLst/>
          </a:prstGeom>
          <a:solidFill>
            <a:srgbClr val="FCFCFA">
              <a:alpha val="71000"/>
            </a:srgb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860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松鼠体型细长，体长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17~26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厘米，尾长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15~21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厘米，体重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300~400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松鼠体型细长，体长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17~26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厘米，尾长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15~21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厘米，体重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300~400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700808"/>
            <a:ext cx="7848872" cy="2800767"/>
          </a:xfrm>
          <a:prstGeom prst="rect">
            <a:avLst/>
          </a:prstGeom>
          <a:solidFill>
            <a:srgbClr val="FCFCFA">
              <a:alpha val="56000"/>
            </a:srgb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松鼠的窝通常搭在树枝分叉的地方，又干净又暖和。它们搭窝的时候，先搬些小木片，错杂着放在一起，再用一些干苔藓编扎起来，然后把苔藓挤紧、踏平，使那建筑物足够宽敞、足够坚实。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266700"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</a:t>
            </a:r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3528" y="4725144"/>
            <a:ext cx="7848872" cy="1446550"/>
          </a:xfrm>
          <a:prstGeom prst="rect">
            <a:avLst/>
          </a:prstGeom>
          <a:solidFill>
            <a:srgbClr val="FCFCFA">
              <a:alpha val="56000"/>
            </a:srgb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松鼠在树上筑巢或利用树洞栖居，巢以树的干枝条及杂物构成，直径约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en-US" altLang="zh-CN" sz="28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266700"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中国大百科全书</a:t>
            </a:r>
            <a:r>
              <a:rPr lang="en-US" altLang="zh-CN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zh-CN" sz="28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260648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请你用自己喜欢的方式朗读，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对比体会它们哪里不同？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2040" y="260648"/>
            <a:ext cx="4032448" cy="268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996952"/>
            <a:ext cx="406591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1520" y="1571863"/>
            <a:ext cx="47525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海鸥</a:t>
            </a:r>
            <a:r>
              <a:rPr lang="zh-CN" altLang="zh-CN" sz="2800" dirty="0" smtClean="0"/>
              <a:t>：</a:t>
            </a:r>
            <a:endParaRPr lang="en-US" altLang="zh-CN" sz="2800" dirty="0" smtClean="0"/>
          </a:p>
          <a:p>
            <a:r>
              <a:rPr lang="zh-CN" altLang="zh-CN" sz="2800" dirty="0"/>
              <a:t>体型较大，体重约</a:t>
            </a:r>
            <a:r>
              <a:rPr lang="en-US" altLang="zh-CN" sz="2800" dirty="0"/>
              <a:t>394-586</a:t>
            </a:r>
            <a:r>
              <a:rPr lang="zh-CN" altLang="zh-CN" sz="2800" dirty="0" smtClean="0"/>
              <a:t>克</a:t>
            </a:r>
            <a:r>
              <a:rPr lang="zh-CN" altLang="en-US" sz="2800" dirty="0" smtClean="0"/>
              <a:t>，</a:t>
            </a:r>
            <a:r>
              <a:rPr lang="zh-CN" altLang="zh-CN" sz="2800" dirty="0" smtClean="0"/>
              <a:t>体长</a:t>
            </a:r>
            <a:r>
              <a:rPr lang="zh-CN" altLang="zh-CN" sz="2800" dirty="0"/>
              <a:t>约</a:t>
            </a:r>
            <a:r>
              <a:rPr lang="en-US" altLang="zh-CN" sz="2800" dirty="0"/>
              <a:t>451-510</a:t>
            </a:r>
            <a:r>
              <a:rPr lang="zh-CN" altLang="zh-CN" sz="2800" dirty="0"/>
              <a:t>毫米，喙端具钩，尾常为圆形。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476672"/>
            <a:ext cx="3213215" cy="482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76672"/>
            <a:ext cx="3240360" cy="4841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39552" y="1537032"/>
            <a:ext cx="7488832" cy="2676525"/>
          </a:xfrm>
          <a:prstGeom prst="rect">
            <a:avLst/>
          </a:prstGeom>
          <a:solidFill>
            <a:srgbClr val="FCFCFA">
              <a:alpha val="50000"/>
            </a:srgb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作业：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</a:endParaRPr>
          </a:p>
          <a:p>
            <a:pPr lvl="0"/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1.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用生动形象的语言，</a:t>
            </a:r>
            <a:r>
              <a:rPr lang="zh-CN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完成课堂练写。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</a:endParaRPr>
          </a:p>
          <a:p>
            <a:pPr lvl="0"/>
            <a:r>
              <a:rPr lang="zh-CN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</a:endParaRPr>
          </a:p>
          <a:p>
            <a:pPr lvl="0"/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2.</a:t>
            </a:r>
            <a:r>
              <a:rPr lang="zh-CN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rPr>
              <a:t>推荐阅读《螽斯》体会作者不同的写作手法及特点。</a:t>
            </a:r>
            <a:endParaRPr lang="zh-CN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2629" y="1280825"/>
            <a:ext cx="8118529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7784" y="1052736"/>
            <a:ext cx="4248472" cy="4032448"/>
          </a:xfrm>
          <a:prstGeom prst="rect">
            <a:avLst/>
          </a:prstGeom>
          <a:solidFill>
            <a:srgbClr val="FCFC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131840" y="1052736"/>
            <a:ext cx="26642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窝</a:t>
            </a:r>
            <a:endParaRPr lang="zh-CN" altLang="en-US" sz="23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699792" y="1628800"/>
            <a:ext cx="3600400" cy="1512168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95536" y="3429000"/>
            <a:ext cx="8208912" cy="1512168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11560" y="3717032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CFCF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松鼠不像山鼠那样，一到冬天就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蛰伏</a:t>
            </a:r>
            <a:r>
              <a:rPr lang="zh-CN" altLang="en-US" sz="3200" b="1" dirty="0" smtClean="0">
                <a:solidFill>
                  <a:srgbClr val="FCFCF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不动。</a:t>
            </a:r>
            <a:endParaRPr lang="zh-CN" altLang="en-US" sz="3200" b="1" dirty="0">
              <a:solidFill>
                <a:srgbClr val="FCFCF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7200" b="1" dirty="0" smtClean="0">
                <a:solidFill>
                  <a:srgbClr val="FCFCF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蛰伏</a:t>
            </a:r>
            <a:endParaRPr lang="zh-CN" altLang="en-US" sz="7200" b="1" dirty="0">
              <a:solidFill>
                <a:srgbClr val="FCFCF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548680"/>
            <a:ext cx="6048672" cy="5737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4000" y="404664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4000" y="2420888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4000" y="4365104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7620" y="1700107"/>
            <a:ext cx="8468052" cy="2784687"/>
          </a:xfrm>
          <a:prstGeom prst="roundRect">
            <a:avLst/>
          </a:prstGeo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它们搭窝的时候，先搬些小木片，错杂着放在一起，再用一些干苔藓编扎起来，然后把苔藓挤紧、踏平，使那建筑物足够宽敞、足够坚实。</a:t>
            </a:r>
            <a:endParaRPr lang="zh-CN" altLang="en-U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07704" y="2276872"/>
            <a:ext cx="544830" cy="672253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95936" y="1844824"/>
            <a:ext cx="544830" cy="672253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156176" y="2276872"/>
            <a:ext cx="883285" cy="672253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>
            <a:stCxn id="4" idx="5"/>
          </p:cNvCxnSpPr>
          <p:nvPr/>
        </p:nvCxnSpPr>
        <p:spPr>
          <a:xfrm>
            <a:off x="4460757" y="2418865"/>
            <a:ext cx="2080895" cy="2076873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5"/>
          </p:cNvCxnSpPr>
          <p:nvPr/>
        </p:nvCxnSpPr>
        <p:spPr>
          <a:xfrm>
            <a:off x="2372745" y="2850676"/>
            <a:ext cx="4071463" cy="151442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444208" y="2924944"/>
            <a:ext cx="216024" cy="151216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5796136" y="4221088"/>
            <a:ext cx="2411760" cy="720080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表示事情先后的词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Picture 3" descr="22"/>
          <p:cNvPicPr>
            <a:picLocks noChangeAspect="1" noChangeArrowheads="1"/>
          </p:cNvPicPr>
          <p:nvPr/>
        </p:nvPicPr>
        <p:blipFill>
          <a:blip r:embed="rId1" cstate="print"/>
          <a:srcRect l="7504" t="6000" r="11566" b="13352"/>
          <a:stretch>
            <a:fillRect/>
          </a:stretch>
        </p:blipFill>
        <p:spPr>
          <a:xfrm>
            <a:off x="323528" y="4221088"/>
            <a:ext cx="3707904" cy="208569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23528" y="188640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学习要求：</a:t>
            </a:r>
            <a:endParaRPr lang="en-US" altLang="zh-CN" sz="2800" b="1" u="sng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请用一句话（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个字以内），提炼、概括出本段话的主要信息。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5085184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松鼠搭窝很有条理。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268760"/>
            <a:ext cx="78488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学习任务：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对照着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文，小组合作，运用提炼、概括的方法完善导学卡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1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272" y="2780728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560" y="4652936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780928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2780728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272" y="4652936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5856" y="4653136"/>
            <a:ext cx="252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1719392"/>
            <a:ext cx="7848872" cy="3046988"/>
          </a:xfrm>
          <a:prstGeom prst="rect">
            <a:avLst/>
          </a:prstGeom>
          <a:solidFill>
            <a:srgbClr val="FCFCFA">
              <a:alpha val="56000"/>
            </a:srgb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学习要求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/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默读第一自然段，边读边思考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哪里读出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了小松鼠的漂亮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，画出相关语句后，同桌交流。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3816429"/>
          </a:xfrm>
          <a:prstGeom prst="rect">
            <a:avLst/>
          </a:prstGeom>
          <a:solidFill>
            <a:srgbClr val="FCFCFA">
              <a:alpha val="73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面容清秀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，眼睛闪闪发光，身体矫健，四肢轻快。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玲珑的小面孔，衬上一条帽缨形的美丽尾巴，显得格外漂亮。它们的尾巴老是翘起来，一直翘到头上，自己就躲在尾巴底下歇凉。它们常常直竖着身子坐着，像人们用手一样，用前爪往嘴里送东西吃。可以说，松鼠最不像四足兽了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6">
      <a:dk1>
        <a:sysClr val="windowText" lastClr="000000"/>
      </a:dk1>
      <a:lt1>
        <a:srgbClr val="FFFF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1101</Words>
  <Application>WPS 演示</Application>
  <PresentationFormat>全屏显示(4:3)</PresentationFormat>
  <Paragraphs>56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楷体</vt:lpstr>
      <vt:lpstr>Calibri</vt:lpstr>
      <vt:lpstr>微软雅黑</vt:lpstr>
      <vt:lpstr>Arial Unicode MS</vt:lpstr>
      <vt:lpstr>Office 主题</vt:lpstr>
      <vt:lpstr>17.松鼠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qwe</cp:lastModifiedBy>
  <cp:revision>161</cp:revision>
  <dcterms:created xsi:type="dcterms:W3CDTF">2019-09-25T12:32:00Z</dcterms:created>
  <dcterms:modified xsi:type="dcterms:W3CDTF">2021-10-28T06:09:08Z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BED67774928A4C0DBE0D9B25648B05F4</vt:lpwstr>
  </property>
</Properties>
</file>