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9"/>
  </p:handoutMasterIdLst>
  <p:sldIdLst>
    <p:sldId id="258" r:id="rId3"/>
    <p:sldId id="625" r:id="rId4"/>
    <p:sldId id="277" r:id="rId5"/>
    <p:sldId id="682" r:id="rId7"/>
    <p:sldId id="688" r:id="rId8"/>
    <p:sldId id="689" r:id="rId9"/>
    <p:sldId id="690" r:id="rId10"/>
    <p:sldId id="687" r:id="rId11"/>
    <p:sldId id="686" r:id="rId12"/>
    <p:sldId id="662" r:id="rId13"/>
    <p:sldId id="661" r:id="rId14"/>
    <p:sldId id="663" r:id="rId15"/>
    <p:sldId id="671" r:id="rId16"/>
    <p:sldId id="693" r:id="rId17"/>
    <p:sldId id="654" r:id="rId18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0945A5"/>
    <a:srgbClr val="25B7B5"/>
    <a:srgbClr val="2C1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/>
    <p:restoredTop sz="94660"/>
  </p:normalViewPr>
  <p:slideViewPr>
    <p:cSldViewPr snapToGrid="0" showGuides="1">
      <p:cViewPr varScale="1">
        <p:scale>
          <a:sx n="10" d="100"/>
          <a:sy n="10" d="100"/>
        </p:scale>
        <p:origin x="-12" y="6"/>
      </p:cViewPr>
      <p:guideLst>
        <p:guide orient="horz" pos="1552"/>
        <p:guide pos="28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9B84EA-7D68-4D60-9CB1-D50884785D1C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1506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3554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8674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072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9458"/>
            <a:ext cx="7886700" cy="326407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9135"/>
            <a:ext cx="3868340" cy="276392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pPr marL="0" marR="0" lvl="0" indent="0" algn="l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4768850"/>
            <a:ext cx="2057400" cy="27305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4768850"/>
            <a:ext cx="3086100" cy="273050"/>
          </a:xfr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4768850"/>
            <a:ext cx="2057400" cy="273050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2.png"/><Relationship Id="rId17" Type="http://schemas.openxmlformats.org/officeDocument/2006/relationships/image" Target="../media/image1.pn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10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4194175"/>
            <a:ext cx="777875" cy="920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黑体" panose="02010609060101010101" pitchFamily="49" charset="-122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Picture 2" descr="http://p3.so.qhmsg.com/bdr/_240_/t01130233e75ee2c9e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TextBox 2"/>
          <p:cNvSpPr txBox="1"/>
          <p:nvPr/>
        </p:nvSpPr>
        <p:spPr>
          <a:xfrm>
            <a:off x="2417763" y="1708150"/>
            <a:ext cx="4824412" cy="1198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7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山居秋暝</a:t>
            </a:r>
            <a:endParaRPr lang="zh-CN" altLang="en-US" sz="7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文本框 6"/>
          <p:cNvSpPr txBox="1"/>
          <p:nvPr/>
        </p:nvSpPr>
        <p:spPr>
          <a:xfrm>
            <a:off x="757238" y="735013"/>
            <a:ext cx="7361237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6" name="文本框 3"/>
          <p:cNvSpPr txBox="1"/>
          <p:nvPr/>
        </p:nvSpPr>
        <p:spPr>
          <a:xfrm>
            <a:off x="76200" y="60325"/>
            <a:ext cx="8969375" cy="4748213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山居秋暝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空山新雨后，天气晚来秋。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明月松间照，清泉石上流。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颔联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竹喧归浣女，莲动下渔舟。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颈联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随意春芳歇，王孙自可留。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7" name="文本框 1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748" name="文本框 4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over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文本框 6"/>
          <p:cNvSpPr txBox="1"/>
          <p:nvPr/>
        </p:nvSpPr>
        <p:spPr>
          <a:xfrm>
            <a:off x="757238" y="735013"/>
            <a:ext cx="7361237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635" y="1096010"/>
            <a:ext cx="9057005" cy="163004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>
            <a:spAutoFit/>
          </a:bodyPr>
          <a:lstStyle/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60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明月</a:t>
            </a:r>
            <a:r>
              <a:rPr kumimoji="0" lang="zh-CN" altLang="en-US" sz="6000" b="1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松</a:t>
            </a:r>
            <a:r>
              <a:rPr kumimoji="0" lang="zh-CN" altLang="en-US" sz="6000" b="1" kern="1200" cap="none" spc="0" normalizeH="0" baseline="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间</a:t>
            </a:r>
            <a:r>
              <a:rPr kumimoji="0" lang="zh-CN" altLang="en-US" sz="60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照</a:t>
            </a:r>
            <a:r>
              <a:rPr kumimoji="0" lang="zh-CN" altLang="en-US" sz="60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r>
              <a:rPr kumimoji="0" lang="zh-CN" altLang="en-US" sz="60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清泉</a:t>
            </a:r>
            <a:r>
              <a:rPr kumimoji="0" lang="zh-CN" altLang="en-US" sz="6000" b="1" kern="1200" cap="none" spc="0" normalizeH="0" baseline="0" noProof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石</a:t>
            </a:r>
            <a:r>
              <a:rPr kumimoji="0" lang="zh-CN" altLang="en-US" sz="6000" b="1" kern="1200" cap="none" spc="0" normalizeH="0" baseline="0" noProof="1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上</a:t>
            </a:r>
            <a:r>
              <a:rPr kumimoji="0" lang="zh-CN" altLang="en-US" sz="60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流</a:t>
            </a:r>
            <a:r>
              <a:rPr kumimoji="0" lang="zh-CN" altLang="en-US" sz="60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60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cover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文本框 6"/>
          <p:cNvSpPr txBox="1"/>
          <p:nvPr/>
        </p:nvSpPr>
        <p:spPr>
          <a:xfrm>
            <a:off x="757238" y="735013"/>
            <a:ext cx="7361237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4" name="文本框 3"/>
          <p:cNvSpPr txBox="1"/>
          <p:nvPr/>
        </p:nvSpPr>
        <p:spPr>
          <a:xfrm>
            <a:off x="76200" y="60325"/>
            <a:ext cx="8969375" cy="3394075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/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6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喧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浣女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60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莲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</a:t>
            </a:r>
            <a:r>
              <a:rPr lang="zh-CN" altLang="en-US" sz="6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渔舟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5" name="文本框 1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796" name="文本框 4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over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文本框 6"/>
          <p:cNvSpPr txBox="1"/>
          <p:nvPr/>
        </p:nvSpPr>
        <p:spPr>
          <a:xfrm>
            <a:off x="757238" y="735013"/>
            <a:ext cx="7361237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18" name="文本框 3"/>
          <p:cNvSpPr txBox="1"/>
          <p:nvPr/>
        </p:nvSpPr>
        <p:spPr>
          <a:xfrm>
            <a:off x="76200" y="60325"/>
            <a:ext cx="8969375" cy="4748213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山居秋暝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空山新雨后，天气晚来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明月松间照，清泉石上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颔联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竹喧归浣女，莲动下渔舟。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颈联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随意春芳歇，王孙自可</a:t>
            </a:r>
            <a:r>
              <a:rPr lang="zh-CN" altLang="en-US" sz="4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留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尾联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19" name="文本框 1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820" name="文本框 4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over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文本框 6"/>
          <p:cNvSpPr txBox="1"/>
          <p:nvPr/>
        </p:nvSpPr>
        <p:spPr>
          <a:xfrm>
            <a:off x="757238" y="735013"/>
            <a:ext cx="7361237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45720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630" y="82550"/>
            <a:ext cx="8969375" cy="47491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>
            <a:spAutoFit/>
          </a:bodyPr>
          <a:lstStyle/>
          <a:p>
            <a:pPr marR="0" algn="ctr" defTabSz="914400" fontAlgn="auto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山居秋暝</a:t>
            </a:r>
            <a:endParaRPr kumimoji="0" lang="zh-CN" altLang="en-US" sz="3200" b="1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空山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新雨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后，天气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晚来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秋。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       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明月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松间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照，清泉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石上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流。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       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竹喧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归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浣女，莲动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下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渔舟。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       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随意</a:t>
            </a:r>
            <a:r>
              <a:rPr kumimoji="0" lang="zh-CN" altLang="en-US" sz="4800" b="1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春芳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歇，王孙</a:t>
            </a:r>
            <a:r>
              <a:rPr kumimoji="0" lang="zh-CN" altLang="en-US" sz="4800" b="1" kern="1200" cap="none" spc="0" normalizeH="0" baseline="0" noProof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自可</a:t>
            </a: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留。</a:t>
            </a:r>
            <a:endParaRPr kumimoji="0" lang="zh-CN" altLang="en-US" sz="48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ctr" defTabSz="914400" fontAlgn="auto">
              <a:lnSpc>
                <a:spcPts val="4000"/>
              </a:lnSpc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             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5843" name="文本框 1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844" name="文本框 4"/>
          <p:cNvSpPr txBox="1"/>
          <p:nvPr/>
        </p:nvSpPr>
        <p:spPr>
          <a:xfrm>
            <a:off x="4021138" y="2387600"/>
            <a:ext cx="309562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over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内容占位符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3900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p>
            <a:pPr marL="0" indent="0" eaLnBrk="1" hangingPunct="1">
              <a:buNone/>
            </a:pPr>
            <a:r>
              <a:rPr lang="en-US" altLang="zh-CN" sz="4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 </a:t>
            </a:r>
            <a:endParaRPr lang="en-US" altLang="zh-CN" sz="4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  <a:p>
            <a:pPr marL="0" indent="0" eaLnBrk="1" hangingPunct="1">
              <a:buNone/>
            </a:pPr>
            <a:r>
              <a:rPr lang="en-US" altLang="zh-CN" sz="4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     </a:t>
            </a:r>
            <a:r>
              <a:rPr lang="zh-CN" altLang="en-US" sz="4400" b="1" dirty="0">
                <a:latin typeface="新宋体" panose="02010609030101010101" pitchFamily="49" charset="-122"/>
                <a:ea typeface="新宋体" panose="02010609030101010101" pitchFamily="49" charset="-122"/>
              </a:rPr>
              <a:t>赏析《春夜喜雨》</a:t>
            </a:r>
            <a:endParaRPr lang="zh-CN" altLang="en-US" sz="4400" b="1" dirty="0">
              <a:latin typeface="新宋体" panose="02010609030101010101" pitchFamily="49" charset="-122"/>
              <a:ea typeface="新宋体" panose="0201060903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2" descr="http://p3.so.qhmsg.com/bdr/_240_/t01130233e75ee2c9e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TextBox 2"/>
          <p:cNvSpPr txBox="1"/>
          <p:nvPr/>
        </p:nvSpPr>
        <p:spPr>
          <a:xfrm>
            <a:off x="574675" y="342900"/>
            <a:ext cx="6661150" cy="41544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山居秋暝</a:t>
            </a:r>
            <a:endParaRPr lang="zh-CN" altLang="en-US" sz="4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【唐】王维</a:t>
            </a:r>
            <a:endParaRPr lang="zh-CN" altLang="en-US" sz="4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空山新雨后，天气晚来秋。</a:t>
            </a:r>
            <a:endParaRPr lang="zh-CN" altLang="en-US" sz="4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明月松间照，清泉石上流。</a:t>
            </a:r>
            <a:endParaRPr lang="zh-CN" altLang="en-US" sz="4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竹喧归浣女，莲动下渔舟。</a:t>
            </a:r>
            <a:endParaRPr lang="zh-CN" altLang="en-US" sz="4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随意春芳歇，王孙自可留。</a:t>
            </a:r>
            <a:endParaRPr lang="zh-CN" altLang="en-US" sz="4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文本框 1"/>
          <p:cNvSpPr txBox="1"/>
          <p:nvPr/>
        </p:nvSpPr>
        <p:spPr>
          <a:xfrm>
            <a:off x="0" y="98425"/>
            <a:ext cx="9080500" cy="4892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五言律诗特点：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四联八句。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（一首五言律诗一般有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8句，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每个句子有5个字，一共四十个字。一个逗号为一句，前两句叫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首联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；第三、四句叫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颔联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；第五、六句叫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颈联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；最后两句叫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尾联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文本框 1"/>
          <p:cNvSpPr txBox="1"/>
          <p:nvPr/>
        </p:nvSpPr>
        <p:spPr>
          <a:xfrm>
            <a:off x="0" y="98425"/>
            <a:ext cx="9080500" cy="6553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五言律诗特点：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颔颈对仗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（一首五言律诗的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颔联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颈联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必须对仗。）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（对仗：也叫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对偶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排偶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。对仗主要包括平仄的对仗、词语的对仗和句式的对仗。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文本框 1"/>
          <p:cNvSpPr txBox="1"/>
          <p:nvPr/>
        </p:nvSpPr>
        <p:spPr>
          <a:xfrm>
            <a:off x="0" y="0"/>
            <a:ext cx="9144000" cy="5260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一、平仄对仗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出句和对句平仄必须相反。（五言律诗每一联有两句，每联的上句叫出句，下句叫对句。第一、三、五、七句叫出句，第二、四、六、八句叫对句。它们的平仄必须是相反的）</a:t>
            </a:r>
            <a:endParaRPr lang="zh-CN" altLang="en-US" sz="4800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文本框 1"/>
          <p:cNvSpPr txBox="1"/>
          <p:nvPr/>
        </p:nvSpPr>
        <p:spPr>
          <a:xfrm>
            <a:off x="0" y="0"/>
            <a:ext cx="9002713" cy="45227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二、词语对仗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1.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出句和对句在同一位置上的词性必须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相同。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2、出句和对句在同一位置上的词义也要同属一类。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3、出句和对句在同一位置上的结构必须对称。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(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单纯词对单纯词，合成词对合成词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)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4、出句和对句在同一位置上的字不能相同。</a:t>
            </a:r>
            <a:endParaRPr lang="zh-CN" altLang="en-US" sz="3600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文本框 1"/>
          <p:cNvSpPr txBox="1"/>
          <p:nvPr/>
        </p:nvSpPr>
        <p:spPr>
          <a:xfrm>
            <a:off x="117475" y="104775"/>
            <a:ext cx="8947150" cy="48307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三、句式对仗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句子的句型和句法结构要相同一致。即：主谓短语对主谓短语，动宾短语对动宾短语；偏正结构对偏正结构，述补结构对述补结构等。有的对仗的句式结构不一定相同，但要求字面要相对。</a:t>
            </a:r>
            <a:endParaRPr lang="zh-CN" altLang="en-US" sz="4400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1"/>
          <p:cNvSpPr txBox="1"/>
          <p:nvPr/>
        </p:nvSpPr>
        <p:spPr>
          <a:xfrm>
            <a:off x="0" y="98425"/>
            <a:ext cx="9080500" cy="3228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五言律诗特点：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押韵固定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五言律诗每联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只能押平声韵,并且押韵有固定的位置,即偶数句押韵，一韵到底,不可换韵，但有时首联和颈联可押可不押。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文本框 1"/>
          <p:cNvSpPr txBox="1"/>
          <p:nvPr/>
        </p:nvSpPr>
        <p:spPr>
          <a:xfrm>
            <a:off x="0" y="98425"/>
            <a:ext cx="9080500" cy="4645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五言律诗特点：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600" dirty="0">
                <a:solidFill>
                  <a:srgbClr val="FF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节奏严格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五言律诗的形式是非常严格的，每句只能是两个双音词加一个单音词,并且单音词只能出现在句子的中间或者末尾,不能出现在开头,两个相邻的双音词的平仄必须相反。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1273</Words>
  <Application>WPS 演示</Application>
  <PresentationFormat>全屏显示(16:9)</PresentationFormat>
  <Paragraphs>96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微软雅黑</vt:lpstr>
      <vt:lpstr>黑体</vt:lpstr>
      <vt:lpstr>楷体</vt:lpstr>
      <vt:lpstr>新宋体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59</cp:revision>
  <dcterms:created xsi:type="dcterms:W3CDTF">2019-07-07T11:59:00Z</dcterms:created>
  <dcterms:modified xsi:type="dcterms:W3CDTF">2021-10-28T06:40:06Z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0B0E2302090D4744BC520D25FE484AC8</vt:lpwstr>
  </property>
</Properties>
</file>