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421" r:id="rId4"/>
    <p:sldId id="411" r:id="rId5"/>
    <p:sldId id="412" r:id="rId7"/>
    <p:sldId id="416" r:id="rId8"/>
    <p:sldId id="425" r:id="rId9"/>
    <p:sldId id="423" r:id="rId10"/>
    <p:sldId id="428" r:id="rId11"/>
    <p:sldId id="427" r:id="rId12"/>
    <p:sldId id="414" r:id="rId13"/>
    <p:sldId id="431" r:id="rId1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FF3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78"/>
    <p:restoredTop sz="94660"/>
  </p:normalViewPr>
  <p:slideViewPr>
    <p:cSldViewPr snapToGrid="0" showGuides="1">
      <p:cViewPr varScale="1">
        <p:scale>
          <a:sx n="10" d="100"/>
          <a:sy n="10" d="100"/>
        </p:scale>
        <p:origin x="6" y="6"/>
      </p:cViewPr>
      <p:guideLst>
        <p:guide orient="horz" pos="2118"/>
        <p:guide pos="381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45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53" qsCatId="simple" csTypeId="urn:microsoft.com/office/officeart/2005/8/colors/colorful5#45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67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1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26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1721445" y="877886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67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6798032"/>
            <a:satOff val="-1131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1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26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97047"/>
            <a:satOff val="-1697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907829" y="877886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67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3596064"/>
            <a:satOff val="-2263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1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26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6094214" y="877886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67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11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5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A48B96-639E-45A3-A0BA-2464DFDB1FAA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921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6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r>
              <a:rPr lang="en-US" altLang="zh-CN" dirty="0"/>
              <a:t>——</a:t>
            </a:r>
            <a:r>
              <a:rPr lang="zh-CN" altLang="en-US" dirty="0"/>
              <a:t>说课：完成教学后，设置了两道检测题检测教学效果，检测学生是否已经掌握手性异构体的要点和手性分子的结构。</a:t>
            </a:r>
            <a:endParaRPr lang="en-US" altLang="zh-CN" dirty="0"/>
          </a:p>
          <a:p>
            <a:pPr lvl="0" eaLnBrk="1" hangingPunct="1"/>
            <a:r>
              <a:rPr lang="en-US" altLang="zh-CN" dirty="0"/>
              <a:t>——</a:t>
            </a:r>
            <a:r>
              <a:rPr lang="zh-CN" altLang="en-US" dirty="0"/>
              <a:t>上课：</a:t>
            </a:r>
            <a:r>
              <a:rPr lang="en-US" altLang="zh-CN" dirty="0"/>
              <a:t>1.</a:t>
            </a:r>
            <a:r>
              <a:rPr lang="zh-CN" altLang="en-US" dirty="0"/>
              <a:t>下来说法不正确的是（</a:t>
            </a:r>
            <a:r>
              <a:rPr lang="en-US" altLang="zh-CN" dirty="0"/>
              <a:t>C</a:t>
            </a:r>
            <a:r>
              <a:rPr lang="zh-CN" altLang="en-US" dirty="0"/>
              <a:t>）</a:t>
            </a:r>
            <a:endParaRPr lang="en-US" altLang="zh-CN" dirty="0"/>
          </a:p>
          <a:p>
            <a:pPr lvl="0" eaLnBrk="1" hangingPunct="1"/>
            <a:r>
              <a:rPr lang="zh-CN" altLang="en-US" dirty="0"/>
              <a:t>解析：手性异构体互为镜像，不能重叠，组成和原子排列完全相同，所以</a:t>
            </a:r>
            <a:r>
              <a:rPr lang="en-US" altLang="zh-CN" dirty="0"/>
              <a:t>ABD</a:t>
            </a:r>
            <a:r>
              <a:rPr lang="zh-CN" altLang="en-US" dirty="0"/>
              <a:t>正确，</a:t>
            </a:r>
            <a:r>
              <a:rPr lang="en-US" altLang="zh-CN" dirty="0"/>
              <a:t>C</a:t>
            </a:r>
            <a:r>
              <a:rPr lang="zh-CN" altLang="en-US" dirty="0"/>
              <a:t>错误。答案选</a:t>
            </a:r>
            <a:r>
              <a:rPr lang="en-US" altLang="zh-CN" dirty="0"/>
              <a:t>C</a:t>
            </a:r>
            <a:r>
              <a:rPr lang="zh-CN" altLang="en-US" dirty="0"/>
              <a:t>。</a:t>
            </a:r>
            <a:endParaRPr lang="zh-CN" altLang="en-US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8800" y="3560400"/>
            <a:ext cx="9799200" cy="1472400"/>
          </a:xfrm>
        </p:spPr>
        <p:txBody>
          <a:bodyPr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8800" y="3560400"/>
            <a:ext cx="9799200" cy="1472400"/>
          </a:xfrm>
        </p:spPr>
        <p:txBody>
          <a:bodyPr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0800" y="4615200"/>
            <a:ext cx="7768800" cy="867600"/>
          </a:xfrm>
        </p:spPr>
        <p:txBody>
          <a:bodyPr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1421729"/>
            <a:ext cx="5342400" cy="381600"/>
          </a:xfrm>
        </p:spPr>
        <p:txBody>
          <a:bodyPr lIns="101600" tIns="38100" rIns="76200" bIns="381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单击此处编辑母版文本样式</a:t>
            </a:r>
            <a:endParaRPr lang="zh-CN" altLang="en-US"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0" y="1555115"/>
            <a:ext cx="5233035" cy="4608195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transition spd="slow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transition spd="slow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0800" y="4615200"/>
            <a:ext cx="7768800" cy="867600"/>
          </a:xfrm>
        </p:spPr>
        <p:txBody>
          <a:bodyPr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1421729"/>
            <a:ext cx="5342400" cy="381600"/>
          </a:xfrm>
        </p:spPr>
        <p:txBody>
          <a:bodyPr lIns="101600" tIns="38100" rIns="76200" bIns="381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单击此处编辑母版文本样式</a:t>
            </a:r>
            <a:endParaRPr lang="zh-CN" altLang="en-US"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0" y="1555115"/>
            <a:ext cx="5233035" cy="4608195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9.xml"/><Relationship Id="rId17" Type="http://schemas.openxmlformats.org/officeDocument/2006/relationships/tags" Target="../tags/tag8.xml"/><Relationship Id="rId16" Type="http://schemas.openxmlformats.org/officeDocument/2006/relationships/tags" Target="../tags/tag7.xml"/><Relationship Id="rId15" Type="http://schemas.openxmlformats.org/officeDocument/2006/relationships/tags" Target="../tags/tag6.xml"/><Relationship Id="rId14" Type="http://schemas.openxmlformats.org/officeDocument/2006/relationships/tags" Target="../tags/tag5.xml"/><Relationship Id="rId13" Type="http://schemas.openxmlformats.org/officeDocument/2006/relationships/tags" Target="../tags/tag4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1" Type="http://schemas.openxmlformats.org/officeDocument/2006/relationships/theme" Target="../theme/theme2.xml"/><Relationship Id="rId20" Type="http://schemas.openxmlformats.org/officeDocument/2006/relationships/tags" Target="../tags/tag21.xml"/><Relationship Id="rId2" Type="http://schemas.openxmlformats.org/officeDocument/2006/relationships/slideLayout" Target="../slideLayouts/slideLayout14.xml"/><Relationship Id="rId19" Type="http://schemas.openxmlformats.org/officeDocument/2006/relationships/tags" Target="../tags/tag20.xml"/><Relationship Id="rId18" Type="http://schemas.openxmlformats.org/officeDocument/2006/relationships/tags" Target="../tags/tag19.xml"/><Relationship Id="rId17" Type="http://schemas.openxmlformats.org/officeDocument/2006/relationships/tags" Target="../tags/tag18.xml"/><Relationship Id="rId16" Type="http://schemas.openxmlformats.org/officeDocument/2006/relationships/tags" Target="../tags/tag17.xml"/><Relationship Id="rId15" Type="http://schemas.openxmlformats.org/officeDocument/2006/relationships/tags" Target="../tags/tag16.xml"/><Relationship Id="rId14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013" y="608013"/>
            <a:ext cx="10969625" cy="7064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4"/>
            </p:custDataLst>
          </p:nvPr>
        </p:nvSpPr>
        <p:spPr>
          <a:xfrm>
            <a:off x="608013" y="1490663"/>
            <a:ext cx="10969625" cy="47593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000" tIns="46800" rIns="90000" bIns="4680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00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000" baseline="0" noProof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609725" algn="l"/>
          <a:tab pos="1609725" algn="l"/>
          <a:tab pos="1609725" algn="l"/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609725" algn="l"/>
          <a:tab pos="1609725" algn="l"/>
          <a:tab pos="1609725" algn="l"/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08013" y="608013"/>
            <a:ext cx="10969625" cy="7064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  <p:custDataLst>
              <p:tags r:id="rId16"/>
            </p:custDataLst>
          </p:nvPr>
        </p:nvSpPr>
        <p:spPr>
          <a:xfrm>
            <a:off x="608013" y="1490663"/>
            <a:ext cx="10969625" cy="47593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000" tIns="46800" rIns="90000" bIns="4680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00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000" baseline="0" noProof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KSO_TEMPLATE" hidden="1"/>
          <p:cNvSpPr/>
          <p:nvPr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609725" algn="l"/>
          <a:tab pos="1609725" algn="l"/>
          <a:tab pos="1609725" algn="l"/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609725" algn="l"/>
          <a:tab pos="1609725" algn="l"/>
          <a:tab pos="1609725" algn="l"/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audio1.wav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.xml"/><Relationship Id="rId2" Type="http://schemas.openxmlformats.org/officeDocument/2006/relationships/image" Target="../media/image2.jpeg"/><Relationship Id="rId1" Type="http://schemas.openxmlformats.org/officeDocument/2006/relationships/tags" Target="../tags/tag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tags" Target="../tags/tag24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5588"/>
            <a:ext cx="11361738" cy="7202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19138" y="2652713"/>
            <a:ext cx="10363200" cy="2316163"/>
          </a:xfrm>
          <a:prstGeom prst="rect">
            <a:avLst/>
          </a:prstGeom>
        </p:spPr>
        <p:txBody>
          <a:bodyPr/>
          <a:lstStyle/>
          <a:p>
            <a:pPr marR="0" algn="ctr" defTabSz="685800" fontAlgn="auto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665" kern="1200" cap="none" spc="0" normalizeH="0" baseline="0" noProof="0" dirty="0">
                <a:solidFill>
                  <a:srgbClr val="FF0000"/>
                </a:solidFill>
                <a:latin typeface="+mj-lt"/>
                <a:ea typeface="黑体" panose="02010609060101010101" charset="-122"/>
                <a:cs typeface="+mj-cs"/>
              </a:rPr>
              <a:t>枫桥夜泊</a:t>
            </a:r>
            <a:endParaRPr kumimoji="0" lang="zh-CN" altLang="en-US" sz="10665" kern="1200" cap="none" spc="0" normalizeH="0" baseline="0" noProof="0" dirty="0">
              <a:solidFill>
                <a:srgbClr val="FF0000"/>
              </a:solidFill>
              <a:latin typeface="+mj-lt"/>
              <a:ea typeface="黑体" panose="02010609060101010101" charset="-122"/>
              <a:cs typeface="+mj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Rectangle 3"/>
          <p:cNvSpPr/>
          <p:nvPr/>
        </p:nvSpPr>
        <p:spPr>
          <a:xfrm>
            <a:off x="0" y="1530350"/>
            <a:ext cx="309563" cy="1063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zh-CN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5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5588" y="639763"/>
            <a:ext cx="488950" cy="60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圆角矩形 18"/>
          <p:cNvSpPr/>
          <p:nvPr/>
        </p:nvSpPr>
        <p:spPr>
          <a:xfrm>
            <a:off x="1025525" y="1952625"/>
            <a:ext cx="10752138" cy="4745038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黑体" panose="02010609060101010101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60500" y="2530475"/>
            <a:ext cx="517525" cy="2308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3600" dirty="0">
                <a:latin typeface="黑体" panose="02010609060101010101" charset="-122"/>
                <a:ea typeface="黑体" panose="02010609060101010101" charset="-122"/>
              </a:rPr>
              <a:t>枫桥夜泊</a:t>
            </a:r>
            <a:endParaRPr lang="zh-CN" altLang="en-US" sz="36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2139950" y="2095500"/>
            <a:ext cx="273050" cy="3265488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452688" y="2095500"/>
            <a:ext cx="1577975" cy="111125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月落</a:t>
            </a:r>
            <a:endParaRPr kumimoji="0" lang="zh-CN" altLang="en-US" sz="48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759325" y="2095500"/>
            <a:ext cx="1577975" cy="111125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乌啼</a:t>
            </a:r>
            <a:endParaRPr kumimoji="0" lang="zh-CN" altLang="en-US" sz="48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067550" y="2095500"/>
            <a:ext cx="1577975" cy="111125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霜</a:t>
            </a:r>
            <a:endParaRPr kumimoji="0" lang="zh-CN" altLang="en-US" sz="48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452688" y="4249738"/>
            <a:ext cx="1577975" cy="111125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江枫</a:t>
            </a:r>
            <a:endParaRPr kumimoji="0" lang="zh-CN" altLang="en-US" sz="48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59325" y="4249738"/>
            <a:ext cx="1577975" cy="111125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渔火</a:t>
            </a:r>
            <a:endParaRPr kumimoji="0" lang="zh-CN" altLang="en-US" sz="48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067550" y="4249738"/>
            <a:ext cx="1577975" cy="111125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钟声</a:t>
            </a:r>
            <a:endParaRPr kumimoji="0" lang="zh-CN" altLang="en-US" sz="48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左大括号 9"/>
          <p:cNvSpPr/>
          <p:nvPr/>
        </p:nvSpPr>
        <p:spPr>
          <a:xfrm rot="10800000">
            <a:off x="9207500" y="2095500"/>
            <a:ext cx="273050" cy="3265488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969500" y="2530475"/>
            <a:ext cx="517525" cy="2308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3600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愁苦寂寞</a:t>
            </a:r>
            <a:endParaRPr lang="zh-CN" altLang="en-US" sz="3600" dirty="0"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19470" name="文本框 11"/>
          <p:cNvSpPr txBox="1"/>
          <p:nvPr/>
        </p:nvSpPr>
        <p:spPr>
          <a:xfrm>
            <a:off x="1398588" y="758825"/>
            <a:ext cx="995362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</a:rPr>
              <a:t>小结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矩形 16"/>
          <p:cNvSpPr/>
          <p:nvPr/>
        </p:nvSpPr>
        <p:spPr>
          <a:xfrm>
            <a:off x="5238750" y="1239838"/>
            <a:ext cx="1714500" cy="8143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4000" b="1" dirty="0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213" y="1795463"/>
            <a:ext cx="2949575" cy="6635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8195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2031999" y="2747386"/>
          <a:ext cx="8128000" cy="1988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4" descr="d627223d2bbc481295e2f29d1726f772[1]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61938" y="26988"/>
            <a:ext cx="11549062" cy="6802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PA_圆角矩形 9"/>
          <p:cNvSpPr/>
          <p:nvPr>
            <p:custDataLst>
              <p:tags r:id="rId3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3" name="文本框 2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导入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0244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1700" y="2690813"/>
            <a:ext cx="4032250" cy="2030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1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慈母手中线，游子身上衣。</a:t>
            </a:r>
            <a:endParaRPr kumimoji="0" lang="zh-CN" altLang="en-US" kern="1200" cap="none" spc="0" normalizeH="0" baseline="0" noProof="1"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zh-CN" altLang="en-US" kern="1200" cap="none" spc="0" normalizeH="0" baseline="0" noProof="1"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US" altLang="zh-CN" kern="1200" cap="none" spc="0" normalizeH="0" baseline="0" noProof="1"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1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独在异乡为异客，每逢佳节倍思亲。</a:t>
            </a:r>
            <a:endParaRPr kumimoji="0" lang="zh-CN" altLang="en-US" kern="1200" cap="none" spc="0" normalizeH="0" baseline="0" noProof="1"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US" altLang="zh-CN" kern="1200" cap="none" spc="0" normalizeH="0" baseline="0" noProof="1"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US" altLang="zh-CN" kern="1200" cap="none" spc="0" normalizeH="0" baseline="0" noProof="1"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1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3.</a:t>
            </a:r>
            <a:r>
              <a:rPr kumimoji="0" lang="zh-CN" altLang="en-US" kern="1200" cap="none" spc="0" normalizeH="0" baseline="0" noProof="1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儿童相见不相识，笑问客从何处来？</a:t>
            </a:r>
            <a:endParaRPr kumimoji="0" lang="zh-CN" altLang="en-US" kern="1200" cap="none" spc="0" normalizeH="0" baseline="0" noProof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46" name="文本框 7"/>
          <p:cNvSpPr txBox="1"/>
          <p:nvPr/>
        </p:nvSpPr>
        <p:spPr>
          <a:xfrm>
            <a:off x="4400550" y="1212850"/>
            <a:ext cx="3095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00313" y="2928938"/>
            <a:ext cx="1352550" cy="2306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•  •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                                                                  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•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         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•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89" name="组合 7"/>
          <p:cNvGrpSpPr/>
          <p:nvPr/>
        </p:nvGrpSpPr>
        <p:grpSpPr>
          <a:xfrm>
            <a:off x="3695700" y="3106738"/>
            <a:ext cx="1403350" cy="1430337"/>
            <a:chOff x="2437" y="2032"/>
            <a:chExt cx="1244" cy="1264"/>
          </a:xfrm>
        </p:grpSpPr>
        <p:cxnSp>
          <p:nvCxnSpPr>
            <p:cNvPr id="1229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04" name="矩形 1"/>
            <p:cNvSpPr/>
            <p:nvPr/>
          </p:nvSpPr>
          <p:spPr>
            <a:xfrm>
              <a:off x="2437" y="2032"/>
              <a:ext cx="1245" cy="1244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cxnSp>
          <p:nvCxnSpPr>
            <p:cNvPr id="1229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2293" name="文本框 1"/>
          <p:cNvSpPr txBox="1"/>
          <p:nvPr/>
        </p:nvSpPr>
        <p:spPr>
          <a:xfrm>
            <a:off x="3694113" y="3106738"/>
            <a:ext cx="593725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9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愁</a:t>
            </a:r>
            <a:endParaRPr lang="zh-CN" altLang="en-US" sz="9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文本框 2"/>
          <p:cNvSpPr txBox="1"/>
          <p:nvPr/>
        </p:nvSpPr>
        <p:spPr>
          <a:xfrm>
            <a:off x="3741738" y="2338388"/>
            <a:ext cx="1311275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400" b="1" dirty="0">
                <a:latin typeface="黑体" panose="02010609060101010101" charset="-122"/>
                <a:ea typeface="黑体" panose="02010609060101010101" charset="-122"/>
              </a:rPr>
              <a:t>chóu</a:t>
            </a:r>
            <a:endParaRPr lang="en-US" altLang="zh-CN" sz="44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62650" y="2924175"/>
            <a:ext cx="6397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发愁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62650" y="3527425"/>
            <a:ext cx="6397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忧愁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62650" y="4168775"/>
            <a:ext cx="17827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愁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喜（乐）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71222" y="4169409"/>
            <a:ext cx="2574925" cy="2663190"/>
          </a:xfrm>
          <a:prstGeom prst="ellipse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005888" y="4606925"/>
            <a:ext cx="1706562" cy="706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客愁？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5450" y="947738"/>
            <a:ext cx="3036888" cy="3840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文本框 3"/>
          <p:cNvSpPr txBox="1"/>
          <p:nvPr/>
        </p:nvSpPr>
        <p:spPr>
          <a:xfrm>
            <a:off x="5721350" y="1406525"/>
            <a:ext cx="6200775" cy="40306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张继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唐代诗人，字懿孙，生平事迹不详。他的诗爽朗激越，不事雕琢，比兴幽深，事理双切，对后世颇有影响。但可惜流传下来的不到50首。他的最著名的诗是《枫桥夜泊》。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1" descr="80316aa749374daeb70bf1f9992b648a_th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063" y="908050"/>
            <a:ext cx="5784850" cy="5665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TextBox 109"/>
          <p:cNvSpPr txBox="1"/>
          <p:nvPr/>
        </p:nvSpPr>
        <p:spPr>
          <a:xfrm>
            <a:off x="1603375" y="0"/>
            <a:ext cx="7707313" cy="14462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8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活动与探究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zh-CN" altLang="en-US" sz="20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温馨提示：规范操作、注意安全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）</a:t>
            </a:r>
            <a:endParaRPr lang="zh-CN" altLang="en-US" sz="40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40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0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4341" name="Text Box 10"/>
          <p:cNvSpPr txBox="1"/>
          <p:nvPr/>
        </p:nvSpPr>
        <p:spPr>
          <a:xfrm>
            <a:off x="2335213" y="134938"/>
            <a:ext cx="1677987" cy="588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3318" name="文本框 2"/>
          <p:cNvSpPr txBox="1"/>
          <p:nvPr/>
        </p:nvSpPr>
        <p:spPr>
          <a:xfrm>
            <a:off x="6478588" y="1536700"/>
            <a:ext cx="4872037" cy="42767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枫桥夜泊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张继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月落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乌啼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霜满天，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 江枫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渔火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对愁眠。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 姑苏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城外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寒山寺，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 夜半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钟声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到客船。</a:t>
            </a:r>
            <a:endParaRPr lang="zh-CN" altLang="en-US" sz="4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" name="矩形 17"/>
          <p:cNvSpPr/>
          <p:nvPr/>
        </p:nvSpPr>
        <p:spPr>
          <a:xfrm>
            <a:off x="1068388" y="720725"/>
            <a:ext cx="2665413" cy="8112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 cap="rnd">
            <a:solidFill>
              <a:srgbClr val="FF0000"/>
            </a:solidFill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一起解诗题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15362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526945">
            <a:off x="-17462" y="633413"/>
            <a:ext cx="1293812" cy="987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1"/>
          <p:cNvSpPr txBox="1"/>
          <p:nvPr/>
        </p:nvSpPr>
        <p:spPr>
          <a:xfrm>
            <a:off x="2947988" y="2051050"/>
            <a:ext cx="3621087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64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枫桥夜泊</a:t>
            </a:r>
            <a:endParaRPr lang="zh-CN" altLang="en-US" sz="6400" b="1" dirty="0"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947988" y="2051050"/>
            <a:ext cx="1785938" cy="1076325"/>
          </a:xfrm>
          <a:prstGeom prst="rect">
            <a:avLst/>
          </a:prstGeom>
          <a:noFill/>
          <a:ln w="28575" cmpd="sng">
            <a:solidFill>
              <a:srgbClr val="00B0F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黑体" panose="02010609060101010101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06625" y="4210050"/>
            <a:ext cx="3257550" cy="584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1">
                <a:latin typeface="Arial" panose="020B0604020202020204" pitchFamily="34" charset="0"/>
                <a:ea typeface="黑体" panose="02010609060101010101" charset="-122"/>
                <a:cs typeface="+mn-cs"/>
              </a:rPr>
              <a:t>地点</a:t>
            </a:r>
            <a:endParaRPr kumimoji="0" lang="zh-CN" altLang="en-US" sz="3200" kern="1200" cap="none" spc="0" normalizeH="0" baseline="0" noProof="1">
              <a:latin typeface="Arial" panose="020B0604020202020204" pitchFamily="34" charset="0"/>
              <a:ea typeface="黑体" panose="02010609060101010101" charset="-122"/>
              <a:cs typeface="+mn-cs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3389313" y="3265488"/>
            <a:ext cx="554038" cy="68103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黑体" panose="0201060906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68850" y="2051050"/>
            <a:ext cx="695325" cy="107632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黑体" panose="02010609060101010101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43350" y="720725"/>
            <a:ext cx="3257550" cy="584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1">
                <a:latin typeface="Arial" panose="020B0604020202020204" pitchFamily="34" charset="0"/>
                <a:ea typeface="黑体" panose="02010609060101010101" charset="-122"/>
                <a:cs typeface="+mn-cs"/>
              </a:rPr>
              <a:t>时间</a:t>
            </a:r>
            <a:endParaRPr kumimoji="0" lang="zh-CN" altLang="en-US" sz="3200" kern="1200" cap="none" spc="0" normalizeH="0" baseline="0" noProof="1">
              <a:latin typeface="Arial" panose="020B0604020202020204" pitchFamily="34" charset="0"/>
              <a:ea typeface="黑体" panose="02010609060101010101" charset="-122"/>
              <a:cs typeface="+mn-cs"/>
            </a:endParaRPr>
          </a:p>
        </p:txBody>
      </p:sp>
      <p:sp>
        <p:nvSpPr>
          <p:cNvPr id="11" name="下箭头 10"/>
          <p:cNvSpPr/>
          <p:nvPr/>
        </p:nvSpPr>
        <p:spPr>
          <a:xfrm rot="10800000">
            <a:off x="4768850" y="1304925"/>
            <a:ext cx="554038" cy="68103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黑体" panose="02010609060101010101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64175" y="2051050"/>
            <a:ext cx="930275" cy="1076325"/>
          </a:xfrm>
          <a:prstGeom prst="rect">
            <a:avLst/>
          </a:prstGeom>
          <a:noFill/>
          <a:ln w="28575" cmpd="sng">
            <a:solidFill>
              <a:srgbClr val="00B0F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黑体" panose="02010609060101010101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00900" y="2051050"/>
            <a:ext cx="3394075" cy="584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1">
                <a:latin typeface="Arial" panose="020B0604020202020204" pitchFamily="34" charset="0"/>
                <a:ea typeface="黑体" panose="02010609060101010101" charset="-122"/>
                <a:cs typeface="+mn-cs"/>
              </a:rPr>
              <a:t>停靠</a:t>
            </a:r>
            <a:endParaRPr kumimoji="0" lang="zh-CN" altLang="en-US" sz="3200" kern="1200" cap="none" spc="0" normalizeH="0" baseline="0" noProof="1">
              <a:latin typeface="Arial" panose="020B0604020202020204" pitchFamily="34" charset="0"/>
              <a:ea typeface="黑体" panose="02010609060101010101" charset="-122"/>
              <a:cs typeface="+mn-cs"/>
            </a:endParaRPr>
          </a:p>
        </p:txBody>
      </p:sp>
      <p:sp>
        <p:nvSpPr>
          <p:cNvPr id="15" name="下箭头 14"/>
          <p:cNvSpPr/>
          <p:nvPr/>
        </p:nvSpPr>
        <p:spPr>
          <a:xfrm rot="16200000">
            <a:off x="6457950" y="2247900"/>
            <a:ext cx="554038" cy="68103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黑体" panose="02010609060101010101" charset="-122"/>
              <a:cs typeface="+mn-cs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5763" y="3749675"/>
            <a:ext cx="1347787" cy="1325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文本框 16"/>
          <p:cNvSpPr txBox="1"/>
          <p:nvPr/>
        </p:nvSpPr>
        <p:spPr>
          <a:xfrm>
            <a:off x="6570663" y="4025900"/>
            <a:ext cx="5291137" cy="706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你能说说诗题的意思吗？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68575" y="5635625"/>
            <a:ext cx="6365875" cy="646113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/>
            <a:r>
              <a:rPr lang="zh-CN" altLang="en-US" sz="3600" dirty="0">
                <a:latin typeface="Arial" panose="020B0604020202020204" pitchFamily="34" charset="0"/>
                <a:ea typeface="黑体" panose="02010609060101010101" charset="-122"/>
              </a:rPr>
              <a:t>夜晚在枫桥停泊</a:t>
            </a:r>
            <a:endParaRPr lang="zh-CN" altLang="en-US" sz="3600" dirty="0">
              <a:latin typeface="Arial" panose="020B0604020202020204" pitchFamily="34" charset="0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4" grpId="0" bldLvl="0" animBg="1"/>
      <p:bldP spid="5" grpId="0" bldLvl="0" animBg="1"/>
      <p:bldP spid="9" grpId="0" bldLvl="0" animBg="1"/>
      <p:bldP spid="10" grpId="0" bldLvl="0" animBg="1"/>
      <p:bldP spid="11" grpId="0" bldLvl="0" animBg="1"/>
      <p:bldP spid="13" grpId="0" bldLvl="0" animBg="1"/>
      <p:bldP spid="14" grpId="0" bldLvl="0" animBg="1"/>
      <p:bldP spid="15" grpId="0" bldLvl="0" animBg="1"/>
      <p:bldP spid="17" grpId="0"/>
      <p:bldP spid="2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椭圆 22"/>
          <p:cNvSpPr/>
          <p:nvPr/>
        </p:nvSpPr>
        <p:spPr>
          <a:xfrm>
            <a:off x="2719388" y="5842000"/>
            <a:ext cx="914400" cy="40005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803525" y="3863975"/>
            <a:ext cx="914400" cy="40957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984375" y="3863975"/>
            <a:ext cx="914400" cy="40957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633788" y="2824163"/>
            <a:ext cx="398463" cy="62865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984375" y="2824163"/>
            <a:ext cx="398463" cy="62865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90" name="文本框 1"/>
          <p:cNvSpPr txBox="1"/>
          <p:nvPr/>
        </p:nvSpPr>
        <p:spPr>
          <a:xfrm>
            <a:off x="1522413" y="1374775"/>
            <a:ext cx="4011612" cy="5016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枫桥夜泊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唐 张继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月落乌啼霜满天，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江枫渔火对愁眠。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姑苏城外寒山寺，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pPr algn="ctr"/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夜半钟声到客船。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1" name="文本框 3"/>
          <p:cNvSpPr txBox="1"/>
          <p:nvPr/>
        </p:nvSpPr>
        <p:spPr>
          <a:xfrm>
            <a:off x="2046288" y="2884488"/>
            <a:ext cx="33655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u="sng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2" name="文本框 4"/>
          <p:cNvSpPr txBox="1"/>
          <p:nvPr/>
        </p:nvSpPr>
        <p:spPr>
          <a:xfrm>
            <a:off x="2058988" y="3362325"/>
            <a:ext cx="309562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3" name="文本框 17"/>
          <p:cNvSpPr txBox="1"/>
          <p:nvPr/>
        </p:nvSpPr>
        <p:spPr>
          <a:xfrm>
            <a:off x="2173288" y="3011488"/>
            <a:ext cx="33655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u="sng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61075" y="3086100"/>
            <a:ext cx="995363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所见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32513" y="4525963"/>
            <a:ext cx="995362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所闻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2" name="文本框 24"/>
          <p:cNvSpPr txBox="1"/>
          <p:nvPr/>
        </p:nvSpPr>
        <p:spPr>
          <a:xfrm>
            <a:off x="6208713" y="5842000"/>
            <a:ext cx="3416300" cy="11985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所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感</a:t>
            </a: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</a:rPr>
              <a:t>(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孤独，忧愁，寂寞）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7" name="文本框 25"/>
          <p:cNvSpPr txBox="1"/>
          <p:nvPr/>
        </p:nvSpPr>
        <p:spPr>
          <a:xfrm>
            <a:off x="7929563" y="6242050"/>
            <a:ext cx="309562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5" name="文本框 30"/>
          <p:cNvSpPr txBox="1"/>
          <p:nvPr/>
        </p:nvSpPr>
        <p:spPr>
          <a:xfrm>
            <a:off x="9753600" y="3362325"/>
            <a:ext cx="550863" cy="24923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 anchorCtr="0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借    景     抒     情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ldLvl="0" animBg="1"/>
      <p:bldP spid="19" grpId="0" animBg="1"/>
      <p:bldP spid="16" grpId="0" bldLvl="0" animBg="1"/>
      <p:bldP spid="15" grpId="0" animBg="1"/>
      <p:bldP spid="22" grpId="0"/>
      <p:bldP spid="24" grpId="0"/>
      <p:bldP spid="15372" grpId="0"/>
      <p:bldP spid="153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0" name="文本框 2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课堂练习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7411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17412" name="Text Box 10"/>
          <p:cNvSpPr txBox="1"/>
          <p:nvPr/>
        </p:nvSpPr>
        <p:spPr>
          <a:xfrm>
            <a:off x="119063" y="908050"/>
            <a:ext cx="1677987" cy="588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7413" name="文本框 3"/>
          <p:cNvSpPr txBox="1"/>
          <p:nvPr/>
        </p:nvSpPr>
        <p:spPr>
          <a:xfrm>
            <a:off x="996950" y="2792413"/>
            <a:ext cx="7096125" cy="13382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</a:rPr>
              <a:t>这午夜的寒山寺的钟声似乎在向张继述说着什</a:t>
            </a:r>
            <a:endParaRPr lang="zh-CN" altLang="en-US" sz="2700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zh-CN" altLang="en-US" sz="2700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</a:rPr>
              <a:t>么呢？请拿起笔，写一写。 </a:t>
            </a:r>
            <a:endParaRPr lang="zh-CN" altLang="en-US" sz="27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2.xml><?xml version="1.0" encoding="utf-8"?>
<p:tagLst xmlns:p="http://schemas.openxmlformats.org/presentationml/2006/main">
  <p:tag name="KSO_WM_UNIT_PLACING_PICTURE_USER_VIEWPORT" val="{&quot;height&quot;:8000,&quot;width&quot;:12000}"/>
</p:tagLst>
</file>

<file path=ppt/tags/tag23.xml><?xml version="1.0" encoding="utf-8"?>
<p:tagLst xmlns:p="http://schemas.openxmlformats.org/presentationml/2006/main">
  <p:tag name="PA" val="v3.0.1"/>
</p:tagLst>
</file>

<file path=ppt/tags/tag24.xml><?xml version="1.0" encoding="utf-8"?>
<p:tagLst xmlns:p="http://schemas.openxmlformats.org/presentationml/2006/main">
  <p:tag name="PA" val="v3.0.1"/>
</p:tagLst>
</file>

<file path=ppt/tags/tag25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564</Words>
  <Application>WPS 演示</Application>
  <PresentationFormat/>
  <Paragraphs>121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Calibri</vt:lpstr>
      <vt:lpstr>Century Gothic</vt:lpstr>
      <vt:lpstr>冬青黑体简体中文 W3</vt:lpstr>
      <vt:lpstr>黑体</vt:lpstr>
      <vt:lpstr>楷体</vt:lpstr>
      <vt:lpstr>华文彩云</vt:lpstr>
      <vt:lpstr>+mn-ea</vt:lpstr>
      <vt:lpstr>Segoe Print</vt:lpstr>
      <vt:lpstr>仿宋</vt:lpstr>
      <vt:lpstr>Wingdings</vt:lpstr>
      <vt:lpstr>Arial Unicode MS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185</cp:revision>
  <dcterms:created xsi:type="dcterms:W3CDTF">2019-06-19T02:08:00Z</dcterms:created>
  <dcterms:modified xsi:type="dcterms:W3CDTF">2021-10-28T06:42:47Z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FD024D54E2434C0CA8C680C9F95540E6</vt:lpwstr>
  </property>
</Properties>
</file>