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6"/>
  </p:notesMasterIdLst>
  <p:sldIdLst>
    <p:sldId id="410" r:id="rId5"/>
    <p:sldId id="411" r:id="rId7"/>
    <p:sldId id="412" r:id="rId8"/>
    <p:sldId id="423" r:id="rId9"/>
    <p:sldId id="429" r:id="rId10"/>
    <p:sldId id="425" r:id="rId11"/>
    <p:sldId id="413" r:id="rId12"/>
    <p:sldId id="437" r:id="rId13"/>
    <p:sldId id="414" r:id="rId14"/>
    <p:sldId id="427" r:id="rId1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10" d="100"/>
          <a:sy n="10" d="100"/>
        </p:scale>
        <p:origin x="6" y="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47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55" qsCatId="simple" csTypeId="urn:microsoft.com/office/officeart/2005/8/colors/colorful5#47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4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0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90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4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0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90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4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0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90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4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5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02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02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noProof="0">
                <a:latin typeface="Comic Sans MS" panose="030F0702030302020204" pitchFamily="66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noProof="0">
                <a:latin typeface="Comic Sans MS" panose="030F0702030302020204" pitchFamily="66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en-US" altLang="zh-CN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828800"/>
            <a:ext cx="10261600" cy="365760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5029200" cy="365760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46800" y="1828800"/>
            <a:ext cx="5029200" cy="365760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6"/>
            <a:ext cx="5158316" cy="36845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717" cy="36845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8288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noProof="0">
                <a:latin typeface="Comic Sans MS" panose="030F0702030302020204" pitchFamily="66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741863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noProof="0">
                <a:latin typeface="Comic Sans MS" panose="030F0702030302020204" pitchFamily="66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958263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Comic Sans MS" panose="030F0702030302020204" pitchFamily="66" charset="0"/>
                <a:ea typeface="微软雅黑" panose="020B0503020204020204" pitchFamily="34" charset="-122"/>
                <a:cs typeface="+mn-cs"/>
              </a:rPr>
            </a:fld>
            <a:endParaRPr lang="en-US" altLang="zh-CN" strike="noStrike" noProof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1828800"/>
            <a:ext cx="10261600" cy="365760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8288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noProof="0">
                <a:latin typeface="Comic Sans MS" panose="030F0702030302020204" pitchFamily="66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741863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noProof="0">
                <a:latin typeface="Comic Sans MS" panose="030F0702030302020204" pitchFamily="66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958263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Comic Sans MS" panose="030F0702030302020204" pitchFamily="66" charset="0"/>
                <a:ea typeface="微软雅黑" panose="020B0503020204020204" pitchFamily="34" charset="-122"/>
                <a:cs typeface="+mn-cs"/>
              </a:rPr>
            </a:fld>
            <a:endParaRPr lang="en-US" altLang="zh-CN" strike="noStrike" noProof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10600" y="152400"/>
            <a:ext cx="2565400" cy="5334000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7493000" cy="533400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38150"/>
            <a:ext cx="14020800" cy="1590676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pPr fontAlgn="base"/>
            <a:r>
              <a:rPr lang="zh-CN" altLang="en-US" sz="2160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216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 fontAlgn="base"/>
            <a:r>
              <a:rPr lang="zh-CN" altLang="en-US" sz="216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6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 fontAlgn="base"/>
            <a:r>
              <a:rPr lang="zh-CN" altLang="en-US" sz="216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mtClean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8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08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pPr fontAlgn="base"/>
            <a:r>
              <a:rPr lang="zh-CN" altLang="en-US" sz="288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z="2880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2520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z="2160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 fontAlgn="base"/>
            <a:r>
              <a:rPr lang="zh-CN" altLang="en-US" sz="144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pPr fontAlgn="base"/>
            <a:r>
              <a:rPr lang="zh-CN" altLang="en-US" sz="288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8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等线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 fontAlgn="base"/>
            <a:r>
              <a:rPr lang="zh-CN" altLang="en-US" sz="1440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单击此处编辑母版文本样式</a:t>
            </a:r>
            <a:endParaRPr lang="zh-CN" altLang="en-US"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41863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 dirty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58263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ts val="1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1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1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1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1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" altLang="en-US" dirty="0"/>
              <a:t>单击此处编辑母版标题样式</a:t>
            </a:r>
            <a:endParaRPr lang="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" altLang="en-US" dirty="0"/>
              <a:t>编辑母版文本样式</a:t>
            </a:r>
            <a:endParaRPr lang="" altLang="en-US" dirty="0"/>
          </a:p>
          <a:p>
            <a:pPr lvl="1" indent="-206375"/>
            <a:r>
              <a:rPr lang="" altLang="en-US" dirty="0"/>
              <a:t>第二级</a:t>
            </a:r>
            <a:endParaRPr lang="" altLang="en-US" dirty="0"/>
          </a:p>
          <a:p>
            <a:pPr lvl="2" indent="-206375"/>
            <a:r>
              <a:rPr lang="" altLang="en-US" dirty="0"/>
              <a:t>第三级</a:t>
            </a:r>
            <a:endParaRPr lang="" altLang="en-US" dirty="0"/>
          </a:p>
          <a:p>
            <a:pPr lvl="3" indent="-205105"/>
            <a:r>
              <a:rPr lang="" altLang="en-US" dirty="0"/>
              <a:t>第四级</a:t>
            </a:r>
            <a:endParaRPr lang="" altLang="en-US" dirty="0"/>
          </a:p>
          <a:p>
            <a:pPr lvl="4" indent="-204470"/>
            <a:r>
              <a:rPr lang="" altLang="en-US" dirty="0"/>
              <a:t>第五级</a:t>
            </a:r>
            <a:endParaRPr lang="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8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8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8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等线 Light" panose="02010600030101010101" pitchFamily="2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等线 Light" panose="02010600030101010101" pitchFamily="2" charset="-122"/>
        </a:defRPr>
      </a:lvl9pPr>
    </p:titleStyle>
    <p:bodyStyle>
      <a:lvl1pPr marL="206375" indent="-206375" algn="l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等线" panose="02010600030101010101" pitchFamily="2" charset="-122"/>
        </a:defRPr>
      </a:lvl1pPr>
      <a:lvl2pPr marL="617855" indent="-206375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等线" panose="02010600030101010101" pitchFamily="2" charset="-122"/>
        </a:defRPr>
      </a:lvl2pPr>
      <a:lvl3pPr marL="1028700" indent="-206375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pitchFamily="2" charset="-122"/>
        </a:defRPr>
      </a:lvl3pPr>
      <a:lvl4pPr marL="1440180" indent="-205105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pitchFamily="2" charset="-122"/>
        </a:defRPr>
      </a:lvl4pPr>
      <a:lvl5pPr marL="1851025" indent="-205105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pitchFamily="2" charset="-122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5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560388" y="584200"/>
            <a:ext cx="9701213" cy="40925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1" u="none" strike="noStrike" kern="1200" cap="none" spc="0" normalizeH="0" baseline="0" noProof="1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课题：长相思</a:t>
            </a:r>
            <a:endParaRPr kumimoji="0" lang="en-US" altLang="zh-CN" sz="4000" b="0" i="1" u="none" strike="noStrike" kern="1200" cap="none" spc="0" normalizeH="0" baseline="0" noProof="1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0" i="1" u="none" strike="noStrike" kern="1200" cap="none" spc="0" normalizeH="0" baseline="0" noProof="1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1" u="none" strike="noStrike" kern="1200" cap="none" spc="0" normalizeH="0" baseline="0" noProof="1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难点名称：理解古诗《长相思》在移情想象中构建“故园”的丰富意象，体味“故园”的文化意蕴。</a:t>
            </a:r>
            <a:endParaRPr kumimoji="0" lang="zh-CN" altLang="en-US" sz="4000" b="0" i="1" u="none" strike="noStrike" kern="1200" cap="none" spc="0" normalizeH="0" baseline="0" noProof="1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9218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1847850" y="692150"/>
            <a:ext cx="7772400" cy="1143000"/>
          </a:xfrm>
        </p:spPr>
        <p:txBody>
          <a:bodyPr vert="horz" wrap="square" lIns="90000" tIns="46800" rIns="90000" bIns="46800" numCol="1" rtlCol="0" anchor="ctr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j-cs"/>
                <a:sym typeface="微软雅黑" panose="020B0503020204020204" pitchFamily="34" charset="-122"/>
              </a:rPr>
              <a:t>小结</a:t>
            </a:r>
            <a:endParaRPr kumimoji="0" lang="zh-CN" altLang="en-US" sz="4800" b="1" i="0" u="none" strike="noStrike" kern="1200" cap="none" spc="30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>
          <a:xfrm>
            <a:off x="1919288" y="1700213"/>
            <a:ext cx="8280400" cy="41148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15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    </a:t>
            </a:r>
            <a:r>
              <a:rPr kumimoji="0" lang="zh-CN" altLang="en-US" sz="2400" b="1" i="0" u="none" strike="noStrike" kern="1200" cap="none" spc="15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词的上片从“山一程，水一程”的叠用，来说明身离</a:t>
            </a:r>
            <a:r>
              <a:rPr kumimoji="0" lang="zh-CN" altLang="en-US" sz="2400" b="1" i="0" u="none" strike="noStrike" kern="1200" cap="none" spc="150" normalizeH="0" baseline="0" noProof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故乡之远</a:t>
            </a:r>
            <a:r>
              <a:rPr kumimoji="0" lang="zh-CN" altLang="en-US" sz="2400" b="1" i="0" u="none" strike="noStrike" kern="1200" cap="none" spc="15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。下片以“风一更，雪一更”气候上的转变来渲染作者此时的</a:t>
            </a:r>
            <a:r>
              <a:rPr kumimoji="0" lang="zh-CN" altLang="en-US" sz="2400" b="1" i="0" u="none" strike="noStrike" kern="1200" cap="none" spc="150" normalizeH="0" baseline="0" noProof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孤寂情怀</a:t>
            </a:r>
            <a:r>
              <a:rPr kumimoji="0" lang="zh-CN" altLang="en-US" sz="2400" b="1" i="0" u="none" strike="noStrike" kern="1200" cap="none" spc="15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。风雪打断了他思乡之梦，懊丧之余，他更加怀念故园的宁静详和，作者于清丽哀婉之中又不乏边塞之雄奇风情的描述，这两者结合到一起，就升华了</a:t>
            </a:r>
            <a:r>
              <a:rPr kumimoji="0" lang="zh-CN" altLang="en-US" sz="4000" b="1" i="0" u="none" strike="noStrike" kern="1200" cap="none" spc="15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羁旅怀乡</a:t>
            </a:r>
            <a:r>
              <a:rPr kumimoji="0" lang="zh-CN" altLang="en-US" sz="2400" b="1" i="0" u="none" strike="noStrike" kern="1200" cap="none" spc="15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  <a:sym typeface="微软雅黑" panose="020B0503020204020204" pitchFamily="34" charset="-122"/>
              </a:rPr>
              <a:t>的主题。     </a:t>
            </a:r>
            <a:endParaRPr kumimoji="0" lang="zh-CN" altLang="en-US" sz="3600" b="1" i="0" u="none" strike="noStrike" kern="1200" cap="none" spc="15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charset="-122"/>
              <a:cs typeface="+mn-cs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27">
                                            <p:txEl>
                                              <p:charRg st="0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charRg st="0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5238750" y="1239838"/>
            <a:ext cx="1714500" cy="8143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213" y="1795463"/>
            <a:ext cx="2949575" cy="6635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1267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031999" y="2747386"/>
          <a:ext cx="8128000" cy="1988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4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3315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13316" name="文本框 16"/>
          <p:cNvSpPr txBox="1"/>
          <p:nvPr/>
        </p:nvSpPr>
        <p:spPr>
          <a:xfrm>
            <a:off x="2973388" y="369888"/>
            <a:ext cx="496728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i="1" dirty="0">
                <a:solidFill>
                  <a:srgbClr val="29AA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根据实际需要新增页</a:t>
            </a:r>
            <a:endParaRPr lang="zh-CN" altLang="en-US" i="1" dirty="0">
              <a:solidFill>
                <a:srgbClr val="29AAF8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317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8722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95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Oval 31"/>
          <p:cNvSpPr/>
          <p:nvPr/>
        </p:nvSpPr>
        <p:spPr>
          <a:xfrm>
            <a:off x="741363" y="0"/>
            <a:ext cx="1150937" cy="194468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诵</a:t>
            </a:r>
            <a:endParaRPr lang="zh-CN" altLang="en-US" sz="4400" b="1" dirty="0">
              <a:solidFill>
                <a:srgbClr val="FF00FF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algn="ctr"/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读</a:t>
            </a:r>
            <a:endParaRPr lang="zh-CN" altLang="en-US" sz="4400" b="1" dirty="0">
              <a:solidFill>
                <a:srgbClr val="FF00FF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820863" y="993775"/>
            <a:ext cx="2125663" cy="755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320" kern="1200" cap="none" spc="0" normalizeH="0" baseline="0" noProof="1">
                <a:solidFill>
                  <a:srgbClr val="33BEF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我会写</a:t>
            </a:r>
            <a:endParaRPr kumimoji="0" lang="zh-CN" altLang="en-US" sz="4320" kern="1200" cap="none" spc="0" normalizeH="0" baseline="0" noProof="1">
              <a:solidFill>
                <a:srgbClr val="33BEF2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6386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225" y="566738"/>
            <a:ext cx="1127125" cy="1255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11"/>
          <p:cNvPicPr>
            <a:picLocks noChangeAspect="1"/>
          </p:cNvPicPr>
          <p:nvPr/>
        </p:nvPicPr>
        <p:blipFill>
          <a:blip r:embed="rId2"/>
          <a:srcRect l="1730" t="25160" r="79112" b="33281"/>
          <a:stretch>
            <a:fillRect/>
          </a:stretch>
        </p:blipFill>
        <p:spPr>
          <a:xfrm>
            <a:off x="9604375" y="4264025"/>
            <a:ext cx="1733550" cy="1879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213" y="2968625"/>
            <a:ext cx="1646237" cy="1627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527300" y="3106738"/>
            <a:ext cx="1368425" cy="1420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864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榆</a:t>
            </a:r>
            <a:endParaRPr kumimoji="0" lang="zh-CN" altLang="en-US" sz="8640" b="1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381" name="文本框 9"/>
          <p:cNvSpPr txBox="1"/>
          <p:nvPr/>
        </p:nvSpPr>
        <p:spPr>
          <a:xfrm>
            <a:off x="2762250" y="2276475"/>
            <a:ext cx="1366838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960" b="1" kern="1200" cap="none" spc="0" normalizeH="0" baseline="0" noProof="1">
                <a:latin typeface="方正舒体" panose="02010601030101010101" pitchFamily="2" charset="-122"/>
                <a:ea typeface="方正舒体" panose="02010601030101010101" pitchFamily="2" charset="-122"/>
                <a:cs typeface="+mn-cs"/>
                <a:sym typeface="微软雅黑" panose="020B0503020204020204" pitchFamily="34" charset="-122"/>
              </a:rPr>
              <a:t>yú</a:t>
            </a:r>
            <a:endParaRPr kumimoji="0" lang="en-US" altLang="zh-CN" sz="3960" b="1" kern="1200" cap="none" spc="0" normalizeH="0" baseline="0" noProof="1">
              <a:latin typeface="方正舒体" panose="02010601030101010101" pitchFamily="2" charset="-122"/>
              <a:ea typeface="方正舒体" panose="02010601030101010101" pitchFamily="2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850" y="2968625"/>
            <a:ext cx="1644650" cy="1627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213350" y="3106738"/>
            <a:ext cx="1368425" cy="1420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864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畔</a:t>
            </a:r>
            <a:endParaRPr kumimoji="0" lang="zh-CN" altLang="en-US" sz="8640" b="1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5386388" y="2276475"/>
            <a:ext cx="1366838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960" b="1" kern="1200" cap="none" spc="0" normalizeH="0" baseline="0" noProof="1">
                <a:latin typeface="方正舒体" panose="02010601030101010101" pitchFamily="2" charset="-122"/>
                <a:ea typeface="方正舒体" panose="02010601030101010101" pitchFamily="2" charset="-122"/>
                <a:cs typeface="+mn-cs"/>
                <a:sym typeface="微软雅黑" panose="020B0503020204020204" pitchFamily="34" charset="-122"/>
              </a:rPr>
              <a:t>pàn</a:t>
            </a:r>
            <a:endParaRPr kumimoji="0" lang="en-US" altLang="zh-CN" sz="3960" b="1" kern="1200" cap="none" spc="0" normalizeH="0" baseline="0" noProof="1">
              <a:latin typeface="方正舒体" panose="02010601030101010101" pitchFamily="2" charset="-122"/>
              <a:ea typeface="方正舒体" panose="02010601030101010101" pitchFamily="2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6813" y="2968625"/>
            <a:ext cx="1644650" cy="1627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7707313" y="3106738"/>
            <a:ext cx="1368425" cy="1420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864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聒</a:t>
            </a:r>
            <a:endParaRPr kumimoji="0" lang="zh-CN" altLang="en-US" sz="8640" b="1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7850188" y="2276475"/>
            <a:ext cx="1368425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960" b="1" kern="1200" cap="none" spc="0" normalizeH="0" baseline="0" noProof="1">
                <a:latin typeface="方正舒体" panose="02010601030101010101" pitchFamily="2" charset="-122"/>
                <a:ea typeface="方正舒体" panose="02010601030101010101" pitchFamily="2" charset="-122"/>
                <a:cs typeface="+mn-cs"/>
                <a:sym typeface="微软雅黑" panose="020B0503020204020204" pitchFamily="34" charset="-122"/>
              </a:rPr>
              <a:t>guō</a:t>
            </a:r>
            <a:endParaRPr kumimoji="0" lang="en-US" altLang="zh-CN" sz="3960" b="1" kern="1200" cap="none" spc="0" normalizeH="0" baseline="0" noProof="1">
              <a:latin typeface="方正舒体" panose="02010601030101010101" pitchFamily="2" charset="-122"/>
              <a:ea typeface="方正舒体" panose="02010601030101010101" pitchFamily="2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16397" name="图片 8" descr="长相思_240" hidden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625" y="1600200"/>
            <a:ext cx="6508750" cy="3657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381" grpId="0"/>
      <p:bldP spid="15381" grpId="1"/>
      <p:bldP spid="6" grpId="0"/>
      <p:bldP spid="8" grpId="0"/>
      <p:bldP spid="8" grpId="1"/>
      <p:bldP spid="13" grpId="0"/>
      <p:bldP spid="14" grpId="0"/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Rectangle 2"/>
          <p:cNvSpPr/>
          <p:nvPr/>
        </p:nvSpPr>
        <p:spPr>
          <a:xfrm>
            <a:off x="1919288" y="549275"/>
            <a:ext cx="796925" cy="258445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5400" b="1" dirty="0">
                <a:solidFill>
                  <a:srgbClr val="FF00FF"/>
                </a:solidFill>
                <a:latin typeface="Times New Roman" panose="02020603050405020304" pitchFamily="18" charset="0"/>
                <a:ea typeface="黑体" panose="02010609060101010101" charset="-122"/>
              </a:rPr>
              <a:t>长</a:t>
            </a:r>
            <a:endParaRPr lang="zh-CN" altLang="en-US" sz="5400" b="1" dirty="0">
              <a:solidFill>
                <a:srgbClr val="FF00F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  <a:p>
            <a:r>
              <a:rPr lang="zh-CN" altLang="en-US" sz="5400" b="1" dirty="0">
                <a:solidFill>
                  <a:srgbClr val="FF00FF"/>
                </a:solidFill>
                <a:latin typeface="Times New Roman" panose="02020603050405020304" pitchFamily="18" charset="0"/>
                <a:ea typeface="黑体" panose="02010609060101010101" charset="-122"/>
              </a:rPr>
              <a:t>相</a:t>
            </a:r>
            <a:endParaRPr lang="zh-CN" altLang="en-US" sz="5400" b="1" dirty="0">
              <a:solidFill>
                <a:srgbClr val="FF00F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  <a:p>
            <a:r>
              <a:rPr lang="zh-CN" altLang="en-US" sz="5400" b="1" dirty="0">
                <a:solidFill>
                  <a:srgbClr val="FF00FF"/>
                </a:solidFill>
                <a:latin typeface="Times New Roman" panose="02020603050405020304" pitchFamily="18" charset="0"/>
                <a:ea typeface="黑体" panose="02010609060101010101" charset="-122"/>
              </a:rPr>
              <a:t>思</a:t>
            </a:r>
            <a:endParaRPr lang="zh-CN" altLang="en-US" sz="5400" b="1" dirty="0">
              <a:solidFill>
                <a:srgbClr val="FF00F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7410" name="Rectangle 3"/>
          <p:cNvSpPr/>
          <p:nvPr/>
        </p:nvSpPr>
        <p:spPr>
          <a:xfrm>
            <a:off x="2855913" y="836613"/>
            <a:ext cx="45370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山一程  水一程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1" name="Rectangle 4"/>
          <p:cNvSpPr/>
          <p:nvPr/>
        </p:nvSpPr>
        <p:spPr>
          <a:xfrm>
            <a:off x="2782888" y="1916113"/>
            <a:ext cx="3246437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身向榆关那畔行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夜深千帐灯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2" name="Rectangle 5"/>
          <p:cNvSpPr/>
          <p:nvPr/>
        </p:nvSpPr>
        <p:spPr>
          <a:xfrm>
            <a:off x="3000375" y="3789363"/>
            <a:ext cx="3167063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风一更  雪一更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3" name="Rectangle 6"/>
          <p:cNvSpPr/>
          <p:nvPr/>
        </p:nvSpPr>
        <p:spPr>
          <a:xfrm>
            <a:off x="2782888" y="4868863"/>
            <a:ext cx="3673475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聒碎乡心梦不成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故园无此声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250" name="Text Box 10"/>
          <p:cNvSpPr txBox="1"/>
          <p:nvPr/>
        </p:nvSpPr>
        <p:spPr>
          <a:xfrm>
            <a:off x="6024563" y="836613"/>
            <a:ext cx="4464050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charset="-122"/>
              </a:rPr>
              <a:t>一段山路，一段水路，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251" name="Text Box 11"/>
          <p:cNvSpPr txBox="1"/>
          <p:nvPr/>
        </p:nvSpPr>
        <p:spPr>
          <a:xfrm>
            <a:off x="6024563" y="1773238"/>
            <a:ext cx="4233862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charset="-122"/>
              </a:rPr>
              <a:t>我朝着山海关那边前行，夜深了，成千上万的帐幕里还亮着灯。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252" name="Text Box 12"/>
          <p:cNvSpPr txBox="1"/>
          <p:nvPr/>
        </p:nvSpPr>
        <p:spPr>
          <a:xfrm>
            <a:off x="6635750" y="3644900"/>
            <a:ext cx="3622675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charset="-122"/>
              </a:rPr>
              <a:t>一阵风，一阵雪，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253" name="Text Box 13"/>
          <p:cNvSpPr txBox="1"/>
          <p:nvPr/>
        </p:nvSpPr>
        <p:spPr>
          <a:xfrm>
            <a:off x="6456363" y="4824413"/>
            <a:ext cx="3946525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charset="-122"/>
              </a:rPr>
              <a:t>风雪声吵闹得使我思乡的心连梦都做不成，故乡可没有这样的声音啊。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7418" name="Text Box 14"/>
          <p:cNvSpPr txBox="1"/>
          <p:nvPr/>
        </p:nvSpPr>
        <p:spPr>
          <a:xfrm>
            <a:off x="2071688" y="3284538"/>
            <a:ext cx="674687" cy="19812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r>
              <a:rPr lang="zh-CN" altLang="en-US" sz="3200" b="1" dirty="0">
                <a:solidFill>
                  <a:srgbClr val="CC0000"/>
                </a:solidFill>
                <a:latin typeface="Times New Roman" panose="02020603050405020304" pitchFamily="18" charset="0"/>
                <a:ea typeface="楷体_GB2312" pitchFamily="49" charset="-122"/>
              </a:rPr>
              <a:t>词牌名</a:t>
            </a:r>
            <a:endParaRPr lang="zh-CN" altLang="en-US" sz="3200" b="1" dirty="0">
              <a:solidFill>
                <a:srgbClr val="CC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0255" name="Rectangle 15"/>
          <p:cNvSpPr/>
          <p:nvPr/>
        </p:nvSpPr>
        <p:spPr>
          <a:xfrm>
            <a:off x="1774825" y="4868863"/>
            <a:ext cx="1150938" cy="647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charset="-122"/>
              </a:rPr>
              <a:t>主旨句</a:t>
            </a:r>
            <a:endParaRPr lang="zh-CN" altLang="en-US" sz="2800" b="1" dirty="0"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  <p:bldP spid="10251" grpId="0"/>
      <p:bldP spid="10252" grpId="0"/>
      <p:bldP spid="10253" grpId="0"/>
      <p:bldP spid="1025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Box 109"/>
          <p:cNvSpPr txBox="1"/>
          <p:nvPr/>
        </p:nvSpPr>
        <p:spPr>
          <a:xfrm>
            <a:off x="1603375" y="0"/>
            <a:ext cx="7707313" cy="14462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8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活动与探究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温馨提示：规范操作、注意安全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en-US" sz="40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40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5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8436" name="Text Box 10"/>
          <p:cNvSpPr txBox="1"/>
          <p:nvPr/>
        </p:nvSpPr>
        <p:spPr>
          <a:xfrm>
            <a:off x="119063" y="908050"/>
            <a:ext cx="1677987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8437" name="文本框 99"/>
          <p:cNvSpPr txBox="1"/>
          <p:nvPr/>
        </p:nvSpPr>
        <p:spPr>
          <a:xfrm>
            <a:off x="1490663" y="2216150"/>
            <a:ext cx="8939212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266700"/>
            <a:r>
              <a:rPr lang="en-US" altLang="zh-CN" sz="3600" dirty="0">
                <a:latin typeface="Arial" panose="020B0604020202020204" pitchFamily="34" charset="0"/>
                <a:ea typeface="黑体" panose="02010609060101010101" charset="-122"/>
              </a:rPr>
              <a:t>      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</a:rPr>
              <a:t>读到“聒碎乡心梦不成”中</a:t>
            </a:r>
            <a:r>
              <a:rPr lang="zh-CN" altLang="zh-CN" sz="3600" dirty="0">
                <a:latin typeface="Arial" panose="020B0604020202020204" pitchFamily="34" charset="0"/>
                <a:ea typeface="黑体" panose="02010609060101010101" charset="-122"/>
              </a:rPr>
              <a:t>这个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</a:rPr>
              <a:t>“</a:t>
            </a:r>
            <a:r>
              <a:rPr lang="zh-CN" altLang="zh-CN" sz="3600" dirty="0">
                <a:latin typeface="Arial" panose="020B0604020202020204" pitchFamily="34" charset="0"/>
                <a:ea typeface="黑体" panose="02010609060101010101" charset="-122"/>
              </a:rPr>
              <a:t>碎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</a:rPr>
              <a:t>”</a:t>
            </a:r>
            <a:r>
              <a:rPr lang="zh-CN" altLang="zh-CN" sz="3600" dirty="0">
                <a:latin typeface="Arial" panose="020B0604020202020204" pitchFamily="34" charset="0"/>
                <a:ea typeface="黑体" panose="02010609060101010101" charset="-122"/>
              </a:rPr>
              <a:t>字，你们感受到了作者一颗怎样的心？</a:t>
            </a:r>
            <a:endParaRPr lang="zh-CN" altLang="zh-CN" sz="3600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08200" y="3722688"/>
            <a:ext cx="7975600" cy="1198562"/>
          </a:xfrm>
          <a:prstGeom prst="rect">
            <a:avLst/>
          </a:prstGeom>
          <a:solidFill>
            <a:srgbClr val="FEB9FC"/>
          </a:solidFill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答：孤独、思念、期盼、破碎、煎熬、痛苦、伤感……</a:t>
            </a:r>
            <a:endParaRPr lang="zh-CN" altLang="en-US" sz="3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/>
        </p:nvSpPr>
        <p:spPr>
          <a:xfrm>
            <a:off x="2063750" y="33337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r>
              <a:rPr lang="zh-CN" altLang="en-US" sz="4400" dirty="0">
                <a:latin typeface="Arial" panose="020B0604020202020204" pitchFamily="34" charset="0"/>
                <a:ea typeface="黑体" panose="02010609060101010101" charset="-122"/>
              </a:rPr>
              <a:t>赏析“故园无此声”</a:t>
            </a:r>
            <a:endParaRPr lang="zh-CN" altLang="en-US" sz="4400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1268413"/>
            <a:ext cx="8737600" cy="4900613"/>
          </a:xfrm>
        </p:spPr>
        <p:txBody>
          <a:bodyPr vert="horz" wrap="square" lIns="90000" tIns="46800" rIns="90000" bIns="46800" numCol="1" anchor="t" anchorCtr="0" compatLnSpc="1">
            <a:normAutofit/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交代了“梦不成”的原因。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“故园”作为一个特殊意象用在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长相思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》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结尾，有其深刻的用意。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“故园”不仅仅指家乡，指京师，也暗含“官场”之意。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19459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2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0483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20484" name="Text Box 10"/>
          <p:cNvSpPr txBox="1"/>
          <p:nvPr/>
        </p:nvSpPr>
        <p:spPr>
          <a:xfrm>
            <a:off x="119063" y="908050"/>
            <a:ext cx="1677987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7654" name="TextBox 8"/>
          <p:cNvSpPr txBox="1">
            <a:spLocks noChangeArrowheads="1"/>
          </p:cNvSpPr>
          <p:nvPr/>
        </p:nvSpPr>
        <p:spPr bwMode="auto">
          <a:xfrm>
            <a:off x="620713" y="1839913"/>
            <a:ext cx="674688" cy="4233863"/>
          </a:xfrm>
          <a:prstGeom prst="rect">
            <a:avLst/>
          </a:prstGeom>
          <a:noFill/>
          <a:ln>
            <a:noFill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置身诗境，缘景明情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486" name="Text Box 5"/>
          <p:cNvSpPr txBox="1"/>
          <p:nvPr/>
        </p:nvSpPr>
        <p:spPr>
          <a:xfrm>
            <a:off x="2974975" y="1009650"/>
            <a:ext cx="7416800" cy="20605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作者多么希望能在梦中返回故园，但是帐外风雪交加的呼啸声使他难以入睡，这小小的愿望也无法实现了。辗转反侧的他怎能不埋怨这聒耳的风雪声呢？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2782888" y="3411538"/>
            <a:ext cx="8240712" cy="2984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故园有：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u="sng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                                                                                                                        </a:t>
            </a:r>
            <a:endParaRPr lang="zh-CN" altLang="en-US" sz="3200" b="1" u="sng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b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故园的生活，幸福的生活，其乐融融的生活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5367"/>
          <p:cNvSpPr txBox="1"/>
          <p:nvPr/>
        </p:nvSpPr>
        <p:spPr>
          <a:xfrm>
            <a:off x="3243263" y="4027488"/>
            <a:ext cx="3449637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母亲亲切的叮嘱声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5366"/>
          <p:cNvSpPr txBox="1"/>
          <p:nvPr/>
        </p:nvSpPr>
        <p:spPr>
          <a:xfrm>
            <a:off x="3243263" y="4611688"/>
            <a:ext cx="385762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朋友们热闹的交谈声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5368"/>
          <p:cNvSpPr txBox="1"/>
          <p:nvPr/>
        </p:nvSpPr>
        <p:spPr>
          <a:xfrm>
            <a:off x="3275013" y="5237163"/>
            <a:ext cx="3449637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美妙悦耳的舞乐声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WPS 演示</Application>
  <PresentationFormat/>
  <Paragraphs>108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Calibri</vt:lpstr>
      <vt:lpstr>Comic Sans MS</vt:lpstr>
      <vt:lpstr>等线 Light</vt:lpstr>
      <vt:lpstr>等线</vt:lpstr>
      <vt:lpstr>Century Gothic</vt:lpstr>
      <vt:lpstr>冬青黑体简体中文 W3</vt:lpstr>
      <vt:lpstr>黑体</vt:lpstr>
      <vt:lpstr>Times New Roman</vt:lpstr>
      <vt:lpstr>华文新魏</vt:lpstr>
      <vt:lpstr>方正舒体</vt:lpstr>
      <vt:lpstr>楷体_GB2312</vt:lpstr>
      <vt:lpstr>新宋体</vt:lpstr>
      <vt:lpstr>华文彩云</vt:lpstr>
      <vt:lpstr>华文楷体</vt:lpstr>
      <vt:lpstr>楷体</vt:lpstr>
      <vt:lpstr>仿宋</vt:lpstr>
      <vt:lpstr>Wingdings</vt:lpstr>
      <vt:lpstr>Arial Unicode MS</vt:lpstr>
      <vt:lpstr>Office 主题​​</vt:lpstr>
      <vt:lpstr>1_Crayons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181</cp:revision>
  <dcterms:created xsi:type="dcterms:W3CDTF">2019-06-19T02:08:00Z</dcterms:created>
  <dcterms:modified xsi:type="dcterms:W3CDTF">2021-10-28T06:45:45Z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EB3D9F640EAA4D9AAAA475256107C4E8</vt:lpwstr>
  </property>
</Properties>
</file>