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fonts/font4.fntdata" ContentType="application/x-fontdata"/>
  <Override PartName="/ppt/fonts/font5.fntdata" ContentType="application/x-fontdata"/>
  <Override PartName="/ppt/fonts/font6.fntdata" ContentType="application/x-fontdata"/>
  <Override PartName="/ppt/fonts/font7.fntdata" ContentType="application/x-fontdata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embedTrueTypeFonts="1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1243" r:id="rId3"/>
    <p:sldId id="1233" r:id="rId4"/>
    <p:sldId id="1234" r:id="rId5"/>
    <p:sldId id="1235" r:id="rId6"/>
    <p:sldId id="1236" r:id="rId7"/>
    <p:sldId id="1237" r:id="rId8"/>
    <p:sldId id="1238" r:id="rId9"/>
    <p:sldId id="1239" r:id="rId10"/>
    <p:sldId id="1240" r:id="rId11"/>
    <p:sldId id="1241" r:id="rId12"/>
    <p:sldId id="1242" r:id="rId13"/>
    <p:sldId id="1244" r:id="rId14"/>
  </p:sldIdLst>
  <p:sldSz cx="9144000" cy="5143500" type="screen16x9"/>
  <p:notesSz cx="6858000" cy="9144000"/>
  <p:embeddedFontLst>
    <p:embeddedFont>
      <p:font typeface="Impact" panose="020B0806030902050204" pitchFamily="34" charset="0"/>
      <p:regular r:id="rId20"/>
    </p:embeddedFont>
    <p:embeddedFont>
      <p:font typeface="微软雅黑" panose="020B0503020204020204" pitchFamily="34" charset="-122"/>
      <p:regular r:id="rId21"/>
    </p:embeddedFont>
    <p:embeddedFont>
      <p:font typeface="黑体" panose="02010609060101010101" pitchFamily="49" charset="-122"/>
      <p:regular r:id="rId22"/>
    </p:embeddedFont>
    <p:embeddedFont>
      <p:font typeface="Calibri" panose="020F0502020204030204" charset="0"/>
      <p:regular r:id="rId23"/>
      <p:bold r:id="rId24"/>
      <p:italic r:id="rId25"/>
      <p:boldItalic r:id="rId26"/>
    </p:embeddedFont>
  </p:embeddedFontLst>
  <p:defaultTextStyle>
    <a:defPPr>
      <a:defRPr lang="zh-CN"/>
    </a:defPPr>
    <a:lvl1pPr algn="l" defTabSz="685800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342900" indent="114300" algn="l" defTabSz="685800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685800" indent="228600" algn="l" defTabSz="685800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028700" indent="342900" algn="l" defTabSz="685800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371600" indent="457200" algn="l" defTabSz="685800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2FDB2607-1784-4EEB-B798-7EB5836EED8A}">
        <p14:showMediaCtrls xmlns:p14="http://schemas.microsoft.com/office/powerpoint/2010/main" val="1"/>
      </p:ext>
    </p:extLst>
  </p:showPr>
  <p:clrMru>
    <a:srgbClr val="000000"/>
    <a:srgbClr val="0000FF"/>
    <a:srgbClr val="FF0000"/>
    <a:srgbClr val="FF00FF"/>
    <a:srgbClr val="EAEAEA"/>
    <a:srgbClr val="0066FF"/>
    <a:srgbClr val="A38302"/>
    <a:srgbClr val="FEFC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479" autoAdjust="0"/>
    <p:restoredTop sz="94705" autoAdjust="0"/>
  </p:normalViewPr>
  <p:slideViewPr>
    <p:cSldViewPr>
      <p:cViewPr>
        <p:scale>
          <a:sx n="50" d="100"/>
          <a:sy n="50" d="100"/>
        </p:scale>
        <p:origin x="-1476" y="-846"/>
      </p:cViewPr>
      <p:guideLst>
        <p:guide orient="horz" pos="3162"/>
        <p:guide pos="5710"/>
      </p:guideLst>
    </p:cSldViewPr>
  </p:slideViewPr>
  <p:outlineViewPr>
    <p:cViewPr>
      <p:scale>
        <a:sx n="33" d="100"/>
        <a:sy n="33" d="100"/>
      </p:scale>
      <p:origin x="0" y="1122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4578"/>
    </p:cViewPr>
  </p:sorterViewPr>
  <p:notesViewPr>
    <p:cSldViewPr>
      <p:cViewPr varScale="1">
        <p:scale>
          <a:sx n="65" d="100"/>
          <a:sy n="65" d="100"/>
        </p:scale>
        <p:origin x="-2502" y="-114"/>
      </p:cViewPr>
      <p:guideLst>
        <p:guide orient="horz" pos="3119"/>
        <p:guide pos="2293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6" Type="http://schemas.openxmlformats.org/officeDocument/2006/relationships/font" Target="fonts/font7.fntdata"/><Relationship Id="rId25" Type="http://schemas.openxmlformats.org/officeDocument/2006/relationships/font" Target="fonts/font6.fntdata"/><Relationship Id="rId24" Type="http://schemas.openxmlformats.org/officeDocument/2006/relationships/font" Target="fonts/font5.fntdata"/><Relationship Id="rId23" Type="http://schemas.openxmlformats.org/officeDocument/2006/relationships/font" Target="fonts/font4.fntdata"/><Relationship Id="rId22" Type="http://schemas.openxmlformats.org/officeDocument/2006/relationships/font" Target="fonts/font3.fntdata"/><Relationship Id="rId21" Type="http://schemas.openxmlformats.org/officeDocument/2006/relationships/font" Target="fonts/font2.fntdata"/><Relationship Id="rId20" Type="http://schemas.openxmlformats.org/officeDocument/2006/relationships/font" Target="fonts/font1.fntdata"/><Relationship Id="rId2" Type="http://schemas.openxmlformats.org/officeDocument/2006/relationships/theme" Target="theme/theme1.xml"/><Relationship Id="rId19" Type="http://schemas.openxmlformats.org/officeDocument/2006/relationships/tableStyles" Target="tableStyles.xml"/><Relationship Id="rId18" Type="http://schemas.openxmlformats.org/officeDocument/2006/relationships/viewProps" Target="viewProps.xml"/><Relationship Id="rId17" Type="http://schemas.openxmlformats.org/officeDocument/2006/relationships/presProps" Target="presProps.xml"/><Relationship Id="rId16" Type="http://schemas.openxmlformats.org/officeDocument/2006/relationships/handoutMaster" Target="handoutMasters/handoutMaster1.xml"/><Relationship Id="rId15" Type="http://schemas.openxmlformats.org/officeDocument/2006/relationships/notesMaster" Target="notesMasters/notesMaster1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799C0B2B-666F-461D-95B5-C683F304FE51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079F55CE-01E5-4A05-BDF6-FFA0457A75CA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E74F004B-068A-4FAA-BFFD-A163D860DC46}" type="datetimeFigureOut">
              <a:rPr lang="zh-CN" altLang="en-US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  <a:endParaRPr lang="zh-CN" altLang="en-US" noProof="0"/>
          </a:p>
          <a:p>
            <a:pPr lvl="1"/>
            <a:r>
              <a:rPr lang="zh-CN" altLang="en-US" noProof="0"/>
              <a:t>第二级</a:t>
            </a:r>
            <a:endParaRPr lang="zh-CN" altLang="en-US" noProof="0"/>
          </a:p>
          <a:p>
            <a:pPr lvl="2"/>
            <a:r>
              <a:rPr lang="zh-CN" altLang="en-US" noProof="0"/>
              <a:t>第三级</a:t>
            </a:r>
            <a:endParaRPr lang="zh-CN" altLang="en-US" noProof="0"/>
          </a:p>
          <a:p>
            <a:pPr lvl="3"/>
            <a:r>
              <a:rPr lang="zh-CN" altLang="en-US" noProof="0"/>
              <a:t>第四级</a:t>
            </a:r>
            <a:endParaRPr lang="zh-CN" altLang="en-US" noProof="0"/>
          </a:p>
          <a:p>
            <a:pPr lvl="4"/>
            <a:r>
              <a:rPr lang="zh-CN" altLang="en-US" noProof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55C3AD04-3DF3-40AF-8BDC-53970846F6BB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685800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3_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>
          <a:xfrm>
            <a:off x="838200" y="6357938"/>
            <a:ext cx="2743200" cy="365125"/>
          </a:xfr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fld id="{88BF836B-D392-4012-8A52-639FD1D8A7EE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>
          <a:xfrm>
            <a:off x="4038600" y="6357938"/>
            <a:ext cx="4114800" cy="365125"/>
          </a:xfr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>
          <a:xfrm>
            <a:off x="8610600" y="6357938"/>
            <a:ext cx="2743200" cy="365125"/>
          </a:xfr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fld id="{E1DADCC5-F9F3-44C5-B501-969F509CC62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375"/>
            <a:ext cx="8229600" cy="857250"/>
          </a:xfrm>
          <a:prstGeom prst="rect">
            <a:avLst/>
          </a:prstGeo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00150"/>
            <a:ext cx="8229600" cy="33940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  <a:endParaRPr lang="en-US" altLang="zh-CN"/>
          </a:p>
          <a:p>
            <a:pPr lvl="1"/>
            <a:r>
              <a:rPr lang="en-US" altLang="zh-CN"/>
              <a:t>Second level</a:t>
            </a:r>
            <a:endParaRPr lang="en-US" altLang="zh-CN"/>
          </a:p>
          <a:p>
            <a:pPr lvl="2"/>
            <a:r>
              <a:rPr lang="en-US" altLang="zh-CN"/>
              <a:t>Third level</a:t>
            </a:r>
            <a:endParaRPr lang="en-US" altLang="zh-CN"/>
          </a:p>
          <a:p>
            <a:pPr lvl="3"/>
            <a:r>
              <a:rPr lang="en-US" altLang="zh-CN"/>
              <a:t>Fourth level</a:t>
            </a:r>
            <a:endParaRPr lang="en-US" altLang="zh-CN"/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781" y="2915460"/>
            <a:ext cx="6400443" cy="131481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80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9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44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62" y="1200485"/>
            <a:ext cx="8229481" cy="3395416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random/>
  </p:transition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9" Type="http://schemas.openxmlformats.org/officeDocument/2006/relationships/theme" Target="../theme/theme1.xml"/><Relationship Id="rId18" Type="http://schemas.openxmlformats.org/officeDocument/2006/relationships/image" Target="../media/image1.jpeg"/><Relationship Id="rId17" Type="http://schemas.openxmlformats.org/officeDocument/2006/relationships/slideLayout" Target="../slideLayouts/slideLayout17.xml"/><Relationship Id="rId16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8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</p:sldLayoutIdLst>
  <p:transition spd="slow">
    <p:random/>
  </p:transition>
  <p:timing>
    <p:tnLst>
      <p:par>
        <p:cTn id="1" dur="indefinite" restart="never" nodeType="tmRoot"/>
      </p:par>
    </p:tnLst>
  </p:timing>
  <p:txStyles>
    <p:titleStyle>
      <a:lvl1pPr algn="ctr" defTabSz="685800" rtl="0" fontAlgn="base"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2pPr>
      <a:lvl3pPr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3pPr>
      <a:lvl4pPr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4pPr>
      <a:lvl5pPr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5pPr>
      <a:lvl6pPr marL="457200"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6pPr>
      <a:lvl7pPr marL="914400"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7pPr>
      <a:lvl8pPr marL="1371600"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8pPr>
      <a:lvl9pPr marL="1828800" algn="ctr" defTabSz="685800" rtl="0" fontAlgn="base"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Impact" panose="020B0806030902050204" pitchFamily="34" charset="0"/>
          <a:ea typeface="微软雅黑" panose="020B0503020204020204" pitchFamily="34" charset="-122"/>
        </a:defRPr>
      </a:lvl9pPr>
    </p:titleStyle>
    <p:bodyStyle>
      <a:lvl1pPr marL="257175" indent="-257175" algn="l" defTabSz="6858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530" indent="-214630" algn="l" defTabSz="6858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6585" indent="-171450" algn="l" defTabSz="6858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9485" indent="-171450" algn="l" defTabSz="6858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2385" indent="-171450" algn="l" defTabSz="6858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5920" indent="-171450" algn="l" defTabSz="6858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8035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935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447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7.xml"/><Relationship Id="rId1" Type="http://schemas.openxmlformats.org/officeDocument/2006/relationships/image" Target="../media/image2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>
            <a:off x="309245" y="664210"/>
            <a:ext cx="6918960" cy="3957955"/>
            <a:chOff x="459" y="765"/>
            <a:chExt cx="10896" cy="6233"/>
          </a:xfrm>
        </p:grpSpPr>
        <p:sp>
          <p:nvSpPr>
            <p:cNvPr id="3" name="TextBox 48"/>
            <p:cNvSpPr txBox="1"/>
            <p:nvPr/>
          </p:nvSpPr>
          <p:spPr>
            <a:xfrm>
              <a:off x="459" y="765"/>
              <a:ext cx="9005" cy="1598"/>
            </a:xfrm>
            <a:prstGeom prst="rect">
              <a:avLst/>
            </a:prstGeom>
            <a:noFill/>
            <a:effectLst>
              <a:softEdge rad="31750"/>
            </a:effectLst>
          </p:spPr>
          <p:txBody>
            <a:bodyPr>
              <a:spAutoFit/>
            </a:bodyPr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sz="6000" b="1" dirty="0">
                  <a:ln w="19050">
                    <a:solidFill>
                      <a:schemeClr val="tx2">
                        <a:tint val="1000"/>
                      </a:schemeClr>
                    </a:solidFill>
                    <a:prstDash val="solid"/>
                  </a:ln>
                  <a:solidFill>
                    <a:srgbClr val="FF0000"/>
                  </a:solidFill>
                  <a:effectLst>
                    <a:glow rad="228600">
                      <a:schemeClr val="accent3">
                        <a:satMod val="175000"/>
                        <a:alpha val="40000"/>
                      </a:schemeClr>
                    </a:glow>
                    <a:outerShdw blurRad="50000" dist="50800" dir="7500000" algn="tl">
                      <a:srgbClr val="000000">
                        <a:shade val="5000"/>
                        <a:alpha val="35000"/>
                      </a:srgbClr>
                    </a:outerShdw>
                    <a:reflection blurRad="6350" stA="60000" endA="900" endPos="60000" dist="29997" dir="5400000" sy="-100000" algn="bl" rotWithShape="0"/>
                  </a:effectLst>
                  <a:latin typeface="黑体" panose="02010609060101010101" pitchFamily="49" charset="-122"/>
                  <a:ea typeface="黑体" panose="02010609060101010101" pitchFamily="49" charset="-122"/>
                </a:rPr>
                <a:t>语文园地（七）</a:t>
              </a:r>
              <a:endParaRPr lang="zh-CN" sz="6000" b="1" dirty="0">
                <a:ln w="19050">
                  <a:solidFill>
                    <a:schemeClr val="tx2">
                      <a:tint val="1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50000" dist="50800" dir="7500000" algn="tl">
                    <a:srgbClr val="000000">
                      <a:shade val="5000"/>
                      <a:alpha val="35000"/>
                    </a:srgbClr>
                  </a:outerShdw>
                  <a:reflection blurRad="6350" stA="60000" endA="900" endPos="60000" dist="29997" dir="5400000" sy="-100000" algn="bl" rotWithShape="0"/>
                </a:effectLst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pic>
          <p:nvPicPr>
            <p:cNvPr id="20482" name="Picture 2" descr="https://timgsa.baidu.com/timg?image&amp;quality=80&amp;size=b9999_10000&amp;sec=1554477327747&amp;di=a48d5ae45326627b6b7e8bea9f0b262e&amp;imgtype=0&amp;src=http%3A%2F%2Fimgsa.baidu.com%2Fexp%2Fw%3D500%2Fsign%3D621aa695851001e94e3c140f880f7b06%2F48540923dd54564e538e0b45bbde9c82d0584fe7.jpg"/>
            <p:cNvPicPr>
              <a:picLocks noChangeAspect="1" noChangeArrowheads="1"/>
            </p:cNvPicPr>
            <p:nvPr/>
          </p:nvPicPr>
          <p:blipFill>
            <a:blip r:embed="rId1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</a:blip>
            <a:srcRect/>
            <a:stretch>
              <a:fillRect/>
            </a:stretch>
          </p:blipFill>
          <p:spPr bwMode="auto">
            <a:xfrm>
              <a:off x="4437" y="3136"/>
              <a:ext cx="6918" cy="38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20" name="文本框 19"/>
          <p:cNvSpPr txBox="1"/>
          <p:nvPr/>
        </p:nvSpPr>
        <p:spPr>
          <a:xfrm>
            <a:off x="7489594" y="588246"/>
            <a:ext cx="1565828" cy="32194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500" b="1" dirty="0" smtClean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人教五年级上册</a:t>
            </a:r>
            <a:endParaRPr lang="zh-CN" altLang="en-US" sz="150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bldLvl="0" build="allAtOnce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8" name="Rectangle 4"/>
          <p:cNvSpPr>
            <a:spLocks noChangeArrowheads="1"/>
          </p:cNvSpPr>
          <p:nvPr/>
        </p:nvSpPr>
        <p:spPr bwMode="auto">
          <a:xfrm>
            <a:off x="468313" y="1058863"/>
            <a:ext cx="8353425" cy="19796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 sz="3200" b="1"/>
              <a:t>       西塞山前白鹭在自由地翱翔，江水中，肥美的鳜鱼欢快地游着，漂浮在水中的桃花是那样的鲜艳而饱满。</a:t>
            </a:r>
            <a:br>
              <a:rPr lang="zh-CN" altLang="en-US" sz="3200" b="1"/>
            </a:br>
            <a:br>
              <a:rPr lang="zh-CN" altLang="en-US"/>
            </a:br>
            <a:endParaRPr lang="zh-CN" altLang="en-US"/>
          </a:p>
        </p:txBody>
      </p:sp>
      <p:sp>
        <p:nvSpPr>
          <p:cNvPr id="41989" name="Rectangle 5"/>
          <p:cNvSpPr>
            <a:spLocks noChangeArrowheads="1"/>
          </p:cNvSpPr>
          <p:nvPr/>
        </p:nvSpPr>
        <p:spPr bwMode="auto">
          <a:xfrm rot="10800000" flipV="1">
            <a:off x="393700" y="2663032"/>
            <a:ext cx="8501063" cy="156845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 sz="3200" b="1"/>
              <a:t>        江岸一位老翁戴着青色的箬笠，披着绿色的蓑衣，冒着斜风细雨，悠然自得地垂钓，他被美丽的春景迷住了，连下了雨都不回家。</a:t>
            </a:r>
            <a:endParaRPr lang="zh-CN" altLang="en-US" sz="32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419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419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419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419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8" grpId="0"/>
      <p:bldP spid="41989" grpId="0" bldLvl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2" name="Rectangle 4"/>
          <p:cNvSpPr>
            <a:spLocks noChangeArrowheads="1"/>
          </p:cNvSpPr>
          <p:nvPr/>
        </p:nvSpPr>
        <p:spPr bwMode="auto">
          <a:xfrm>
            <a:off x="1184275" y="1550988"/>
            <a:ext cx="6813550" cy="204152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anchor="ctr">
            <a:spAutoFit/>
          </a:bodyPr>
          <a:lstStyle/>
          <a:p>
            <a:pPr indent="352425" algn="ctr"/>
            <a:r>
              <a:rPr lang="zh-CN" altLang="en-US"/>
              <a:t>                     </a:t>
            </a:r>
            <a:r>
              <a:rPr lang="zh-CN" altLang="en-US" sz="3200" b="1"/>
              <a:t>动静结合描写景物</a:t>
            </a:r>
            <a:endParaRPr lang="zh-CN" altLang="en-US" sz="3200" b="1"/>
          </a:p>
          <a:p>
            <a:pPr indent="352425" algn="ctr"/>
            <a:r>
              <a:rPr lang="zh-CN" altLang="en-US" sz="3200" b="1"/>
              <a:t>         宣传语要能打动人</a:t>
            </a:r>
            <a:endParaRPr lang="zh-CN" altLang="en-US" sz="3200" b="1"/>
          </a:p>
          <a:p>
            <a:pPr indent="352425" algn="ctr"/>
            <a:r>
              <a:rPr lang="zh-CN" altLang="en-US" sz="3200" b="1"/>
              <a:t>                   更生动形象，更富有感情</a:t>
            </a:r>
            <a:endParaRPr lang="zh-CN" altLang="en-US" sz="3200" b="1"/>
          </a:p>
          <a:p>
            <a:pPr indent="352425" algn="ctr"/>
            <a:r>
              <a:rPr lang="zh-CN" altLang="en-US" sz="3200" b="1"/>
              <a:t>      说说诗句的意思</a:t>
            </a:r>
            <a:endParaRPr lang="zh-CN" altLang="en-US" sz="3200" b="1"/>
          </a:p>
        </p:txBody>
      </p:sp>
      <p:sp>
        <p:nvSpPr>
          <p:cNvPr id="43013" name="左大括号 1"/>
          <p:cNvSpPr/>
          <p:nvPr/>
        </p:nvSpPr>
        <p:spPr bwMode="auto">
          <a:xfrm>
            <a:off x="3477895" y="1858010"/>
            <a:ext cx="90488" cy="1428750"/>
          </a:xfrm>
          <a:prstGeom prst="leftBrace">
            <a:avLst>
              <a:gd name="adj1" fmla="val 131578"/>
              <a:gd name="adj2" fmla="val 50000"/>
            </a:avLst>
          </a:prstGeom>
          <a:noFill/>
          <a:ln w="9525">
            <a:solidFill>
              <a:srgbClr val="000000"/>
            </a:solidFill>
            <a:round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43014" name="Rectangle 6"/>
          <p:cNvSpPr>
            <a:spLocks noChangeArrowheads="1"/>
          </p:cNvSpPr>
          <p:nvPr/>
        </p:nvSpPr>
        <p:spPr bwMode="auto">
          <a:xfrm>
            <a:off x="900113" y="2211388"/>
            <a:ext cx="2478405" cy="64516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>
            <a:spAutoFit/>
          </a:bodyPr>
          <a:lstStyle/>
          <a:p>
            <a:pPr defTabSz="914400"/>
            <a:r>
              <a:rPr lang="zh-CN" altLang="en-US" sz="3600" b="1"/>
              <a:t>语文园地七</a:t>
            </a:r>
            <a:endParaRPr lang="zh-CN" altLang="en-US" sz="3600" b="1"/>
          </a:p>
        </p:txBody>
      </p:sp>
      <p:sp>
        <p:nvSpPr>
          <p:cNvPr id="2" name="文本框 1"/>
          <p:cNvSpPr txBox="1"/>
          <p:nvPr/>
        </p:nvSpPr>
        <p:spPr>
          <a:xfrm>
            <a:off x="372110" y="715010"/>
            <a:ext cx="201930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3600" b="1">
                <a:solidFill>
                  <a:srgbClr val="C00000"/>
                </a:solidFill>
              </a:rPr>
              <a:t>板书设计</a:t>
            </a:r>
            <a:endParaRPr lang="zh-CN" altLang="en-US" sz="3600" b="1">
              <a:solidFill>
                <a:srgbClr val="C00000"/>
              </a:solidFill>
            </a:endParaRPr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30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0" fill="hold"/>
                                        <p:tgtEl>
                                          <p:spTgt spid="430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430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30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30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012" grpId="0"/>
      <p:bldP spid="43013" grpId="0" bldLvl="0" animBg="1"/>
      <p:bldP spid="43014" grpId="0" bldLvl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562350" y="1965960"/>
            <a:ext cx="110109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3600" b="1">
                <a:solidFill>
                  <a:srgbClr val="C00000"/>
                </a:solidFill>
              </a:rPr>
              <a:t>再见</a:t>
            </a:r>
            <a:endParaRPr lang="zh-CN" altLang="en-US" sz="3600" b="1">
              <a:solidFill>
                <a:srgbClr val="C00000"/>
              </a:solidFill>
            </a:endParaRPr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7" name="Rectangle 5"/>
          <p:cNvSpPr>
            <a:spLocks noChangeArrowheads="1"/>
          </p:cNvSpPr>
          <p:nvPr/>
        </p:nvSpPr>
        <p:spPr bwMode="auto">
          <a:xfrm>
            <a:off x="827088" y="3071813"/>
            <a:ext cx="7162800" cy="107632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pPr indent="352425"/>
            <a:r>
              <a:rPr lang="zh-CN" altLang="en-US" sz="3200" b="1">
                <a:latin typeface="宋体" panose="02010600030101010101" pitchFamily="2" charset="-122"/>
                <a:cs typeface="Times New Roman" panose="02020603050405020304" pitchFamily="18" charset="0"/>
              </a:rPr>
              <a:t>②读一读这几段景物描写，认真品味              这些句子在描写景物方面有什么特点？</a:t>
            </a:r>
            <a:endParaRPr lang="zh-CN" altLang="en-US" sz="3200" b="1">
              <a:latin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3798" name="Rectangle 6"/>
          <p:cNvSpPr>
            <a:spLocks noChangeArrowheads="1"/>
          </p:cNvSpPr>
          <p:nvPr/>
        </p:nvSpPr>
        <p:spPr bwMode="auto">
          <a:xfrm>
            <a:off x="1476375" y="1058863"/>
            <a:ext cx="2859088" cy="64135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>
            <a:spAutoFit/>
          </a:bodyPr>
          <a:lstStyle/>
          <a:p>
            <a:pPr defTabSz="914400"/>
            <a:r>
              <a:rPr lang="en-US" altLang="zh-CN" sz="3600" b="1"/>
              <a:t>1.</a:t>
            </a:r>
            <a:r>
              <a:rPr lang="zh-CN" altLang="en-US" sz="3600" b="1"/>
              <a:t>交流平台。</a:t>
            </a:r>
            <a:endParaRPr lang="zh-CN" altLang="en-US" sz="3600" b="1"/>
          </a:p>
        </p:txBody>
      </p:sp>
      <p:sp>
        <p:nvSpPr>
          <p:cNvPr id="33799" name="Rectangle 7"/>
          <p:cNvSpPr>
            <a:spLocks noChangeArrowheads="1"/>
          </p:cNvSpPr>
          <p:nvPr/>
        </p:nvSpPr>
        <p:spPr bwMode="auto">
          <a:xfrm>
            <a:off x="1187450" y="2211388"/>
            <a:ext cx="3448050" cy="57943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>
            <a:spAutoFit/>
          </a:bodyPr>
          <a:lstStyle/>
          <a:p>
            <a:pPr defTabSz="914400"/>
            <a:r>
              <a:rPr lang="zh-CN" altLang="en-US" sz="3200" b="1"/>
              <a:t>①朗读这两段话。</a:t>
            </a:r>
            <a:endParaRPr lang="zh-CN" altLang="en-US" sz="3200" b="1"/>
          </a:p>
        </p:txBody>
      </p:sp>
      <p:sp>
        <p:nvSpPr>
          <p:cNvPr id="20" name="文本框 19"/>
          <p:cNvSpPr txBox="1"/>
          <p:nvPr/>
        </p:nvSpPr>
        <p:spPr>
          <a:xfrm>
            <a:off x="7489594" y="588246"/>
            <a:ext cx="1565828" cy="32194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500" b="1" dirty="0" smtClean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人教五年级上册</a:t>
            </a:r>
            <a:endParaRPr lang="zh-CN" altLang="en-US" sz="150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337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37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37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37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37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7" grpId="0" bldLvl="0" animBg="1"/>
      <p:bldP spid="33798" grpId="0"/>
      <p:bldP spid="33799" grpId="0" animBg="1"/>
      <p:bldP spid="20" grpId="0" bldLvl="0" build="allAtOnce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0" name="Rectangle 4"/>
          <p:cNvSpPr>
            <a:spLocks noChangeArrowheads="1"/>
          </p:cNvSpPr>
          <p:nvPr/>
        </p:nvSpPr>
        <p:spPr bwMode="auto">
          <a:xfrm rot="10800000" flipV="1">
            <a:off x="611188" y="1188403"/>
            <a:ext cx="8067675" cy="304609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 sz="3200"/>
              <a:t>         </a:t>
            </a:r>
            <a:r>
              <a:rPr lang="zh-CN" altLang="en-US" sz="3200" b="1"/>
              <a:t>这两段都是景物描写。第一段作者采用动静结合的写法，抓住榕树“枝繁叶茂，翠色欲滴”，表达了作者对“充满生命力”的榕树的赞美；第二段文字，描写了月亮的动态，把月亮慢慢升高的过程写得既活泼又有趣。 </a:t>
            </a:r>
            <a:endParaRPr lang="zh-CN" altLang="en-US" sz="32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4" name="Rectangle 4"/>
          <p:cNvSpPr>
            <a:spLocks noChangeArrowheads="1"/>
          </p:cNvSpPr>
          <p:nvPr/>
        </p:nvSpPr>
        <p:spPr bwMode="auto">
          <a:xfrm>
            <a:off x="684213" y="555625"/>
            <a:ext cx="2908300" cy="64135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anchor="ctr">
            <a:spAutoFit/>
          </a:bodyPr>
          <a:lstStyle/>
          <a:p>
            <a:r>
              <a:rPr lang="en-US" altLang="zh-CN" sz="3600" b="1"/>
              <a:t>2.</a:t>
            </a:r>
            <a:r>
              <a:rPr lang="zh-CN" altLang="en-US" sz="3600" b="1"/>
              <a:t>词句段运用</a:t>
            </a:r>
            <a:r>
              <a:rPr lang="zh-CN" altLang="en-US"/>
              <a:t> </a:t>
            </a:r>
            <a:endParaRPr lang="zh-CN" altLang="en-US"/>
          </a:p>
        </p:txBody>
      </p:sp>
      <p:sp>
        <p:nvSpPr>
          <p:cNvPr id="35845" name="Rectangle 5"/>
          <p:cNvSpPr>
            <a:spLocks noChangeArrowheads="1"/>
          </p:cNvSpPr>
          <p:nvPr/>
        </p:nvSpPr>
        <p:spPr bwMode="auto">
          <a:xfrm>
            <a:off x="323850" y="1203325"/>
            <a:ext cx="8820150" cy="155416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 sz="3200" b="1"/>
              <a:t>（</a:t>
            </a:r>
            <a:r>
              <a:rPr lang="en-US" altLang="zh-CN" sz="3200" b="1"/>
              <a:t>1</a:t>
            </a:r>
            <a:r>
              <a:rPr lang="zh-CN" altLang="en-US" sz="3200" b="1"/>
              <a:t>）元旦快到了，为元旦联欢会设计一个海报把。要有打动人的宣传语，还要配上好看的图画，看看谁制作的海报最吸引人。</a:t>
            </a:r>
            <a:endParaRPr lang="zh-CN" altLang="en-US" sz="3200" b="1"/>
          </a:p>
        </p:txBody>
      </p:sp>
      <p:sp>
        <p:nvSpPr>
          <p:cNvPr id="35846" name="Rectangle 6"/>
          <p:cNvSpPr>
            <a:spLocks noChangeArrowheads="1"/>
          </p:cNvSpPr>
          <p:nvPr/>
        </p:nvSpPr>
        <p:spPr bwMode="auto">
          <a:xfrm>
            <a:off x="250825" y="3867150"/>
            <a:ext cx="7813675" cy="94615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zh-CN" altLang="en-US" sz="2800" b="1"/>
              <a:t>③在海报上写上一条打动人的宣传语。</a:t>
            </a:r>
            <a:endParaRPr lang="zh-CN" altLang="en-US" sz="2800" b="1"/>
          </a:p>
          <a:p>
            <a:pPr algn="ctr"/>
            <a:r>
              <a:rPr lang="zh-CN" altLang="en-US" sz="2800" b="1"/>
              <a:t>生制作海报，并和同学交流自己编写的宣传语。</a:t>
            </a:r>
            <a:endParaRPr lang="zh-CN" altLang="en-US" sz="2800" b="1"/>
          </a:p>
        </p:txBody>
      </p:sp>
      <p:sp>
        <p:nvSpPr>
          <p:cNvPr id="35847" name="Rectangle 7"/>
          <p:cNvSpPr>
            <a:spLocks noChangeArrowheads="1"/>
          </p:cNvSpPr>
          <p:nvPr/>
        </p:nvSpPr>
        <p:spPr bwMode="auto">
          <a:xfrm>
            <a:off x="971550" y="2787650"/>
            <a:ext cx="4470400" cy="5191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>
            <a:spAutoFit/>
          </a:bodyPr>
          <a:lstStyle/>
          <a:p>
            <a:pPr defTabSz="914400"/>
            <a:r>
              <a:rPr lang="zh-CN" altLang="en-US" sz="2800" b="1"/>
              <a:t>①收集有关元旦祝福的句子</a:t>
            </a:r>
            <a:endParaRPr lang="zh-CN" altLang="en-US" sz="2800" b="1"/>
          </a:p>
        </p:txBody>
      </p:sp>
      <p:sp>
        <p:nvSpPr>
          <p:cNvPr id="35848" name="Rectangle 8"/>
          <p:cNvSpPr>
            <a:spLocks noChangeArrowheads="1"/>
          </p:cNvSpPr>
          <p:nvPr/>
        </p:nvSpPr>
        <p:spPr bwMode="auto">
          <a:xfrm>
            <a:off x="971550" y="3363913"/>
            <a:ext cx="4827588" cy="5191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>
            <a:spAutoFit/>
          </a:bodyPr>
          <a:lstStyle/>
          <a:p>
            <a:pPr defTabSz="914400"/>
            <a:r>
              <a:rPr lang="zh-CN" altLang="en-US" sz="2800" b="1"/>
              <a:t>②为元旦晚会设计一个海报。</a:t>
            </a:r>
            <a:endParaRPr lang="zh-CN" altLang="en-US" sz="28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58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58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58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58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58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58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4" grpId="0"/>
      <p:bldP spid="35845" grpId="0"/>
      <p:bldP spid="35846" grpId="0"/>
      <p:bldP spid="35847" grpId="0"/>
      <p:bldP spid="3584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8" name="Rectangle 4"/>
          <p:cNvSpPr>
            <a:spLocks noChangeArrowheads="1"/>
          </p:cNvSpPr>
          <p:nvPr/>
        </p:nvSpPr>
        <p:spPr bwMode="auto">
          <a:xfrm>
            <a:off x="0" y="1414463"/>
            <a:ext cx="8820150" cy="107632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 sz="3200" b="1"/>
              <a:t>（</a:t>
            </a:r>
            <a:r>
              <a:rPr lang="en-US" altLang="zh-CN" sz="3200" b="1"/>
              <a:t>2</a:t>
            </a:r>
            <a:r>
              <a:rPr lang="zh-CN" altLang="en-US" sz="3200" b="1"/>
              <a:t>）读下面两组句子，体会作者是如何把一个            画面写具体的，仿照着写一写</a:t>
            </a:r>
            <a:r>
              <a:rPr lang="zh-CN" altLang="en-US"/>
              <a:t> </a:t>
            </a:r>
            <a:r>
              <a:rPr lang="zh-CN" altLang="en-US" sz="3200"/>
              <a:t>。</a:t>
            </a:r>
            <a:endParaRPr lang="en-US" altLang="zh-CN" sz="3200"/>
          </a:p>
        </p:txBody>
      </p:sp>
      <p:sp>
        <p:nvSpPr>
          <p:cNvPr id="36869" name="Rectangle 5"/>
          <p:cNvSpPr>
            <a:spLocks noChangeArrowheads="1"/>
          </p:cNvSpPr>
          <p:nvPr/>
        </p:nvSpPr>
        <p:spPr bwMode="auto">
          <a:xfrm>
            <a:off x="900113" y="2787650"/>
            <a:ext cx="6230937" cy="1066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/>
              <a:t> </a:t>
            </a:r>
            <a:r>
              <a:rPr lang="zh-CN" altLang="en-US" sz="3200" b="1"/>
              <a:t>①读句子，体会每组中第一句和第二句的区别。</a:t>
            </a:r>
            <a:endParaRPr lang="zh-CN" altLang="en-US" sz="32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68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68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68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8" grpId="0" bldLvl="0" animBg="1"/>
      <p:bldP spid="3686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0" y="536893"/>
            <a:ext cx="8893175" cy="439991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 sz="2800"/>
              <a:t>        </a:t>
            </a:r>
            <a:r>
              <a:rPr lang="zh-CN" altLang="en-US" sz="2800" b="1"/>
              <a:t>这两组句子中，每组的第一句都描写得比较概括，不生动，第二句在第一句写景的基础上进行细化，比如，“夕阳西下，乌鸦归巢。”这句话，第二句把“夕阳西下”进行了细化，并且用“斜照”体现出夕阳的特点以及夕阳对万物的“感情”；在描写“乌鸦归巢”时，作者更是赋予乌鸦以人的情感，用“急急匆匆”点明乌鸦回家时内心的焦急，给人无限遐想，同时作者还用“动人”点明看到这样的景物时的感觉；“点点”则形象地写出了乌鸦往家飞时的形状。综上所述，第二句比第一句更生动，更富有感情。</a:t>
            </a:r>
            <a:endParaRPr lang="zh-CN" altLang="en-US" sz="28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6" name="Rectangle 4"/>
          <p:cNvSpPr>
            <a:spLocks noChangeArrowheads="1"/>
          </p:cNvSpPr>
          <p:nvPr/>
        </p:nvSpPr>
        <p:spPr bwMode="auto">
          <a:xfrm>
            <a:off x="434658" y="484188"/>
            <a:ext cx="5024437" cy="57943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anchor="ctr">
            <a:spAutoFit/>
          </a:bodyPr>
          <a:lstStyle/>
          <a:p>
            <a:r>
              <a:rPr lang="zh-CN" altLang="en-US" sz="3200" b="1"/>
              <a:t>②根据例子，仿写句子。</a:t>
            </a:r>
            <a:endParaRPr lang="zh-CN" altLang="en-US" sz="3200" b="1"/>
          </a:p>
        </p:txBody>
      </p:sp>
      <p:sp>
        <p:nvSpPr>
          <p:cNvPr id="38917" name="Rectangle 5"/>
          <p:cNvSpPr>
            <a:spLocks noChangeArrowheads="1"/>
          </p:cNvSpPr>
          <p:nvPr/>
        </p:nvSpPr>
        <p:spPr bwMode="auto">
          <a:xfrm>
            <a:off x="308610" y="1256030"/>
            <a:ext cx="8526145" cy="138366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anchor="ctr">
            <a:spAutoFit/>
          </a:bodyPr>
          <a:lstStyle/>
          <a:p>
            <a:pPr indent="352425" algn="ctr"/>
            <a:r>
              <a:rPr lang="zh-CN" altLang="en-US" sz="2800" b="1"/>
              <a:t>眼前是一条清澈的小河。</a:t>
            </a:r>
            <a:endParaRPr lang="zh-CN" altLang="en-US" sz="2800" b="1"/>
          </a:p>
          <a:p>
            <a:pPr indent="352425" algn="ctr"/>
            <a:r>
              <a:rPr lang="zh-CN" altLang="en-US" sz="2800" b="1"/>
              <a:t>示例：一条清澈的小河缓缓地、优雅地在眼前流过。</a:t>
            </a:r>
            <a:endParaRPr lang="zh-CN" altLang="en-US" sz="2800" b="1"/>
          </a:p>
          <a:p>
            <a:pPr indent="352425" algn="ctr" eaLnBrk="0" hangingPunct="0"/>
            <a:endParaRPr lang="zh-CN" altLang="en-US" sz="2800" b="1">
              <a:latin typeface="Times New Roman" panose="02020603050405020304" pitchFamily="18" charset="0"/>
              <a:ea typeface="微软雅黑" panose="020B0503020204020204" pitchFamily="34" charset="-122"/>
            </a:endParaRPr>
          </a:p>
        </p:txBody>
      </p:sp>
      <p:sp>
        <p:nvSpPr>
          <p:cNvPr id="38918" name="Rectangle 6"/>
          <p:cNvSpPr>
            <a:spLocks noChangeArrowheads="1"/>
          </p:cNvSpPr>
          <p:nvPr/>
        </p:nvSpPr>
        <p:spPr bwMode="auto">
          <a:xfrm>
            <a:off x="434975" y="2312670"/>
            <a:ext cx="8399463" cy="94615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anchor="ctr">
            <a:spAutoFit/>
          </a:bodyPr>
          <a:lstStyle/>
          <a:p>
            <a:pPr indent="352425" algn="ctr"/>
            <a:r>
              <a:rPr lang="zh-CN" altLang="en-US" sz="2800" b="1"/>
              <a:t>小狗在公园的草坪上玩耍。</a:t>
            </a:r>
            <a:endParaRPr lang="zh-CN" altLang="en-US" sz="2800" b="1"/>
          </a:p>
          <a:p>
            <a:pPr indent="352425" algn="ctr"/>
            <a:r>
              <a:rPr lang="zh-CN" altLang="en-US" sz="2800" b="1"/>
              <a:t>示例：可爱的小狗在公园碧绿的草坪上尽情地玩耍。</a:t>
            </a:r>
            <a:endParaRPr lang="zh-CN" altLang="en-US" sz="2800" b="1"/>
          </a:p>
        </p:txBody>
      </p:sp>
      <p:sp>
        <p:nvSpPr>
          <p:cNvPr id="38919" name="Rectangle 7"/>
          <p:cNvSpPr>
            <a:spLocks noChangeArrowheads="1"/>
          </p:cNvSpPr>
          <p:nvPr/>
        </p:nvSpPr>
        <p:spPr bwMode="auto">
          <a:xfrm>
            <a:off x="92075" y="3478530"/>
            <a:ext cx="7983538" cy="1373188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pPr indent="352425" algn="ctr"/>
            <a:r>
              <a:rPr lang="zh-CN" altLang="en-US" sz="2800" b="1"/>
              <a:t>清早，天空中布满了阴云。</a:t>
            </a:r>
            <a:endParaRPr lang="zh-CN" altLang="en-US" sz="2800" b="1"/>
          </a:p>
          <a:p>
            <a:pPr indent="352425" algn="ctr"/>
            <a:r>
              <a:rPr lang="zh-CN" altLang="en-US" sz="2800" b="1"/>
              <a:t>示例：寂静的清早，低沉、昏暗的天空中布满了浓浓的阴云。</a:t>
            </a:r>
            <a:endParaRPr lang="zh-CN" altLang="en-US" sz="28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89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89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89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89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916" grpId="0" bldLvl="0" animBg="1"/>
      <p:bldP spid="38917" grpId="0" bldLvl="0" animBg="1"/>
      <p:bldP spid="38918" grpId="0" bldLvl="0" animBg="1"/>
      <p:bldP spid="38919" grpId="0" bldLvl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42" name="Rectangle 6"/>
          <p:cNvSpPr>
            <a:spLocks noChangeArrowheads="1"/>
          </p:cNvSpPr>
          <p:nvPr/>
        </p:nvSpPr>
        <p:spPr bwMode="auto">
          <a:xfrm>
            <a:off x="250825" y="555625"/>
            <a:ext cx="3508375" cy="70167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anchor="ctr">
            <a:spAutoFit/>
          </a:bodyPr>
          <a:lstStyle/>
          <a:p>
            <a:r>
              <a:rPr lang="en-US" altLang="zh-CN" sz="4000" b="1"/>
              <a:t>3.</a:t>
            </a:r>
            <a:r>
              <a:rPr lang="zh-CN" altLang="en-US" sz="4000" b="1"/>
              <a:t>日积月累。</a:t>
            </a:r>
            <a:endParaRPr lang="zh-CN" altLang="en-US" sz="4000" b="1"/>
          </a:p>
        </p:txBody>
      </p:sp>
      <p:sp>
        <p:nvSpPr>
          <p:cNvPr id="39943" name="Rectangle 7"/>
          <p:cNvSpPr>
            <a:spLocks noChangeArrowheads="1"/>
          </p:cNvSpPr>
          <p:nvPr/>
        </p:nvSpPr>
        <p:spPr bwMode="auto">
          <a:xfrm>
            <a:off x="1216025" y="1550988"/>
            <a:ext cx="6711950" cy="204152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zh-CN" altLang="en-US" sz="3200" b="1"/>
              <a:t>渔歌子</a:t>
            </a:r>
            <a:endParaRPr lang="zh-CN" altLang="en-US" sz="3200" b="1"/>
          </a:p>
          <a:p>
            <a:pPr algn="ctr"/>
            <a:r>
              <a:rPr lang="zh-CN" altLang="en-US" sz="3200" b="1"/>
              <a:t>（唐）张志和</a:t>
            </a:r>
            <a:endParaRPr lang="zh-CN" altLang="en-US" sz="3200" b="1"/>
          </a:p>
          <a:p>
            <a:pPr algn="ctr"/>
            <a:r>
              <a:rPr lang="zh-CN" altLang="en-US" sz="3200" b="1"/>
              <a:t>西塞山前白鹭飞，桃花流水鳜鱼肥。</a:t>
            </a:r>
            <a:br>
              <a:rPr lang="zh-CN" altLang="en-US" sz="3200" b="1"/>
            </a:br>
            <a:r>
              <a:rPr lang="zh-CN" altLang="en-US" sz="3200" b="1"/>
              <a:t>青箬笠，绿蓑衣，斜风细雨不须归。</a:t>
            </a:r>
            <a:endParaRPr lang="zh-CN" altLang="en-US" sz="32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99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0" fill="hold"/>
                                        <p:tgtEl>
                                          <p:spTgt spid="399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99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42" grpId="0"/>
      <p:bldP spid="3994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611188" y="1131888"/>
            <a:ext cx="7632700" cy="283845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anchor="ctr">
            <a:spAutoFit/>
          </a:bodyPr>
          <a:lstStyle/>
          <a:p>
            <a:r>
              <a:rPr lang="zh-CN" altLang="en-US"/>
              <a:t>                          </a:t>
            </a:r>
            <a:r>
              <a:rPr lang="zh-CN" altLang="en-US" sz="3600" b="1"/>
              <a:t>张志和（</a:t>
            </a:r>
            <a:r>
              <a:rPr lang="en-US" altLang="zh-CN" sz="3600" b="1"/>
              <a:t>730</a:t>
            </a:r>
            <a:r>
              <a:rPr lang="zh-CN" altLang="en-US" sz="3600" b="1"/>
              <a:t>年</a:t>
            </a:r>
            <a:r>
              <a:rPr lang="en-US" altLang="zh-CN" sz="3600" b="1"/>
              <a:t>(</a:t>
            </a:r>
            <a:r>
              <a:rPr lang="zh-CN" altLang="en-US" sz="3600" b="1"/>
              <a:t>庚午年</a:t>
            </a:r>
            <a:r>
              <a:rPr lang="en-US" altLang="zh-CN" sz="3600" b="1"/>
              <a:t>)</a:t>
            </a:r>
            <a:r>
              <a:rPr lang="zh-CN" altLang="en-US" sz="3600" b="1"/>
              <a:t>～</a:t>
            </a:r>
            <a:r>
              <a:rPr lang="en-US" altLang="zh-CN" sz="3600" b="1"/>
              <a:t>810</a:t>
            </a:r>
            <a:r>
              <a:rPr lang="zh-CN" altLang="en-US" sz="3600" b="1"/>
              <a:t>年？），字子同，初名龟龄，汉族，婺州（今浙江金华）人，自号“烟波钓徒”，又号“玄真子”。唐代著名道士、词人和诗人。</a:t>
            </a:r>
            <a:endParaRPr lang="zh-CN" altLang="en-US" sz="3600" b="1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主题​​">
  <a:themeElements>
    <a:clrScheme name="自定义 159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02B3C5"/>
      </a:accent1>
      <a:accent2>
        <a:srgbClr val="F07474"/>
      </a:accent2>
      <a:accent3>
        <a:srgbClr val="FFBF53"/>
      </a:accent3>
      <a:accent4>
        <a:srgbClr val="673B77"/>
      </a:accent4>
      <a:accent5>
        <a:srgbClr val="00B9FA"/>
      </a:accent5>
      <a:accent6>
        <a:srgbClr val="BECE37"/>
      </a:accent6>
      <a:hlink>
        <a:srgbClr val="B381D9"/>
      </a:hlink>
      <a:folHlink>
        <a:srgbClr val="800080"/>
      </a:folHlink>
    </a:clrScheme>
    <a:fontScheme name="自定义 3">
      <a:majorFont>
        <a:latin typeface="Impact"/>
        <a:ea typeface="微软雅黑"/>
        <a:cs typeface=""/>
      </a:majorFont>
      <a:minorFont>
        <a:latin typeface="Times New Roman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grpFill/>
        <a:ln>
          <a:noFill/>
        </a:ln>
        <a:effectLst>
          <a:outerShdw blurRad="444500" dist="254000" dir="8100000" algn="tr" rotWithShape="0">
            <a:prstClr val="black">
              <a:alpha val="50000"/>
            </a:prstClr>
          </a:outerShdw>
        </a:effectLst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1107</Words>
  <Application>WPS 演示</Application>
  <PresentationFormat>On-screen Show (16:9)</PresentationFormat>
  <Paragraphs>66</Paragraphs>
  <Slides>12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12</vt:i4>
      </vt:variant>
    </vt:vector>
  </HeadingPairs>
  <TitlesOfParts>
    <vt:vector size="22" baseType="lpstr">
      <vt:lpstr>Arial</vt:lpstr>
      <vt:lpstr>宋体</vt:lpstr>
      <vt:lpstr>Wingdings</vt:lpstr>
      <vt:lpstr>Impact</vt:lpstr>
      <vt:lpstr>微软雅黑</vt:lpstr>
      <vt:lpstr>黑体</vt:lpstr>
      <vt:lpstr>Times New Roman</vt:lpstr>
      <vt:lpstr>Arial Unicode MS</vt:lpstr>
      <vt:lpstr>Calibri</vt:lpstr>
      <vt:lpstr>1_Office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3588.pptx</dc:title>
  <dc:creator/>
  <cp:lastModifiedBy>qwe</cp:lastModifiedBy>
  <cp:revision>152</cp:revision>
  <dcterms:created xsi:type="dcterms:W3CDTF">2017-03-17T02:28:00Z</dcterms:created>
  <dcterms:modified xsi:type="dcterms:W3CDTF">2021-10-28T07:02:10Z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2052-11.1.0.10938</vt:lpwstr>
  </property>
  <property fmtid="{D5CDD505-2E9C-101B-9397-08002B2CF9AE}" pid="3" name="ICV">
    <vt:lpwstr>B59EB778D50540BE88A2E0AF6EFC7013</vt:lpwstr>
  </property>
</Properties>
</file>