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440" r:id="rId3"/>
    <p:sldId id="411" r:id="rId4"/>
    <p:sldId id="465" r:id="rId5"/>
    <p:sldId id="466" r:id="rId6"/>
    <p:sldId id="467" r:id="rId7"/>
    <p:sldId id="469" r:id="rId8"/>
    <p:sldId id="468" r:id="rId9"/>
    <p:sldId id="470" r:id="rId10"/>
    <p:sldId id="412" r:id="rId11"/>
    <p:sldId id="471" r:id="rId12"/>
    <p:sldId id="472" r:id="rId13"/>
    <p:sldId id="473" r:id="rId14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80" d="100"/>
          <a:sy n="80" d="100"/>
        </p:scale>
        <p:origin x="-420" y="-96"/>
      </p:cViewPr>
      <p:guideLst>
        <p:guide orient="horz" pos="2150"/>
        <p:guide pos="3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3" cy="36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D8DED9-5FDF-4DE1-8356-7AB5FA98A5D2}" type="datetime1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Lao U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28600"/>
            <a:r>
              <a:rPr lang="zh-CN" altLang="zh-CN" dirty="0"/>
              <a:t>第二级</a:t>
            </a:r>
            <a:endParaRPr lang="zh-CN" altLang="zh-CN" dirty="0"/>
          </a:p>
          <a:p>
            <a:pPr lvl="2" indent="-228600"/>
            <a:r>
              <a:rPr lang="zh-CN" altLang="zh-CN" dirty="0"/>
              <a:t>第三级</a:t>
            </a:r>
            <a:endParaRPr lang="zh-CN" altLang="zh-CN" dirty="0"/>
          </a:p>
          <a:p>
            <a:pPr lvl="3" indent="-228600"/>
            <a:r>
              <a:rPr lang="zh-CN" altLang="zh-CN" dirty="0"/>
              <a:t>第四级</a:t>
            </a:r>
            <a:endParaRPr lang="zh-CN" altLang="zh-CN" dirty="0"/>
          </a:p>
          <a:p>
            <a:pPr lvl="4" indent="-228600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4C86B6-15F9-4DD9-AA1E-2065EDB71093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Lao UI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itchFamily="34" charset="0"/>
          <a:ea typeface="方正苏新诗柳楷简体" charset="0"/>
          <a:cs typeface="方正苏新诗柳楷简体" charset="0"/>
          <a:sym typeface="Lao UI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itchFamily="34" charset="0"/>
          <a:ea typeface="方正苏新诗柳楷简体" charset="0"/>
          <a:cs typeface="方正苏新诗柳楷简体" charset="0"/>
          <a:sym typeface="Lao UI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itchFamily="34" charset="0"/>
          <a:ea typeface="方正苏新诗柳楷简体" charset="0"/>
          <a:cs typeface="方正苏新诗柳楷简体" charset="0"/>
          <a:sym typeface="Lao UI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itchFamily="34" charset="0"/>
          <a:ea typeface="方正苏新诗柳楷简体" charset="0"/>
          <a:cs typeface="方正苏新诗柳楷简体" charset="0"/>
          <a:sym typeface="Lao UI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itchFamily="34" charset="0"/>
          <a:ea typeface="方正苏新诗柳楷简体" charset="0"/>
          <a:cs typeface="方正苏新诗柳楷简体" charset="0"/>
          <a:sym typeface="Lao UI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itchFamily="34" charset="0"/>
          <a:ea typeface="方正苏新诗柳楷简体" charset="0"/>
          <a:cs typeface="方正苏新诗柳楷简体" charset="0"/>
          <a:sym typeface="Lao UI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itchFamily="34" charset="0"/>
          <a:ea typeface="方正苏新诗柳楷简体" charset="0"/>
          <a:cs typeface="方正苏新诗柳楷简体" charset="0"/>
          <a:sym typeface="Lao UI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ao UI" pitchFamily="34" charset="0"/>
          <a:ea typeface="方正苏新诗柳楷简体" charset="0"/>
          <a:cs typeface="方正苏新诗柳楷简体" charset="0"/>
          <a:sym typeface="Lao U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Lao UI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Lao UI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Lao UI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Lao UI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Lao U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Lao U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Lao U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Lao U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Lao U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5.png"/><Relationship Id="rId7" Type="http://schemas.openxmlformats.org/officeDocument/2006/relationships/image" Target="../media/image13.png"/><Relationship Id="rId6" Type="http://schemas.microsoft.com/office/2007/relationships/media" Target="../media/media1.mp3" TargetMode="External"/><Relationship Id="rId5" Type="http://schemas.openxmlformats.org/officeDocument/2006/relationships/audio" Target="../media/media1.mp3" TargetMode="Externa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6525"/>
            <a:ext cx="6034088" cy="603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文本框 16"/>
          <p:cNvSpPr/>
          <p:nvPr/>
        </p:nvSpPr>
        <p:spPr>
          <a:xfrm>
            <a:off x="7700963" y="3252788"/>
            <a:ext cx="576262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苏新诗柳楷简体" charset="0"/>
                <a:ea typeface="宋体" panose="02010600030101010101" pitchFamily="2" charset="-122"/>
                <a:sym typeface="方正苏新诗柳楷简体" charset="0"/>
              </a:rPr>
              <a:t>风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077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21325"/>
            <a:ext cx="4343400" cy="155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8" name="文本框 21"/>
          <p:cNvSpPr/>
          <p:nvPr/>
        </p:nvSpPr>
        <p:spPr>
          <a:xfrm>
            <a:off x="2733675" y="1533525"/>
            <a:ext cx="1609725" cy="2214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13800" b="1" dirty="0">
                <a:solidFill>
                  <a:srgbClr val="3F3F3F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梅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9" name="Freeform 5"/>
          <p:cNvSpPr/>
          <p:nvPr/>
        </p:nvSpPr>
        <p:spPr>
          <a:xfrm flipH="1">
            <a:off x="5883275" y="172402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/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80" name="Group 10"/>
          <p:cNvGrpSpPr/>
          <p:nvPr/>
        </p:nvGrpSpPr>
        <p:grpSpPr>
          <a:xfrm flipH="1">
            <a:off x="4314825" y="1924050"/>
            <a:ext cx="922338" cy="322263"/>
            <a:chOff x="0" y="0"/>
            <a:chExt cx="1802" cy="627"/>
          </a:xfrm>
        </p:grpSpPr>
        <p:sp>
          <p:nvSpPr>
            <p:cNvPr id="3081" name="Freeform 5"/>
            <p:cNvSpPr/>
            <p:nvPr/>
          </p:nvSpPr>
          <p:spPr>
            <a:xfrm>
              <a:off x="710" y="284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/>
            </a:custGeom>
            <a:solidFill>
              <a:srgbClr val="C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2" name="Freeform 6"/>
            <p:cNvSpPr>
              <a:spLocks noEditPoints="1"/>
            </p:cNvSpPr>
            <p:nvPr/>
          </p:nvSpPr>
          <p:spPr>
            <a:xfrm>
              <a:off x="312" y="0"/>
              <a:ext cx="1490" cy="525"/>
            </a:xfrm>
            <a:custGeom>
              <a:avLst/>
              <a:gdLst/>
              <a:ahLst/>
              <a:cxnLst>
                <a:cxn ang="0">
                  <a:pos x="940" y="359"/>
                </a:cxn>
                <a:cxn ang="0">
                  <a:pos x="753" y="197"/>
                </a:cxn>
                <a:cxn ang="0">
                  <a:pos x="839" y="276"/>
                </a:cxn>
                <a:cxn ang="0">
                  <a:pos x="893" y="166"/>
                </a:cxn>
                <a:cxn ang="0">
                  <a:pos x="854" y="91"/>
                </a:cxn>
                <a:cxn ang="0">
                  <a:pos x="671" y="71"/>
                </a:cxn>
                <a:cxn ang="0">
                  <a:pos x="507" y="126"/>
                </a:cxn>
                <a:cxn ang="0">
                  <a:pos x="558" y="87"/>
                </a:cxn>
                <a:cxn ang="0">
                  <a:pos x="402" y="71"/>
                </a:cxn>
                <a:cxn ang="0">
                  <a:pos x="281" y="71"/>
                </a:cxn>
                <a:cxn ang="0">
                  <a:pos x="179" y="138"/>
                </a:cxn>
                <a:cxn ang="0">
                  <a:pos x="59" y="268"/>
                </a:cxn>
                <a:cxn ang="0">
                  <a:pos x="55" y="426"/>
                </a:cxn>
                <a:cxn ang="0">
                  <a:pos x="222" y="478"/>
                </a:cxn>
                <a:cxn ang="0">
                  <a:pos x="546" y="486"/>
                </a:cxn>
                <a:cxn ang="0">
                  <a:pos x="655" y="470"/>
                </a:cxn>
                <a:cxn ang="0">
                  <a:pos x="293" y="482"/>
                </a:cxn>
                <a:cxn ang="0">
                  <a:pos x="199" y="462"/>
                </a:cxn>
                <a:cxn ang="0">
                  <a:pos x="90" y="489"/>
                </a:cxn>
                <a:cxn ang="0">
                  <a:pos x="16" y="379"/>
                </a:cxn>
                <a:cxn ang="0">
                  <a:pos x="74" y="233"/>
                </a:cxn>
                <a:cxn ang="0">
                  <a:pos x="137" y="142"/>
                </a:cxn>
                <a:cxn ang="0">
                  <a:pos x="269" y="71"/>
                </a:cxn>
                <a:cxn ang="0">
                  <a:pos x="371" y="75"/>
                </a:cxn>
                <a:cxn ang="0">
                  <a:pos x="550" y="63"/>
                </a:cxn>
                <a:cxn ang="0">
                  <a:pos x="464" y="95"/>
                </a:cxn>
                <a:cxn ang="0">
                  <a:pos x="616" y="59"/>
                </a:cxn>
                <a:cxn ang="0">
                  <a:pos x="647" y="142"/>
                </a:cxn>
                <a:cxn ang="0">
                  <a:pos x="616" y="189"/>
                </a:cxn>
                <a:cxn ang="0">
                  <a:pos x="616" y="264"/>
                </a:cxn>
                <a:cxn ang="0">
                  <a:pos x="554" y="304"/>
                </a:cxn>
                <a:cxn ang="0">
                  <a:pos x="480" y="146"/>
                </a:cxn>
                <a:cxn ang="0">
                  <a:pos x="480" y="241"/>
                </a:cxn>
                <a:cxn ang="0">
                  <a:pos x="398" y="284"/>
                </a:cxn>
                <a:cxn ang="0">
                  <a:pos x="308" y="272"/>
                </a:cxn>
                <a:cxn ang="0">
                  <a:pos x="191" y="355"/>
                </a:cxn>
                <a:cxn ang="0">
                  <a:pos x="499" y="462"/>
                </a:cxn>
                <a:cxn ang="0">
                  <a:pos x="495" y="450"/>
                </a:cxn>
                <a:cxn ang="0">
                  <a:pos x="195" y="264"/>
                </a:cxn>
                <a:cxn ang="0">
                  <a:pos x="289" y="276"/>
                </a:cxn>
                <a:cxn ang="0">
                  <a:pos x="398" y="292"/>
                </a:cxn>
                <a:cxn ang="0">
                  <a:pos x="488" y="233"/>
                </a:cxn>
                <a:cxn ang="0">
                  <a:pos x="480" y="158"/>
                </a:cxn>
                <a:cxn ang="0">
                  <a:pos x="620" y="304"/>
                </a:cxn>
                <a:cxn ang="0">
                  <a:pos x="780" y="407"/>
                </a:cxn>
                <a:cxn ang="0">
                  <a:pos x="897" y="411"/>
                </a:cxn>
                <a:cxn ang="0">
                  <a:pos x="1010" y="418"/>
                </a:cxn>
                <a:cxn ang="0">
                  <a:pos x="1490" y="383"/>
                </a:cxn>
                <a:cxn ang="0">
                  <a:pos x="1229" y="383"/>
                </a:cxn>
                <a:cxn ang="0">
                  <a:pos x="952" y="446"/>
                </a:cxn>
                <a:cxn ang="0">
                  <a:pos x="854" y="430"/>
                </a:cxn>
                <a:cxn ang="0">
                  <a:pos x="737" y="363"/>
                </a:cxn>
                <a:cxn ang="0">
                  <a:pos x="628" y="261"/>
                </a:cxn>
                <a:cxn ang="0">
                  <a:pos x="608" y="162"/>
                </a:cxn>
                <a:cxn ang="0">
                  <a:pos x="679" y="122"/>
                </a:cxn>
                <a:cxn ang="0">
                  <a:pos x="823" y="103"/>
                </a:cxn>
                <a:cxn ang="0">
                  <a:pos x="858" y="170"/>
                </a:cxn>
                <a:cxn ang="0">
                  <a:pos x="882" y="253"/>
                </a:cxn>
                <a:cxn ang="0">
                  <a:pos x="757" y="229"/>
                </a:cxn>
                <a:cxn ang="0">
                  <a:pos x="780" y="339"/>
                </a:cxn>
                <a:cxn ang="0">
                  <a:pos x="1400" y="371"/>
                </a:cxn>
              </a:cxnLst>
              <a:pathLst/>
            </a:custGeom>
            <a:solidFill>
              <a:srgbClr val="C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3" name="Freeform 7"/>
            <p:cNvSpPr>
              <a:spLocks noEditPoints="1"/>
            </p:cNvSpPr>
            <p:nvPr/>
          </p:nvSpPr>
          <p:spPr>
            <a:xfrm>
              <a:off x="0" y="296"/>
              <a:ext cx="807" cy="331"/>
            </a:xfrm>
            <a:custGeom>
              <a:avLst/>
              <a:gdLst/>
              <a:ahLst/>
              <a:cxnLst>
                <a:cxn ang="0">
                  <a:pos x="768" y="303"/>
                </a:cxn>
                <a:cxn ang="0">
                  <a:pos x="632" y="303"/>
                </a:cxn>
                <a:cxn ang="0">
                  <a:pos x="460" y="303"/>
                </a:cxn>
                <a:cxn ang="0">
                  <a:pos x="394" y="299"/>
                </a:cxn>
                <a:cxn ang="0">
                  <a:pos x="331" y="296"/>
                </a:cxn>
                <a:cxn ang="0">
                  <a:pos x="207" y="229"/>
                </a:cxn>
                <a:cxn ang="0">
                  <a:pos x="199" y="225"/>
                </a:cxn>
                <a:cxn ang="0">
                  <a:pos x="97" y="189"/>
                </a:cxn>
                <a:cxn ang="0">
                  <a:pos x="125" y="122"/>
                </a:cxn>
                <a:cxn ang="0">
                  <a:pos x="160" y="99"/>
                </a:cxn>
                <a:cxn ang="0">
                  <a:pos x="195" y="91"/>
                </a:cxn>
                <a:cxn ang="0">
                  <a:pos x="152" y="4"/>
                </a:cxn>
                <a:cxn ang="0">
                  <a:pos x="70" y="59"/>
                </a:cxn>
                <a:cxn ang="0">
                  <a:pos x="23" y="75"/>
                </a:cxn>
                <a:cxn ang="0">
                  <a:pos x="0" y="122"/>
                </a:cxn>
                <a:cxn ang="0">
                  <a:pos x="0" y="173"/>
                </a:cxn>
                <a:cxn ang="0">
                  <a:pos x="23" y="213"/>
                </a:cxn>
                <a:cxn ang="0">
                  <a:pos x="43" y="229"/>
                </a:cxn>
                <a:cxn ang="0">
                  <a:pos x="27" y="276"/>
                </a:cxn>
                <a:cxn ang="0">
                  <a:pos x="113" y="284"/>
                </a:cxn>
                <a:cxn ang="0">
                  <a:pos x="175" y="280"/>
                </a:cxn>
                <a:cxn ang="0">
                  <a:pos x="324" y="323"/>
                </a:cxn>
                <a:cxn ang="0">
                  <a:pos x="565" y="331"/>
                </a:cxn>
                <a:cxn ang="0">
                  <a:pos x="780" y="307"/>
                </a:cxn>
                <a:cxn ang="0">
                  <a:pos x="682" y="315"/>
                </a:cxn>
                <a:cxn ang="0">
                  <a:pos x="589" y="319"/>
                </a:cxn>
                <a:cxn ang="0">
                  <a:pos x="359" y="315"/>
                </a:cxn>
                <a:cxn ang="0">
                  <a:pos x="187" y="276"/>
                </a:cxn>
                <a:cxn ang="0">
                  <a:pos x="136" y="260"/>
                </a:cxn>
                <a:cxn ang="0">
                  <a:pos x="109" y="276"/>
                </a:cxn>
                <a:cxn ang="0">
                  <a:pos x="82" y="288"/>
                </a:cxn>
                <a:cxn ang="0">
                  <a:pos x="35" y="272"/>
                </a:cxn>
                <a:cxn ang="0">
                  <a:pos x="51" y="236"/>
                </a:cxn>
                <a:cxn ang="0">
                  <a:pos x="66" y="205"/>
                </a:cxn>
                <a:cxn ang="0">
                  <a:pos x="47" y="209"/>
                </a:cxn>
                <a:cxn ang="0">
                  <a:pos x="12" y="173"/>
                </a:cxn>
                <a:cxn ang="0">
                  <a:pos x="35" y="138"/>
                </a:cxn>
                <a:cxn ang="0">
                  <a:pos x="8" y="122"/>
                </a:cxn>
                <a:cxn ang="0">
                  <a:pos x="62" y="91"/>
                </a:cxn>
                <a:cxn ang="0">
                  <a:pos x="70" y="91"/>
                </a:cxn>
                <a:cxn ang="0">
                  <a:pos x="105" y="20"/>
                </a:cxn>
                <a:cxn ang="0">
                  <a:pos x="187" y="59"/>
                </a:cxn>
                <a:cxn ang="0">
                  <a:pos x="164" y="87"/>
                </a:cxn>
                <a:cxn ang="0">
                  <a:pos x="125" y="99"/>
                </a:cxn>
                <a:cxn ang="0">
                  <a:pos x="105" y="114"/>
                </a:cxn>
                <a:cxn ang="0">
                  <a:pos x="86" y="193"/>
                </a:cxn>
                <a:cxn ang="0">
                  <a:pos x="140" y="236"/>
                </a:cxn>
                <a:cxn ang="0">
                  <a:pos x="296" y="299"/>
                </a:cxn>
                <a:cxn ang="0">
                  <a:pos x="374" y="311"/>
                </a:cxn>
                <a:cxn ang="0">
                  <a:pos x="421" y="311"/>
                </a:cxn>
                <a:cxn ang="0">
                  <a:pos x="678" y="311"/>
                </a:cxn>
                <a:cxn ang="0">
                  <a:pos x="682" y="315"/>
                </a:cxn>
              </a:cxnLst>
              <a:pathLst/>
            </a:custGeom>
            <a:solidFill>
              <a:srgbClr val="C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文本框 1"/>
          <p:cNvSpPr/>
          <p:nvPr/>
        </p:nvSpPr>
        <p:spPr>
          <a:xfrm>
            <a:off x="4822825" y="1924050"/>
            <a:ext cx="1611313" cy="221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13800" b="1" dirty="0">
                <a:solidFill>
                  <a:srgbClr val="3F3F3F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花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5" name="文本框 2"/>
          <p:cNvSpPr/>
          <p:nvPr/>
        </p:nvSpPr>
        <p:spPr>
          <a:xfrm>
            <a:off x="6838950" y="1533525"/>
            <a:ext cx="1611313" cy="2214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13800" b="1" dirty="0">
                <a:solidFill>
                  <a:srgbClr val="3F3F3F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6" name="椭圆 3"/>
          <p:cNvSpPr/>
          <p:nvPr/>
        </p:nvSpPr>
        <p:spPr>
          <a:xfrm>
            <a:off x="6335713" y="4011613"/>
            <a:ext cx="304800" cy="304800"/>
          </a:xfrm>
          <a:prstGeom prst="ellipse">
            <a:avLst/>
          </a:prstGeom>
          <a:solidFill>
            <a:srgbClr val="595959"/>
          </a:solidFill>
          <a:ln w="12700">
            <a:noFill/>
          </a:ln>
        </p:spPr>
        <p:txBody>
          <a:bodyPr anchor="ctr" anchorCtr="0"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rPr>
              <a:t>陈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7" name="椭圆 4"/>
          <p:cNvSpPr/>
          <p:nvPr/>
        </p:nvSpPr>
        <p:spPr>
          <a:xfrm>
            <a:off x="6715125" y="4011613"/>
            <a:ext cx="304800" cy="304800"/>
          </a:xfrm>
          <a:prstGeom prst="ellipse">
            <a:avLst/>
          </a:prstGeom>
          <a:solidFill>
            <a:srgbClr val="595959"/>
          </a:solidFill>
          <a:ln w="12700">
            <a:noFill/>
          </a:ln>
        </p:spPr>
        <p:txBody>
          <a:bodyPr anchor="ctr" anchorCtr="0"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rPr>
              <a:t>慧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8" name="椭圆 5"/>
          <p:cNvSpPr/>
          <p:nvPr/>
        </p:nvSpPr>
        <p:spPr>
          <a:xfrm>
            <a:off x="7094538" y="4011613"/>
            <a:ext cx="306387" cy="304800"/>
          </a:xfrm>
          <a:prstGeom prst="ellipse">
            <a:avLst/>
          </a:prstGeom>
          <a:solidFill>
            <a:srgbClr val="595959"/>
          </a:solidFill>
          <a:ln w="12700">
            <a:noFill/>
          </a:ln>
        </p:spPr>
        <p:txBody>
          <a:bodyPr anchor="ctr" anchorCtr="0"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rPr>
              <a:t>瑛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089" name="图片 52"/>
          <p:cNvPicPr>
            <a:picLocks noChangeAspect="1"/>
          </p:cNvPicPr>
          <p:nvPr/>
        </p:nvPicPr>
        <p:blipFill>
          <a:blip r:embed="rId5"/>
          <a:srcRect b="27956"/>
          <a:stretch>
            <a:fillRect/>
          </a:stretch>
        </p:blipFill>
        <p:spPr>
          <a:xfrm>
            <a:off x="8567738" y="2178050"/>
            <a:ext cx="3624262" cy="4679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90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1229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8675" y="0"/>
            <a:ext cx="3743325" cy="2444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296" name="Group 8"/>
          <p:cNvGrpSpPr/>
          <p:nvPr/>
        </p:nvGrpSpPr>
        <p:grpSpPr>
          <a:xfrm>
            <a:off x="1795463" y="2136775"/>
            <a:ext cx="7923212" cy="3101975"/>
            <a:chOff x="0" y="0"/>
            <a:chExt cx="4824536" cy="1601889"/>
          </a:xfrm>
        </p:grpSpPr>
        <p:sp>
          <p:nvSpPr>
            <p:cNvPr id="2" name="圆角矩形 17"/>
            <p:cNvSpPr/>
            <p:nvPr/>
          </p:nvSpPr>
          <p:spPr>
            <a:xfrm>
              <a:off x="0" y="0"/>
              <a:ext cx="4824536" cy="1601889"/>
            </a:xfrm>
            <a:prstGeom prst="roundRect">
              <a:avLst>
                <a:gd name="adj" fmla="val 16667"/>
              </a:avLst>
            </a:prstGeom>
            <a:noFill/>
            <a:ln w="31750" cap="flat" cmpd="sng">
              <a:solidFill>
                <a:srgbClr val="84360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endParaRPr lang="zh-CN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宋体" panose="02010600030101010101" pitchFamily="2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297" name="矩形 3"/>
            <p:cNvSpPr/>
            <p:nvPr/>
          </p:nvSpPr>
          <p:spPr>
            <a:xfrm>
              <a:off x="0" y="145222"/>
              <a:ext cx="4680520" cy="138246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rPr>
                <a:t>   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华文楷体" panose="02010600040101010101" pitchFamily="2" charset="-122"/>
                </a:rPr>
                <a:t>“梅花魂”不仅表现了梅花不畏冰雪、凌寒怒放的精神，也是外祖父漂泊海外，坚守爱国之情的写照，更是中国人坚毅不屈的民族精神的象征，具有点明主旨的作用。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2298" name="矩形 5"/>
          <p:cNvSpPr/>
          <p:nvPr/>
        </p:nvSpPr>
        <p:spPr>
          <a:xfrm>
            <a:off x="708025" y="1163638"/>
            <a:ext cx="9572625" cy="7381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 再次思考：作者为什么要用“梅花魂”作为题目呢？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1331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8675" y="0"/>
            <a:ext cx="3743325" cy="2444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3320" name="Group 8"/>
          <p:cNvGrpSpPr/>
          <p:nvPr/>
        </p:nvGrpSpPr>
        <p:grpSpPr>
          <a:xfrm>
            <a:off x="2162175" y="1370013"/>
            <a:ext cx="7867650" cy="4002087"/>
            <a:chOff x="0" y="0"/>
            <a:chExt cx="4824536" cy="1601889"/>
          </a:xfrm>
        </p:grpSpPr>
        <p:sp>
          <p:nvSpPr>
            <p:cNvPr id="2" name="圆角矩形 17"/>
            <p:cNvSpPr/>
            <p:nvPr/>
          </p:nvSpPr>
          <p:spPr>
            <a:xfrm>
              <a:off x="0" y="0"/>
              <a:ext cx="4824536" cy="1601889"/>
            </a:xfrm>
            <a:prstGeom prst="roundRect">
              <a:avLst>
                <a:gd name="adj" fmla="val 16667"/>
              </a:avLst>
            </a:prstGeom>
            <a:noFill/>
            <a:ln w="31750" cap="flat" cmpd="sng">
              <a:solidFill>
                <a:srgbClr val="84360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endParaRPr lang="zh-CN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宋体" panose="02010600030101010101" pitchFamily="2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321" name="矩形 3"/>
            <p:cNvSpPr/>
            <p:nvPr/>
          </p:nvSpPr>
          <p:spPr>
            <a:xfrm>
              <a:off x="0" y="145222"/>
              <a:ext cx="4680520" cy="12195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200000"/>
                </a:lnSpc>
              </a:pPr>
              <a:r>
                <a:rPr lang="zh-CN" altLang="en-US" sz="3200" b="1" dirty="0">
                  <a:solidFill>
                    <a:srgbClr val="00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华文楷体" panose="02010600040101010101" pitchFamily="2" charset="-122"/>
                </a:rPr>
                <a:t>拓展阅读：</a:t>
              </a:r>
              <a:endParaRPr lang="zh-CN" altLang="en-US" sz="32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32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华文楷体" panose="02010600040101010101" pitchFamily="2" charset="-122"/>
                </a:rPr>
                <a:t>        请大家查阅资料，搜索更多关于梅花的古诗词并整理在积累本上。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3322" name="图片 10" descr="图片u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" y="503238"/>
            <a:ext cx="2408238" cy="665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>
                                      <p:cBhvr>
                                        <p:cTn id="9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1433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6525"/>
            <a:ext cx="6034088" cy="603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文本框 16"/>
          <p:cNvSpPr/>
          <p:nvPr/>
        </p:nvSpPr>
        <p:spPr>
          <a:xfrm>
            <a:off x="7700963" y="3252788"/>
            <a:ext cx="576262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苏新诗柳楷简体" charset="0"/>
                <a:ea typeface="宋体" panose="02010600030101010101" pitchFamily="2" charset="-122"/>
                <a:sym typeface="方正苏新诗柳楷简体" charset="0"/>
              </a:rPr>
              <a:t>风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42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21325"/>
            <a:ext cx="4343400" cy="1558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media1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62725" y="-836612"/>
            <a:ext cx="609600" cy="60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4" name="文本框 21"/>
          <p:cNvSpPr/>
          <p:nvPr/>
        </p:nvSpPr>
        <p:spPr>
          <a:xfrm>
            <a:off x="3144838" y="1533525"/>
            <a:ext cx="1611312" cy="2214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13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再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5" name="Freeform 5"/>
          <p:cNvSpPr/>
          <p:nvPr/>
        </p:nvSpPr>
        <p:spPr>
          <a:xfrm flipH="1">
            <a:off x="5883275" y="172402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/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4346" name="Group 10"/>
          <p:cNvGrpSpPr/>
          <p:nvPr/>
        </p:nvGrpSpPr>
        <p:grpSpPr>
          <a:xfrm flipH="1">
            <a:off x="4314825" y="1924050"/>
            <a:ext cx="922338" cy="322263"/>
            <a:chOff x="0" y="0"/>
            <a:chExt cx="1802" cy="627"/>
          </a:xfrm>
        </p:grpSpPr>
        <p:sp>
          <p:nvSpPr>
            <p:cNvPr id="14347" name="Freeform 5"/>
            <p:cNvSpPr/>
            <p:nvPr/>
          </p:nvSpPr>
          <p:spPr>
            <a:xfrm>
              <a:off x="710" y="284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/>
            </a:custGeom>
            <a:solidFill>
              <a:srgbClr val="C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8" name="Freeform 6"/>
            <p:cNvSpPr>
              <a:spLocks noEditPoints="1"/>
            </p:cNvSpPr>
            <p:nvPr/>
          </p:nvSpPr>
          <p:spPr>
            <a:xfrm>
              <a:off x="312" y="0"/>
              <a:ext cx="1490" cy="525"/>
            </a:xfrm>
            <a:custGeom>
              <a:avLst/>
              <a:gdLst/>
              <a:ahLst/>
              <a:cxnLst>
                <a:cxn ang="0">
                  <a:pos x="940" y="359"/>
                </a:cxn>
                <a:cxn ang="0">
                  <a:pos x="753" y="197"/>
                </a:cxn>
                <a:cxn ang="0">
                  <a:pos x="839" y="276"/>
                </a:cxn>
                <a:cxn ang="0">
                  <a:pos x="893" y="166"/>
                </a:cxn>
                <a:cxn ang="0">
                  <a:pos x="854" y="91"/>
                </a:cxn>
                <a:cxn ang="0">
                  <a:pos x="671" y="71"/>
                </a:cxn>
                <a:cxn ang="0">
                  <a:pos x="507" y="126"/>
                </a:cxn>
                <a:cxn ang="0">
                  <a:pos x="558" y="87"/>
                </a:cxn>
                <a:cxn ang="0">
                  <a:pos x="402" y="71"/>
                </a:cxn>
                <a:cxn ang="0">
                  <a:pos x="281" y="71"/>
                </a:cxn>
                <a:cxn ang="0">
                  <a:pos x="179" y="138"/>
                </a:cxn>
                <a:cxn ang="0">
                  <a:pos x="59" y="268"/>
                </a:cxn>
                <a:cxn ang="0">
                  <a:pos x="55" y="426"/>
                </a:cxn>
                <a:cxn ang="0">
                  <a:pos x="222" y="478"/>
                </a:cxn>
                <a:cxn ang="0">
                  <a:pos x="546" y="486"/>
                </a:cxn>
                <a:cxn ang="0">
                  <a:pos x="655" y="470"/>
                </a:cxn>
                <a:cxn ang="0">
                  <a:pos x="293" y="482"/>
                </a:cxn>
                <a:cxn ang="0">
                  <a:pos x="199" y="462"/>
                </a:cxn>
                <a:cxn ang="0">
                  <a:pos x="90" y="489"/>
                </a:cxn>
                <a:cxn ang="0">
                  <a:pos x="16" y="379"/>
                </a:cxn>
                <a:cxn ang="0">
                  <a:pos x="74" y="233"/>
                </a:cxn>
                <a:cxn ang="0">
                  <a:pos x="137" y="142"/>
                </a:cxn>
                <a:cxn ang="0">
                  <a:pos x="269" y="71"/>
                </a:cxn>
                <a:cxn ang="0">
                  <a:pos x="371" y="75"/>
                </a:cxn>
                <a:cxn ang="0">
                  <a:pos x="550" y="63"/>
                </a:cxn>
                <a:cxn ang="0">
                  <a:pos x="464" y="95"/>
                </a:cxn>
                <a:cxn ang="0">
                  <a:pos x="616" y="59"/>
                </a:cxn>
                <a:cxn ang="0">
                  <a:pos x="647" y="142"/>
                </a:cxn>
                <a:cxn ang="0">
                  <a:pos x="616" y="189"/>
                </a:cxn>
                <a:cxn ang="0">
                  <a:pos x="616" y="264"/>
                </a:cxn>
                <a:cxn ang="0">
                  <a:pos x="554" y="304"/>
                </a:cxn>
                <a:cxn ang="0">
                  <a:pos x="480" y="146"/>
                </a:cxn>
                <a:cxn ang="0">
                  <a:pos x="480" y="241"/>
                </a:cxn>
                <a:cxn ang="0">
                  <a:pos x="398" y="284"/>
                </a:cxn>
                <a:cxn ang="0">
                  <a:pos x="308" y="272"/>
                </a:cxn>
                <a:cxn ang="0">
                  <a:pos x="191" y="355"/>
                </a:cxn>
                <a:cxn ang="0">
                  <a:pos x="499" y="462"/>
                </a:cxn>
                <a:cxn ang="0">
                  <a:pos x="495" y="450"/>
                </a:cxn>
                <a:cxn ang="0">
                  <a:pos x="195" y="264"/>
                </a:cxn>
                <a:cxn ang="0">
                  <a:pos x="289" y="276"/>
                </a:cxn>
                <a:cxn ang="0">
                  <a:pos x="398" y="292"/>
                </a:cxn>
                <a:cxn ang="0">
                  <a:pos x="488" y="233"/>
                </a:cxn>
                <a:cxn ang="0">
                  <a:pos x="480" y="158"/>
                </a:cxn>
                <a:cxn ang="0">
                  <a:pos x="620" y="304"/>
                </a:cxn>
                <a:cxn ang="0">
                  <a:pos x="780" y="407"/>
                </a:cxn>
                <a:cxn ang="0">
                  <a:pos x="897" y="411"/>
                </a:cxn>
                <a:cxn ang="0">
                  <a:pos x="1010" y="418"/>
                </a:cxn>
                <a:cxn ang="0">
                  <a:pos x="1490" y="383"/>
                </a:cxn>
                <a:cxn ang="0">
                  <a:pos x="1229" y="383"/>
                </a:cxn>
                <a:cxn ang="0">
                  <a:pos x="952" y="446"/>
                </a:cxn>
                <a:cxn ang="0">
                  <a:pos x="854" y="430"/>
                </a:cxn>
                <a:cxn ang="0">
                  <a:pos x="737" y="363"/>
                </a:cxn>
                <a:cxn ang="0">
                  <a:pos x="628" y="261"/>
                </a:cxn>
                <a:cxn ang="0">
                  <a:pos x="608" y="162"/>
                </a:cxn>
                <a:cxn ang="0">
                  <a:pos x="679" y="122"/>
                </a:cxn>
                <a:cxn ang="0">
                  <a:pos x="823" y="103"/>
                </a:cxn>
                <a:cxn ang="0">
                  <a:pos x="858" y="170"/>
                </a:cxn>
                <a:cxn ang="0">
                  <a:pos x="882" y="253"/>
                </a:cxn>
                <a:cxn ang="0">
                  <a:pos x="757" y="229"/>
                </a:cxn>
                <a:cxn ang="0">
                  <a:pos x="780" y="339"/>
                </a:cxn>
                <a:cxn ang="0">
                  <a:pos x="1400" y="371"/>
                </a:cxn>
              </a:cxnLst>
              <a:pathLst/>
            </a:custGeom>
            <a:solidFill>
              <a:srgbClr val="C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9" name="Freeform 7"/>
            <p:cNvSpPr>
              <a:spLocks noEditPoints="1"/>
            </p:cNvSpPr>
            <p:nvPr/>
          </p:nvSpPr>
          <p:spPr>
            <a:xfrm>
              <a:off x="0" y="296"/>
              <a:ext cx="807" cy="331"/>
            </a:xfrm>
            <a:custGeom>
              <a:avLst/>
              <a:gdLst/>
              <a:ahLst/>
              <a:cxnLst>
                <a:cxn ang="0">
                  <a:pos x="768" y="303"/>
                </a:cxn>
                <a:cxn ang="0">
                  <a:pos x="632" y="303"/>
                </a:cxn>
                <a:cxn ang="0">
                  <a:pos x="460" y="303"/>
                </a:cxn>
                <a:cxn ang="0">
                  <a:pos x="394" y="299"/>
                </a:cxn>
                <a:cxn ang="0">
                  <a:pos x="331" y="296"/>
                </a:cxn>
                <a:cxn ang="0">
                  <a:pos x="207" y="229"/>
                </a:cxn>
                <a:cxn ang="0">
                  <a:pos x="199" y="225"/>
                </a:cxn>
                <a:cxn ang="0">
                  <a:pos x="97" y="189"/>
                </a:cxn>
                <a:cxn ang="0">
                  <a:pos x="125" y="122"/>
                </a:cxn>
                <a:cxn ang="0">
                  <a:pos x="160" y="99"/>
                </a:cxn>
                <a:cxn ang="0">
                  <a:pos x="195" y="91"/>
                </a:cxn>
                <a:cxn ang="0">
                  <a:pos x="152" y="4"/>
                </a:cxn>
                <a:cxn ang="0">
                  <a:pos x="70" y="59"/>
                </a:cxn>
                <a:cxn ang="0">
                  <a:pos x="23" y="75"/>
                </a:cxn>
                <a:cxn ang="0">
                  <a:pos x="0" y="122"/>
                </a:cxn>
                <a:cxn ang="0">
                  <a:pos x="0" y="173"/>
                </a:cxn>
                <a:cxn ang="0">
                  <a:pos x="23" y="213"/>
                </a:cxn>
                <a:cxn ang="0">
                  <a:pos x="43" y="229"/>
                </a:cxn>
                <a:cxn ang="0">
                  <a:pos x="27" y="276"/>
                </a:cxn>
                <a:cxn ang="0">
                  <a:pos x="113" y="284"/>
                </a:cxn>
                <a:cxn ang="0">
                  <a:pos x="175" y="280"/>
                </a:cxn>
                <a:cxn ang="0">
                  <a:pos x="324" y="323"/>
                </a:cxn>
                <a:cxn ang="0">
                  <a:pos x="565" y="331"/>
                </a:cxn>
                <a:cxn ang="0">
                  <a:pos x="780" y="307"/>
                </a:cxn>
                <a:cxn ang="0">
                  <a:pos x="682" y="315"/>
                </a:cxn>
                <a:cxn ang="0">
                  <a:pos x="589" y="319"/>
                </a:cxn>
                <a:cxn ang="0">
                  <a:pos x="359" y="315"/>
                </a:cxn>
                <a:cxn ang="0">
                  <a:pos x="187" y="276"/>
                </a:cxn>
                <a:cxn ang="0">
                  <a:pos x="136" y="260"/>
                </a:cxn>
                <a:cxn ang="0">
                  <a:pos x="109" y="276"/>
                </a:cxn>
                <a:cxn ang="0">
                  <a:pos x="82" y="288"/>
                </a:cxn>
                <a:cxn ang="0">
                  <a:pos x="35" y="272"/>
                </a:cxn>
                <a:cxn ang="0">
                  <a:pos x="51" y="236"/>
                </a:cxn>
                <a:cxn ang="0">
                  <a:pos x="66" y="205"/>
                </a:cxn>
                <a:cxn ang="0">
                  <a:pos x="47" y="209"/>
                </a:cxn>
                <a:cxn ang="0">
                  <a:pos x="12" y="173"/>
                </a:cxn>
                <a:cxn ang="0">
                  <a:pos x="35" y="138"/>
                </a:cxn>
                <a:cxn ang="0">
                  <a:pos x="8" y="122"/>
                </a:cxn>
                <a:cxn ang="0">
                  <a:pos x="62" y="91"/>
                </a:cxn>
                <a:cxn ang="0">
                  <a:pos x="70" y="91"/>
                </a:cxn>
                <a:cxn ang="0">
                  <a:pos x="105" y="20"/>
                </a:cxn>
                <a:cxn ang="0">
                  <a:pos x="187" y="59"/>
                </a:cxn>
                <a:cxn ang="0">
                  <a:pos x="164" y="87"/>
                </a:cxn>
                <a:cxn ang="0">
                  <a:pos x="125" y="99"/>
                </a:cxn>
                <a:cxn ang="0">
                  <a:pos x="105" y="114"/>
                </a:cxn>
                <a:cxn ang="0">
                  <a:pos x="86" y="193"/>
                </a:cxn>
                <a:cxn ang="0">
                  <a:pos x="140" y="236"/>
                </a:cxn>
                <a:cxn ang="0">
                  <a:pos x="296" y="299"/>
                </a:cxn>
                <a:cxn ang="0">
                  <a:pos x="374" y="311"/>
                </a:cxn>
                <a:cxn ang="0">
                  <a:pos x="421" y="311"/>
                </a:cxn>
                <a:cxn ang="0">
                  <a:pos x="678" y="311"/>
                </a:cxn>
                <a:cxn ang="0">
                  <a:pos x="682" y="315"/>
                </a:cxn>
              </a:cxnLst>
              <a:pathLst/>
            </a:custGeom>
            <a:solidFill>
              <a:srgbClr val="C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50" name="文本框 2"/>
          <p:cNvSpPr/>
          <p:nvPr/>
        </p:nvSpPr>
        <p:spPr>
          <a:xfrm>
            <a:off x="6335713" y="1533525"/>
            <a:ext cx="1609725" cy="2214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13800" b="1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1" name="椭圆 3"/>
          <p:cNvSpPr/>
          <p:nvPr/>
        </p:nvSpPr>
        <p:spPr>
          <a:xfrm>
            <a:off x="6335713" y="4011613"/>
            <a:ext cx="304800" cy="304800"/>
          </a:xfrm>
          <a:prstGeom prst="ellipse">
            <a:avLst/>
          </a:prstGeom>
          <a:solidFill>
            <a:srgbClr val="595959"/>
          </a:solidFill>
          <a:ln w="12700">
            <a:noFill/>
          </a:ln>
        </p:spPr>
        <p:txBody>
          <a:bodyPr anchor="ctr" anchorCtr="0"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rPr>
              <a:t>陈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2" name="椭圆 4"/>
          <p:cNvSpPr/>
          <p:nvPr/>
        </p:nvSpPr>
        <p:spPr>
          <a:xfrm>
            <a:off x="6715125" y="4011613"/>
            <a:ext cx="304800" cy="304800"/>
          </a:xfrm>
          <a:prstGeom prst="ellipse">
            <a:avLst/>
          </a:prstGeom>
          <a:solidFill>
            <a:srgbClr val="595959"/>
          </a:solidFill>
          <a:ln w="12700">
            <a:noFill/>
          </a:ln>
        </p:spPr>
        <p:txBody>
          <a:bodyPr anchor="ctr" anchorCtr="0"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rPr>
              <a:t>慧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3" name="椭圆 5"/>
          <p:cNvSpPr/>
          <p:nvPr/>
        </p:nvSpPr>
        <p:spPr>
          <a:xfrm>
            <a:off x="7094538" y="4011613"/>
            <a:ext cx="306387" cy="304800"/>
          </a:xfrm>
          <a:prstGeom prst="ellipse">
            <a:avLst/>
          </a:prstGeom>
          <a:solidFill>
            <a:srgbClr val="595959"/>
          </a:solidFill>
          <a:ln w="12700">
            <a:noFill/>
          </a:ln>
        </p:spPr>
        <p:txBody>
          <a:bodyPr anchor="ctr" anchorCtr="0"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sym typeface="微软雅黑 Light" panose="020B0502040204020203" pitchFamily="2" charset="-122"/>
              </a:rPr>
              <a:t>瑛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54" name="图片 52"/>
          <p:cNvPicPr>
            <a:picLocks noChangeAspect="1"/>
          </p:cNvPicPr>
          <p:nvPr/>
        </p:nvPicPr>
        <p:blipFill>
          <a:blip r:embed="rId8"/>
          <a:srcRect b="27956"/>
          <a:stretch>
            <a:fillRect/>
          </a:stretch>
        </p:blipFill>
        <p:spPr>
          <a:xfrm>
            <a:off x="8567738" y="2178050"/>
            <a:ext cx="3624262" cy="4679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5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audio>
              <p:cMediaNode vol="80000" numSld="99">
                <p:cTn id="2" repeatCount="indefinite" fill="hold" display="1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409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7200" y="0"/>
            <a:ext cx="28448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2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3" name="文本框 1"/>
          <p:cNvSpPr/>
          <p:nvPr/>
        </p:nvSpPr>
        <p:spPr>
          <a:xfrm>
            <a:off x="3806825" y="1346200"/>
            <a:ext cx="7664450" cy="3970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</a:t>
            </a:r>
            <a:r>
              <a:rPr lang="zh-CN" altLang="en-US" sz="2400" b="1" dirty="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陈慧瑛</a:t>
            </a:r>
            <a:r>
              <a:rPr lang="zh-CN" altLang="en-US" sz="2400" dirty="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，女，1946年生于新加坡星岛，祖籍福建厦门。1959年，陈慧瑛的外祖父-新加坡著名富商，爱国华侨洪镜湖先生把最疼爱的外孙女送回了祖国。这一送，有两个目的：一是让陈慧瑛回来探望居住在厦门鼓浪屿的祖母；二是希望陈慧瑛能回来传承中华文明，他不希望陈慧瑛变成黄皮白心的“香蕉人”。后陈慧瑛任厦门市作家协会主席、厦门市文联副主席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104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800" y="1768475"/>
            <a:ext cx="2079625" cy="2232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512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7200" y="0"/>
            <a:ext cx="28448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7" name="文本框 1"/>
          <p:cNvSpPr/>
          <p:nvPr/>
        </p:nvSpPr>
        <p:spPr>
          <a:xfrm>
            <a:off x="681038" y="1146175"/>
            <a:ext cx="10388600" cy="1198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</a:t>
            </a:r>
            <a:r>
              <a:rPr lang="en-US" altLang="zh-CN" sz="2400" b="1" dirty="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请你默读课文，注意读准字音，读通句子。并思考：作者按时间顺序描写了外祖父的哪几件事？边读边圈画出重点词句并进行批注。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9" name="矩形 7"/>
          <p:cNvSpPr/>
          <p:nvPr/>
        </p:nvSpPr>
        <p:spPr>
          <a:xfrm>
            <a:off x="2092325" y="2986088"/>
            <a:ext cx="1970088" cy="522287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教诗词落泪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30" name="矩形 8"/>
          <p:cNvSpPr/>
          <p:nvPr/>
        </p:nvSpPr>
        <p:spPr>
          <a:xfrm>
            <a:off x="2073275" y="3778250"/>
            <a:ext cx="1985963" cy="522288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难归而痛哭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31" name="矩形 9"/>
          <p:cNvSpPr/>
          <p:nvPr/>
        </p:nvSpPr>
        <p:spPr>
          <a:xfrm>
            <a:off x="4543425" y="2986088"/>
            <a:ext cx="1970088" cy="522287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珍爱墨梅图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32" name="矩形 10"/>
          <p:cNvSpPr/>
          <p:nvPr/>
        </p:nvSpPr>
        <p:spPr>
          <a:xfrm>
            <a:off x="4543425" y="3759200"/>
            <a:ext cx="1970088" cy="522288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赠予墨梅图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33" name="矩形 13"/>
          <p:cNvSpPr/>
          <p:nvPr/>
        </p:nvSpPr>
        <p:spPr>
          <a:xfrm>
            <a:off x="2092325" y="4660900"/>
            <a:ext cx="1970088" cy="522288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送梅花手绢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34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7950" y="2840038"/>
            <a:ext cx="2232025" cy="345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3" descr="图片9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663" y="663575"/>
            <a:ext cx="2176462" cy="5667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0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3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9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2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bldLvl="0" animBg="1"/>
      <p:bldP spid="5129" grpId="1" bldLvl="0"/>
      <p:bldP spid="5130" grpId="0" bldLvl="0" animBg="1"/>
      <p:bldP spid="5130" grpId="1" bldLvl="0"/>
      <p:bldP spid="5131" grpId="0" bldLvl="0" animBg="1"/>
      <p:bldP spid="5131" grpId="1" bldLvl="0"/>
      <p:bldP spid="5132" grpId="0" bldLvl="0" animBg="1"/>
      <p:bldP spid="5132" grpId="1" bldLvl="0"/>
      <p:bldP spid="5133" grpId="0" bldLvl="0" animBg="1"/>
      <p:bldP spid="5133" grpId="1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614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7200" y="0"/>
            <a:ext cx="28448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129" name="表格 5128"/>
          <p:cNvGraphicFramePr/>
          <p:nvPr/>
        </p:nvGraphicFramePr>
        <p:xfrm>
          <a:off x="1452563" y="1252538"/>
          <a:ext cx="9539288" cy="4065588"/>
        </p:xfrm>
        <a:graphic>
          <a:graphicData uri="http://schemas.openxmlformats.org/drawingml/2006/table">
            <a:tbl>
              <a:tblPr/>
              <a:tblGrid>
                <a:gridCol w="2384425"/>
                <a:gridCol w="2386013"/>
                <a:gridCol w="2382837"/>
                <a:gridCol w="2386013"/>
              </a:tblGrid>
              <a:tr h="6778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BADDA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BADDA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BADDA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BADDA">
                        <a:alpha val="0"/>
                      </a:srgbClr>
                    </a:solidFill>
                  </a:tcPr>
                </a:tc>
              </a:tr>
              <a:tr h="6778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葬身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腮边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虬枝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玷污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6762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0"/>
                      </a:srgbClr>
                    </a:solidFill>
                  </a:tcPr>
                </a:tc>
              </a:tr>
              <a:tr h="6778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郑重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秉性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眷属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码头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6778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endParaRPr lang="zh-CN" altLang="zh-CN" sz="2400" dirty="0">
                        <a:latin typeface="Lao UI" pitchFamily="34" charset="0"/>
                        <a:ea typeface="方正苏新诗柳楷简体" charset="0"/>
                        <a:sym typeface="Lao UI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>
                        <a:alpha val="0"/>
                      </a:srgbClr>
                    </a:solidFill>
                  </a:tcPr>
                </a:tc>
              </a:tr>
              <a:tr h="6778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撩乱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手绢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华侨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Font typeface="Arial" panose="020B0604020202020204" pitchFamily="34" charset="0"/>
                        <a:buNone/>
                      </a:pPr>
                      <a:r>
                        <a:rPr lang="zh-CN" altLang="zh-CN" sz="36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sym typeface="楷体" panose="02010609060101010101" pitchFamily="49" charset="-122"/>
                        </a:rPr>
                        <a:t>凉飕飕</a:t>
                      </a:r>
                      <a:endParaRPr lang="zh-CN" altLang="zh-CN" sz="3600" b="1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177" name="矩形 23"/>
          <p:cNvSpPr/>
          <p:nvPr/>
        </p:nvSpPr>
        <p:spPr>
          <a:xfrm>
            <a:off x="2025650" y="1474788"/>
            <a:ext cx="1317625" cy="4968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zàn</a:t>
            </a:r>
            <a:r>
              <a:rPr lang="zh-CN" altLang="en-US" sz="2600" b="1" dirty="0">
                <a:solidFill>
                  <a:srgbClr val="000000"/>
                </a:solidFill>
                <a:latin typeface="方正舒体" panose="02010601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ɡ</a:t>
            </a:r>
            <a:endParaRPr lang="zh-CN" altLang="en-US" sz="2600" b="1" dirty="0">
              <a:solidFill>
                <a:srgbClr val="000000"/>
              </a:solidFill>
              <a:latin typeface="方正舒体" panose="02010601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78" name="矩形 24"/>
          <p:cNvSpPr/>
          <p:nvPr/>
        </p:nvSpPr>
        <p:spPr>
          <a:xfrm>
            <a:off x="4516438" y="1474788"/>
            <a:ext cx="909637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sāi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79" name="矩形 25"/>
          <p:cNvSpPr/>
          <p:nvPr/>
        </p:nvSpPr>
        <p:spPr>
          <a:xfrm>
            <a:off x="9290050" y="1474788"/>
            <a:ext cx="1101725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diàn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0" name="矩形 65"/>
          <p:cNvSpPr/>
          <p:nvPr/>
        </p:nvSpPr>
        <p:spPr>
          <a:xfrm>
            <a:off x="6850063" y="1474788"/>
            <a:ext cx="909637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qiú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1" name="矩形 2"/>
          <p:cNvSpPr/>
          <p:nvPr/>
        </p:nvSpPr>
        <p:spPr>
          <a:xfrm>
            <a:off x="9931400" y="4197350"/>
            <a:ext cx="1060450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sōu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2" name="矩形 55"/>
          <p:cNvSpPr/>
          <p:nvPr/>
        </p:nvSpPr>
        <p:spPr>
          <a:xfrm>
            <a:off x="9318625" y="2751138"/>
            <a:ext cx="1631950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mǎ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3" name="矩形 58"/>
          <p:cNvSpPr/>
          <p:nvPr/>
        </p:nvSpPr>
        <p:spPr>
          <a:xfrm>
            <a:off x="7140575" y="4197350"/>
            <a:ext cx="1327150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qiáo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4" name="矩形 49"/>
          <p:cNvSpPr/>
          <p:nvPr/>
        </p:nvSpPr>
        <p:spPr>
          <a:xfrm>
            <a:off x="4729163" y="4197350"/>
            <a:ext cx="1631950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juàn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5" name="矩形 62"/>
          <p:cNvSpPr/>
          <p:nvPr/>
        </p:nvSpPr>
        <p:spPr>
          <a:xfrm>
            <a:off x="6850063" y="2751138"/>
            <a:ext cx="1631950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juàn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6" name="矩形 42"/>
          <p:cNvSpPr/>
          <p:nvPr/>
        </p:nvSpPr>
        <p:spPr>
          <a:xfrm>
            <a:off x="2095500" y="4197350"/>
            <a:ext cx="1631950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liáo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87" name="矩形 4"/>
          <p:cNvSpPr/>
          <p:nvPr/>
        </p:nvSpPr>
        <p:spPr>
          <a:xfrm>
            <a:off x="1984375" y="2751138"/>
            <a:ext cx="1358900" cy="4968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zhèn</a:t>
            </a:r>
            <a:r>
              <a:rPr lang="zh-CN" altLang="en-US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Arial" panose="020B0604020202020204" pitchFamily="34" charset="0"/>
              </a:rPr>
              <a:t>ɡ</a:t>
            </a:r>
            <a:endParaRPr lang="zh-CN" altLang="en-US" sz="2600" b="1" dirty="0">
              <a:solidFill>
                <a:srgbClr val="000000"/>
              </a:solidFill>
              <a:latin typeface="方正舒体" panose="02010601030101010101" pitchFamily="2" charset="-122"/>
              <a:ea typeface="方正舒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88" name="矩形 5"/>
          <p:cNvSpPr/>
          <p:nvPr/>
        </p:nvSpPr>
        <p:spPr>
          <a:xfrm>
            <a:off x="4516438" y="2751138"/>
            <a:ext cx="1062037" cy="4968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汉语拼音" pitchFamily="34" charset="0"/>
              </a:rPr>
              <a:t>bǐn</a:t>
            </a:r>
            <a:r>
              <a:rPr lang="zh-CN" altLang="en-US" sz="2600" b="1" dirty="0">
                <a:solidFill>
                  <a:srgbClr val="000000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Arial" panose="020B0604020202020204" pitchFamily="34" charset="0"/>
              </a:rPr>
              <a:t>ɡ</a:t>
            </a:r>
            <a:endParaRPr lang="zh-CN" altLang="en-US" sz="2600" b="1" dirty="0">
              <a:solidFill>
                <a:srgbClr val="000000"/>
              </a:solidFill>
              <a:latin typeface="方正舒体" panose="02010601030101010101" pitchFamily="2" charset="-122"/>
              <a:ea typeface="方正舒体" panose="02010601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7" grpId="0" bldLvl="0"/>
      <p:bldP spid="6178" grpId="0" bldLvl="0"/>
      <p:bldP spid="6179" grpId="0" bldLvl="0"/>
      <p:bldP spid="6180" grpId="0" bldLvl="0"/>
      <p:bldP spid="6181" grpId="0" bldLvl="0"/>
      <p:bldP spid="6182" grpId="0" bldLvl="0"/>
      <p:bldP spid="6183" grpId="0" bldLvl="0"/>
      <p:bldP spid="6184" grpId="0" bldLvl="0"/>
      <p:bldP spid="6185" grpId="0" bldLvl="0"/>
      <p:bldP spid="6186" grpId="0" bldLvl="0"/>
      <p:bldP spid="6187" grpId="0" bldLvl="0"/>
      <p:bldP spid="6188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7170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7200" y="0"/>
            <a:ext cx="28448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" name="文本框 21"/>
          <p:cNvSpPr/>
          <p:nvPr/>
        </p:nvSpPr>
        <p:spPr>
          <a:xfrm>
            <a:off x="830263" y="790575"/>
            <a:ext cx="10244137" cy="1200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</a:t>
            </a:r>
            <a:r>
              <a:rPr lang="zh-CN" altLang="en-US" sz="2400" b="1" dirty="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从与外祖父有关的五件事中，你体会到了怎样的感情？是从哪些地方体会到的？请再次默读课文，圈画关键词句并进行批注。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" name="文本框 34"/>
          <p:cNvSpPr/>
          <p:nvPr/>
        </p:nvSpPr>
        <p:spPr>
          <a:xfrm>
            <a:off x="1801813" y="2673350"/>
            <a:ext cx="7999412" cy="3324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外祖父家中有不少古玩，我偶尔摆弄，老人也不甚留意。唯独书房里那一幅墨梅图，他分外爱惜，别人碰也碰不得。我五岁那年，有一回到书房玩耍，不小心在上面留了个脏手印，外祖父顿时拉下脸来。有生以来，我第一次听到他训斥我母亲：“孩子要管教好，这清白的梅花，是玷污得的吗？”训罢，便用保险刀片轻轻刮去污迹，又用细绸子慢慢抹净。看见慈祥的外公大发脾气，我心里又害怕又奇怪：一枝画梅，有什么稀罕呢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" name="矩形 60"/>
          <p:cNvSpPr/>
          <p:nvPr/>
        </p:nvSpPr>
        <p:spPr>
          <a:xfrm>
            <a:off x="1866900" y="2152650"/>
            <a:ext cx="1970088" cy="520700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珍爱墨梅图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9" name="椭圆形标注 68"/>
          <p:cNvSpPr/>
          <p:nvPr/>
        </p:nvSpPr>
        <p:spPr>
          <a:xfrm>
            <a:off x="3917950" y="1724025"/>
            <a:ext cx="1277938" cy="688975"/>
          </a:xfrm>
          <a:prstGeom prst="wedgeEllipseCallout">
            <a:avLst>
              <a:gd name="adj1" fmla="val -54926"/>
              <a:gd name="adj2" fmla="val 63704"/>
            </a:avLst>
          </a:prstGeom>
          <a:solidFill>
            <a:srgbClr val="FBE2D5"/>
          </a:soli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喜爱</a:t>
            </a:r>
            <a:endParaRPr lang="zh-CN" altLang="en-US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algn="ctr"/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梅花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0" name="直接连接符 69"/>
          <p:cNvSpPr/>
          <p:nvPr/>
        </p:nvSpPr>
        <p:spPr>
          <a:xfrm>
            <a:off x="7502525" y="3154363"/>
            <a:ext cx="1152525" cy="0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81" name="直接连接符 70"/>
          <p:cNvSpPr/>
          <p:nvPr/>
        </p:nvSpPr>
        <p:spPr>
          <a:xfrm>
            <a:off x="5702300" y="3586163"/>
            <a:ext cx="1944688" cy="1587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82" name="直接连接符 71"/>
          <p:cNvSpPr/>
          <p:nvPr/>
        </p:nvSpPr>
        <p:spPr>
          <a:xfrm flipV="1">
            <a:off x="1957388" y="4576763"/>
            <a:ext cx="7681912" cy="17462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83" name="直接连接符 72"/>
          <p:cNvSpPr/>
          <p:nvPr/>
        </p:nvSpPr>
        <p:spPr>
          <a:xfrm flipV="1">
            <a:off x="1957388" y="5026025"/>
            <a:ext cx="2449512" cy="14288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84" name="圆角矩形 73"/>
          <p:cNvSpPr/>
          <p:nvPr/>
        </p:nvSpPr>
        <p:spPr>
          <a:xfrm>
            <a:off x="7005638" y="4665663"/>
            <a:ext cx="549275" cy="34131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5" name="圆角矩形 74"/>
          <p:cNvSpPr/>
          <p:nvPr/>
        </p:nvSpPr>
        <p:spPr>
          <a:xfrm>
            <a:off x="2392363" y="5119688"/>
            <a:ext cx="549275" cy="34131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6" name="椭圆形标注 75"/>
          <p:cNvSpPr/>
          <p:nvPr/>
        </p:nvSpPr>
        <p:spPr>
          <a:xfrm>
            <a:off x="7502525" y="1838325"/>
            <a:ext cx="1060450" cy="574675"/>
          </a:xfrm>
          <a:prstGeom prst="wedgeEllipseCallout">
            <a:avLst>
              <a:gd name="adj1" fmla="val -50255"/>
              <a:gd name="adj2" fmla="val 145477"/>
            </a:avLst>
          </a:prstGeom>
          <a:solidFill>
            <a:srgbClr val="595959"/>
          </a:soli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对比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7" name="椭圆形标注 76"/>
          <p:cNvSpPr/>
          <p:nvPr/>
        </p:nvSpPr>
        <p:spPr>
          <a:xfrm>
            <a:off x="8224838" y="5778500"/>
            <a:ext cx="1122362" cy="520700"/>
          </a:xfrm>
          <a:prstGeom prst="wedgeEllipseCallout">
            <a:avLst>
              <a:gd name="adj1" fmla="val -77602"/>
              <a:gd name="adj2" fmla="val -116991"/>
            </a:avLst>
          </a:prstGeom>
          <a:solidFill>
            <a:srgbClr val="595959"/>
          </a:soli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动作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88" name="椭圆形标注 77"/>
          <p:cNvSpPr/>
          <p:nvPr/>
        </p:nvSpPr>
        <p:spPr>
          <a:xfrm>
            <a:off x="10209213" y="3325813"/>
            <a:ext cx="1120775" cy="522287"/>
          </a:xfrm>
          <a:prstGeom prst="wedgeEllipseCallout">
            <a:avLst>
              <a:gd name="adj1" fmla="val -97079"/>
              <a:gd name="adj2" fmla="val 121009"/>
            </a:avLst>
          </a:prstGeom>
          <a:solidFill>
            <a:srgbClr val="595959"/>
          </a:soli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语言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78" descr="图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925" y="360363"/>
            <a:ext cx="2320925" cy="663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 bldLvl="0" animBg="1"/>
      <p:bldP spid="7184" grpId="0" bldLvl="0" animBg="1"/>
      <p:bldP spid="7184" grpId="1" bldLvl="0"/>
      <p:bldP spid="7185" grpId="0" bldLvl="0" animBg="1"/>
      <p:bldP spid="7185" grpId="1" bldLvl="0"/>
      <p:bldP spid="7186" grpId="0" bldLvl="0" animBg="1"/>
      <p:bldP spid="7186" grpId="1" bldLvl="0"/>
      <p:bldP spid="7187" grpId="0" bldLvl="0" animBg="1"/>
      <p:bldP spid="7187" grpId="1" bldLvl="0"/>
      <p:bldP spid="7188" grpId="0" bldLvl="0" animBg="1"/>
      <p:bldP spid="7188" grpId="1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819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7200" y="0"/>
            <a:ext cx="28448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9" name="文本框 3"/>
          <p:cNvSpPr/>
          <p:nvPr/>
        </p:nvSpPr>
        <p:spPr>
          <a:xfrm>
            <a:off x="1800225" y="1543050"/>
            <a:ext cx="8570913" cy="39687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“是啊，莺儿，你要好好保存！这梅花，是我们中国最有名的花。旁的花，大抵是春暖才开花。他却不一样，愈是寒冷，愈是风欺雪压，花开地愈精神，愈秀气。他是最有品格、有灵魂、有骨气的呢！几千年来，我们中华民族出了许多有气节的人物，他们不管历经多少磨难，受到怎样的欺凌，从来都是顶天立地，不肯低头折节。他们就像这梅花一样。一个中国人，无论在怎样的境遇里，总要有梅花的秉性才好！”</a:t>
            </a: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0" name="矩形 10"/>
          <p:cNvSpPr/>
          <p:nvPr/>
        </p:nvSpPr>
        <p:spPr>
          <a:xfrm>
            <a:off x="8301038" y="739775"/>
            <a:ext cx="1970087" cy="522288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赠予墨梅图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2" name="直接连接符 6"/>
          <p:cNvSpPr/>
          <p:nvPr/>
        </p:nvSpPr>
        <p:spPr>
          <a:xfrm>
            <a:off x="3094038" y="2743200"/>
            <a:ext cx="7104062" cy="6350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03" name="直接连接符 4"/>
          <p:cNvSpPr/>
          <p:nvPr/>
        </p:nvSpPr>
        <p:spPr>
          <a:xfrm>
            <a:off x="1911350" y="3240088"/>
            <a:ext cx="8286750" cy="17462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04" name="椭圆形标注 11"/>
          <p:cNvSpPr/>
          <p:nvPr/>
        </p:nvSpPr>
        <p:spPr>
          <a:xfrm>
            <a:off x="4168775" y="788988"/>
            <a:ext cx="1716088" cy="687387"/>
          </a:xfrm>
          <a:prstGeom prst="wedgeEllipseCallout">
            <a:avLst>
              <a:gd name="adj1" fmla="val 79861"/>
              <a:gd name="adj2" fmla="val 187542"/>
            </a:avLst>
          </a:prstGeom>
          <a:solidFill>
            <a:srgbClr val="595959"/>
          </a:soli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点明品格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5" name="直接连接符 5"/>
          <p:cNvSpPr/>
          <p:nvPr/>
        </p:nvSpPr>
        <p:spPr>
          <a:xfrm flipV="1">
            <a:off x="1911350" y="3754438"/>
            <a:ext cx="2305050" cy="15875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 bldLvl="0" animBg="1"/>
      <p:bldP spid="8204" grpId="1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921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7200" y="0"/>
            <a:ext cx="28448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文本框 1"/>
          <p:cNvSpPr/>
          <p:nvPr/>
        </p:nvSpPr>
        <p:spPr>
          <a:xfrm>
            <a:off x="1677988" y="1282700"/>
            <a:ext cx="8943975" cy="39687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“是啊，莺儿，你要好好保存！这梅花，是我们中国最有名的花。旁的花，大抵是春暖才开花。他却不一样，愈是寒冷，愈是风欺雪压，花开地愈精神，愈秀气。他是最有品格、有灵魂、有骨气的呢！几千年来，我们中华民族出了许多有气节的人物，他们</a:t>
            </a:r>
            <a:r>
              <a:rPr lang="zh-CN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不管历经多少磨难，受到怎样的欺凌，从来都是顶天立地，不肯低头折节。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他们就像这梅花一样。一个中国人，无论在怎样的境遇里，总要有梅花的秉性才好！”</a:t>
            </a: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4" name="直接连接符 6"/>
          <p:cNvSpPr/>
          <p:nvPr/>
        </p:nvSpPr>
        <p:spPr>
          <a:xfrm flipV="1">
            <a:off x="1781175" y="2938463"/>
            <a:ext cx="8666163" cy="39687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5" name="直接连接符 3"/>
          <p:cNvSpPr/>
          <p:nvPr/>
        </p:nvSpPr>
        <p:spPr>
          <a:xfrm flipV="1">
            <a:off x="2654300" y="2413000"/>
            <a:ext cx="7772400" cy="20638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6" name="椭圆形标注 11"/>
          <p:cNvSpPr/>
          <p:nvPr/>
        </p:nvSpPr>
        <p:spPr>
          <a:xfrm>
            <a:off x="4054475" y="527050"/>
            <a:ext cx="1714500" cy="688975"/>
          </a:xfrm>
          <a:prstGeom prst="wedgeEllipseCallout">
            <a:avLst>
              <a:gd name="adj1" fmla="val 79861"/>
              <a:gd name="adj2" fmla="val 187542"/>
            </a:avLst>
          </a:prstGeom>
          <a:solidFill>
            <a:srgbClr val="595959"/>
          </a:soli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点明品格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8" name="椭圆形标注 4"/>
          <p:cNvSpPr/>
          <p:nvPr/>
        </p:nvSpPr>
        <p:spPr>
          <a:xfrm>
            <a:off x="10447338" y="4727575"/>
            <a:ext cx="1173162" cy="688975"/>
          </a:xfrm>
          <a:prstGeom prst="wedgeEllipseCallout">
            <a:avLst>
              <a:gd name="adj1" fmla="val -113560"/>
              <a:gd name="adj2" fmla="val -167250"/>
            </a:avLst>
          </a:prstGeom>
          <a:solidFill>
            <a:srgbClr val="595959"/>
          </a:soli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秉性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直接连接符 7"/>
          <p:cNvSpPr/>
          <p:nvPr/>
        </p:nvSpPr>
        <p:spPr>
          <a:xfrm flipV="1">
            <a:off x="1762125" y="3536950"/>
            <a:ext cx="1717675" cy="23813"/>
          </a:xfrm>
          <a:prstGeom prst="line">
            <a:avLst/>
          </a:prstGeom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bldLvl="0"/>
      <p:bldP spid="9226" grpId="0" bldLvl="0"/>
      <p:bldP spid="9228" grpId="0" bldLvl="0" animBg="1"/>
      <p:bldP spid="9228" grpId="1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1024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7200" y="0"/>
            <a:ext cx="28448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6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7" name="文本框 7"/>
          <p:cNvSpPr/>
          <p:nvPr/>
        </p:nvSpPr>
        <p:spPr>
          <a:xfrm>
            <a:off x="1316038" y="1023938"/>
            <a:ext cx="2217737" cy="5826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三次落泪</a:t>
            </a:r>
            <a:r>
              <a:rPr lang="zh-CN" altLang="en-US" sz="3200" dirty="0">
                <a:solidFill>
                  <a:srgbClr val="000000"/>
                </a:solidFill>
                <a:latin typeface="Lao UI" pitchFamily="34" charset="0"/>
                <a:ea typeface="宋体" panose="02010600030101010101" pitchFamily="2" charset="-122"/>
                <a:sym typeface="Lao UI" pitchFamily="34" charset="0"/>
              </a:rPr>
              <a:t>：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9" name="矩形 8"/>
          <p:cNvSpPr/>
          <p:nvPr/>
        </p:nvSpPr>
        <p:spPr>
          <a:xfrm>
            <a:off x="2965450" y="2114550"/>
            <a:ext cx="1970088" cy="520700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教诗词落泪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0" name="矩形 9"/>
          <p:cNvSpPr/>
          <p:nvPr/>
        </p:nvSpPr>
        <p:spPr>
          <a:xfrm>
            <a:off x="2946400" y="2905125"/>
            <a:ext cx="1985963" cy="522288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难归而痛哭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1" name="矩形 13"/>
          <p:cNvSpPr/>
          <p:nvPr/>
        </p:nvSpPr>
        <p:spPr>
          <a:xfrm>
            <a:off x="2965450" y="3789363"/>
            <a:ext cx="1970088" cy="522287"/>
          </a:xfrm>
          <a:prstGeom prst="rect">
            <a:avLst/>
          </a:prstGeom>
          <a:solidFill>
            <a:srgbClr val="DDDDDD"/>
          </a:solidFill>
          <a:ln w="6350" cap="flat" cmpd="sng">
            <a:solidFill>
              <a:srgbClr val="42424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送梅花手绢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2" name="右箭头 10"/>
          <p:cNvSpPr/>
          <p:nvPr/>
        </p:nvSpPr>
        <p:spPr>
          <a:xfrm>
            <a:off x="5626100" y="3055938"/>
            <a:ext cx="977900" cy="485775"/>
          </a:xfrm>
          <a:prstGeom prst="rightArrow">
            <a:avLst>
              <a:gd name="adj1" fmla="val 50000"/>
              <a:gd name="adj2" fmla="val 49916"/>
            </a:avLst>
          </a:prstGeom>
          <a:solidFill>
            <a:srgbClr val="BCBCBC"/>
          </a:soli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3" name="心形 12"/>
          <p:cNvSpPr/>
          <p:nvPr/>
        </p:nvSpPr>
        <p:spPr>
          <a:xfrm>
            <a:off x="6891338" y="2336800"/>
            <a:ext cx="2455862" cy="214947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17694720">
                <a:pos x="1234753" y="217634"/>
              </a:cxn>
              <a:cxn ang="11796480">
                <a:pos x="332906" y="1074738"/>
              </a:cxn>
              <a:cxn ang="5898240">
                <a:pos x="1234753" y="2149475"/>
              </a:cxn>
              <a:cxn ang="0">
                <a:pos x="2122956" y="1074738"/>
              </a:cxn>
            </a:cxnLst>
            <a:rect l="txL" t="txT" r="txR" b="txB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2F2F2"/>
          </a:soli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思念</a:t>
            </a:r>
            <a:endParaRPr lang="zh-CN" altLang="en-US" sz="2800" b="1" dirty="0">
              <a:solidFill>
                <a:srgbClr val="C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祖国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0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8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1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bldLvl="0" animBg="1"/>
      <p:bldP spid="10249" grpId="1" bldLvl="0"/>
      <p:bldP spid="10250" grpId="0" bldLvl="0" animBg="1"/>
      <p:bldP spid="10250" grpId="1" bldLvl="0"/>
      <p:bldP spid="10251" grpId="0" bldLvl="0" animBg="1"/>
      <p:bldP spid="10251" grpId="1" bldLvl="0"/>
      <p:bldP spid="10252" grpId="0" bldLvl="0" animBg="1"/>
      <p:bldP spid="10252" grpId="1" bldLvl="0"/>
      <p:bldP spid="10253" grpId="0" bldLvl="0" animBg="1"/>
      <p:bldP spid="10253" grpId="1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灯片编号占位符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ctr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1126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8675" y="0"/>
            <a:ext cx="3743325" cy="2444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文本框 1"/>
          <p:cNvSpPr/>
          <p:nvPr/>
        </p:nvSpPr>
        <p:spPr>
          <a:xfrm>
            <a:off x="606425" y="849313"/>
            <a:ext cx="9779000" cy="3414712"/>
          </a:xfrm>
          <a:prstGeom prst="rect">
            <a:avLst/>
          </a:prstGeom>
          <a:noFill/>
          <a:ln w="28575" cap="flat" cmpd="thickThin">
            <a:solidFill>
              <a:srgbClr val="414141"/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回国那一天正是元旦，虽然热带是无所谓隆冬的，但腊月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天气，也毕竟凉飕飕的。外祖父把我们送到码头。赤道吹来的风缭乱了老人平日梳理得整整齐齐的银发，我觉得外祖父一下子衰老了许多。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船快开了，妈妈只好狠下心来，拉着我登上大客轮。想不到泪眼朦胧的外祖父也随着上了船，</a:t>
            </a:r>
            <a:r>
              <a:rPr lang="zh-CN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递给我一块手绢，一色雪白的细亚麻布上面绣着血色的梅花。</a:t>
            </a: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70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97438"/>
            <a:ext cx="3094038" cy="2020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1" name="流程图: 过程 35"/>
          <p:cNvSpPr/>
          <p:nvPr/>
        </p:nvSpPr>
        <p:spPr>
          <a:xfrm>
            <a:off x="68263" y="212725"/>
            <a:ext cx="4330700" cy="290513"/>
          </a:xfrm>
          <a:prstGeom prst="flowChartProcess">
            <a:avLst/>
          </a:prstGeom>
          <a:gradFill rotWithShape="1">
            <a:gsLst>
              <a:gs pos="0">
                <a:srgbClr val="E30000">
                  <a:alpha val="100000"/>
                </a:srgbClr>
              </a:gs>
              <a:gs pos="26999">
                <a:srgbClr val="E30000">
                  <a:alpha val="100000"/>
                </a:srgbClr>
              </a:gs>
              <a:gs pos="100000">
                <a:srgbClr val="760303">
                  <a:alpha val="100000"/>
                </a:srgbClr>
              </a:gs>
            </a:gsLst>
            <a:lin ang="8100000" scaled="1"/>
            <a:tileRect/>
          </a:gradFill>
          <a:ln w="12700" cap="flat" cmpd="sng">
            <a:solidFill>
              <a:srgbClr val="41414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  4.</a:t>
            </a:r>
            <a:r>
              <a:rPr lang="zh-CN" altLang="en-US" sz="1600" b="1" dirty="0">
                <a:solidFill>
                  <a:srgbClr val="FFFFFF"/>
                </a:solidFill>
                <a:latin typeface="仿宋" panose="02010609060101010101" pitchFamily="49" charset="-122"/>
                <a:ea typeface="仿宋" panose="02010609060101010101" pitchFamily="49" charset="-122"/>
                <a:sym typeface="仿宋" panose="02010609060101010101" pitchFamily="49" charset="-122"/>
              </a:rPr>
              <a:t>梅花魂</a:t>
            </a: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60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3" name="矩形 4"/>
          <p:cNvSpPr/>
          <p:nvPr/>
        </p:nvSpPr>
        <p:spPr>
          <a:xfrm>
            <a:off x="3189288" y="4378325"/>
            <a:ext cx="8164512" cy="1754188"/>
          </a:xfrm>
          <a:prstGeom prst="rect">
            <a:avLst/>
          </a:prstGeom>
          <a:noFill/>
          <a:ln w="28575" cap="flat" cmpd="thickThin">
            <a:solidFill>
              <a:srgbClr val="2C2C2C"/>
            </a:solidFill>
            <a:prstDash val="sysDash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当年的我，还过于稚嫩，并不懂得，我带走的，岂止是我慈爱的外祖父珍藏的一幅丹青、几朵血梅？我带走的，是身在异国的华侨老人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一颗眷恋祖国的赤子心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哪！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bldLvl="0" animBg="1"/>
      <p:bldP spid="11273" grpId="1" bldLvl="0"/>
    </p:bldLst>
  </p:timing>
</p:sld>
</file>

<file path=ppt/theme/theme1.xml><?xml version="1.0" encoding="utf-8"?>
<a:theme xmlns:a="http://schemas.openxmlformats.org/drawingml/2006/main" name="1">
  <a:themeElements>
    <a:clrScheme name="">
      <a:dk1>
        <a:srgbClr val="000000"/>
      </a:dk1>
      <a:lt1>
        <a:srgbClr val="FFFFFF"/>
      </a:lt1>
      <a:dk2>
        <a:srgbClr val="44546A"/>
      </a:dk2>
      <a:lt2>
        <a:srgbClr val="86B300"/>
      </a:lt2>
      <a:accent1>
        <a:srgbClr val="595959"/>
      </a:accent1>
      <a:accent2>
        <a:srgbClr val="ED7634"/>
      </a:accent2>
      <a:accent3>
        <a:srgbClr val="FFFFFF"/>
      </a:accent3>
      <a:accent4>
        <a:srgbClr val="000000"/>
      </a:accent4>
      <a:accent5>
        <a:srgbClr val="B5B5B5"/>
      </a:accent5>
      <a:accent6>
        <a:srgbClr val="D76A2E"/>
      </a:accent6>
      <a:hlink>
        <a:srgbClr val="BB0A0B"/>
      </a:hlink>
      <a:folHlink>
        <a:srgbClr val="BB0A0B"/>
      </a:folHlink>
    </a:clrScheme>
    <a:fontScheme name="www.33ppt.com">
      <a:majorFont>
        <a:latin typeface="Lao UI"/>
        <a:ea typeface="方正苏新诗柳楷简体"/>
        <a:cs typeface="方正苏新诗柳楷简体"/>
      </a:majorFont>
      <a:minorFont>
        <a:latin typeface="Lao UI"/>
        <a:ea typeface="方正苏新诗柳楷简体"/>
        <a:cs typeface="方正苏新诗柳楷简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86B300"/>
      </a:lt2>
      <a:accent1>
        <a:srgbClr val="595959"/>
      </a:accent1>
      <a:accent2>
        <a:srgbClr val="ED7634"/>
      </a:accent2>
      <a:accent3>
        <a:srgbClr val="FFFFFF"/>
      </a:accent3>
      <a:accent4>
        <a:srgbClr val="000000"/>
      </a:accent4>
      <a:accent5>
        <a:srgbClr val="B5B5B5"/>
      </a:accent5>
      <a:accent6>
        <a:srgbClr val="D76A2E"/>
      </a:accent6>
      <a:hlink>
        <a:srgbClr val="BB0A0B"/>
      </a:hlink>
      <a:folHlink>
        <a:srgbClr val="BB0A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1592</Words>
  <Application>WPS 演示</Application>
  <PresentationFormat>自定义</PresentationFormat>
  <Paragraphs>185</Paragraphs>
  <Slides>12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方正苏新诗柳楷简体</vt:lpstr>
      <vt:lpstr>Lao UI</vt:lpstr>
      <vt:lpstr>Segoe Print</vt:lpstr>
      <vt:lpstr>华文楷体</vt:lpstr>
      <vt:lpstr>微软雅黑 Light</vt:lpstr>
      <vt:lpstr>仿宋</vt:lpstr>
      <vt:lpstr>华文宋体</vt:lpstr>
      <vt:lpstr>楷体</vt:lpstr>
      <vt:lpstr>方正舒体</vt:lpstr>
      <vt:lpstr>汉语拼音</vt:lpstr>
      <vt:lpstr>黑体</vt:lpstr>
      <vt:lpstr>微软雅黑</vt:lpstr>
      <vt:lpstr>Arial Unicode MS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石家庄市长安区教育局教研室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</dc:title>
  <dc:creator>www.tukuppt.com</dc:creator>
  <dc:subject>tukuppt</dc:subject>
  <cp:lastModifiedBy>qwe</cp:lastModifiedBy>
  <cp:revision>6</cp:revision>
  <dcterms:created xsi:type="dcterms:W3CDTF">2020-06-07T20:44:00Z</dcterms:created>
  <dcterms:modified xsi:type="dcterms:W3CDTF">2021-11-01T05:12:46Z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9A7F692762664D5A8C4B4E445AAA084F</vt:lpwstr>
  </property>
</Properties>
</file>