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handoutMasterIdLst>
    <p:handoutMasterId r:id="rId13"/>
  </p:handoutMasterIdLst>
  <p:sldIdLst>
    <p:sldId id="279" r:id="rId3"/>
    <p:sldId id="298" r:id="rId4"/>
    <p:sldId id="297" r:id="rId5"/>
    <p:sldId id="285" r:id="rId6"/>
    <p:sldId id="290" r:id="rId7"/>
    <p:sldId id="291" r:id="rId8"/>
    <p:sldId id="292" r:id="rId9"/>
    <p:sldId id="294" r:id="rId10"/>
    <p:sldId id="296" r:id="rId11"/>
    <p:sldId id="293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9504"/>
    <a:srgbClr val="38A097"/>
    <a:srgbClr val="467A5F"/>
    <a:srgbClr val="595959"/>
    <a:srgbClr val="C1E0D7"/>
    <a:srgbClr val="9BD1C7"/>
    <a:srgbClr val="98C991"/>
    <a:srgbClr val="E6E6E6"/>
    <a:srgbClr val="9BBB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2" autoAdjust="0"/>
    <p:restoredTop sz="94660"/>
  </p:normalViewPr>
  <p:slideViewPr>
    <p:cSldViewPr snapToGrid="0" showGuides="1">
      <p:cViewPr varScale="1">
        <p:scale>
          <a:sx n="83" d="100"/>
          <a:sy n="83" d="100"/>
        </p:scale>
        <p:origin x="-240" y="-96"/>
      </p:cViewPr>
      <p:guideLst>
        <p:guide orient="horz" pos="663"/>
        <p:guide orient="horz" pos="709"/>
        <p:guide orient="horz" pos="3928"/>
        <p:guide orient="horz" pos="3864"/>
        <p:guide pos="416"/>
        <p:guide pos="7256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15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handoutMaster" Target="handoutMasters/handout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9DB94A-76E8-42C5-AFEE-9A302B350FA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B5490E-8918-4205-B670-B8B11C4AA12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组合 15"/>
          <p:cNvGrpSpPr/>
          <p:nvPr userDrawn="1"/>
        </p:nvGrpSpPr>
        <p:grpSpPr>
          <a:xfrm>
            <a:off x="1511533" y="823369"/>
            <a:ext cx="9168933" cy="5211262"/>
            <a:chOff x="405423" y="246185"/>
            <a:chExt cx="11368454" cy="6365630"/>
          </a:xfrm>
        </p:grpSpPr>
        <p:sp>
          <p:nvSpPr>
            <p:cNvPr id="14" name="矩形 13"/>
            <p:cNvSpPr/>
            <p:nvPr userDrawn="1"/>
          </p:nvSpPr>
          <p:spPr>
            <a:xfrm>
              <a:off x="405423" y="246185"/>
              <a:ext cx="11368454" cy="63656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矩形 14"/>
            <p:cNvSpPr/>
            <p:nvPr userDrawn="1"/>
          </p:nvSpPr>
          <p:spPr>
            <a:xfrm>
              <a:off x="597877" y="404446"/>
              <a:ext cx="11007969" cy="6049108"/>
            </a:xfrm>
            <a:prstGeom prst="rect">
              <a:avLst/>
            </a:prstGeom>
            <a:noFill/>
            <a:ln w="57150">
              <a:solidFill>
                <a:srgbClr val="C1E0D7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CDE66-9EA5-4378-91C5-CC965DE6E3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4EB7A-10A5-4C2C-A676-D65C2B64B5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CDE66-9EA5-4378-91C5-CC965DE6E3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4EB7A-10A5-4C2C-A676-D65C2B64B5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CDE66-9EA5-4378-91C5-CC965DE6E3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4EB7A-10A5-4C2C-A676-D65C2B64B5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CDE66-9EA5-4378-91C5-CC965DE6E3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4EB7A-10A5-4C2C-A676-D65C2B64B5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CDE66-9EA5-4378-91C5-CC965DE6E3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4EB7A-10A5-4C2C-A676-D65C2B64B5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CDE66-9EA5-4378-91C5-CC965DE6E3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4EB7A-10A5-4C2C-A676-D65C2B64B5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CDE66-9EA5-4378-91C5-CC965DE6E3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4EB7A-10A5-4C2C-A676-D65C2B64B5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CDE66-9EA5-4378-91C5-CC965DE6E3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4EB7A-10A5-4C2C-A676-D65C2B64B5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6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A2CC75-8280-4D50-8556-C2874ADEF92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90E77-D57C-49F8-ADC2-FB99C50EBC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6" name="组合 15"/>
          <p:cNvGrpSpPr/>
          <p:nvPr userDrawn="1"/>
        </p:nvGrpSpPr>
        <p:grpSpPr>
          <a:xfrm>
            <a:off x="405423" y="246185"/>
            <a:ext cx="11368454" cy="6365630"/>
            <a:chOff x="405423" y="246185"/>
            <a:chExt cx="11368454" cy="6365630"/>
          </a:xfrm>
        </p:grpSpPr>
        <p:sp>
          <p:nvSpPr>
            <p:cNvPr id="14" name="矩形 13"/>
            <p:cNvSpPr/>
            <p:nvPr userDrawn="1"/>
          </p:nvSpPr>
          <p:spPr>
            <a:xfrm>
              <a:off x="405423" y="246185"/>
              <a:ext cx="11368454" cy="63656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矩形 14"/>
            <p:cNvSpPr/>
            <p:nvPr userDrawn="1"/>
          </p:nvSpPr>
          <p:spPr>
            <a:xfrm>
              <a:off x="597877" y="404446"/>
              <a:ext cx="11007969" cy="6049108"/>
            </a:xfrm>
            <a:prstGeom prst="rect">
              <a:avLst/>
            </a:prstGeom>
            <a:noFill/>
            <a:ln w="57150">
              <a:solidFill>
                <a:srgbClr val="C1E0D7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7" name="图片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86" y="246185"/>
            <a:ext cx="2502284" cy="1558081"/>
          </a:xfrm>
          <a:prstGeom prst="rect">
            <a:avLst/>
          </a:prstGeom>
        </p:spPr>
      </p:pic>
      <p:sp>
        <p:nvSpPr>
          <p:cNvPr id="18" name="文本框 17"/>
          <p:cNvSpPr txBox="1"/>
          <p:nvPr userDrawn="1"/>
        </p:nvSpPr>
        <p:spPr>
          <a:xfrm>
            <a:off x="1799711" y="671282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rgbClr val="C1E0D7"/>
                </a:solidFill>
              </a:rPr>
              <a:t>工作总结</a:t>
            </a:r>
            <a:endParaRPr lang="zh-CN" altLang="en-US" sz="4000" b="1" dirty="0">
              <a:solidFill>
                <a:srgbClr val="C1E0D7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6" name="组合 15"/>
          <p:cNvGrpSpPr/>
          <p:nvPr userDrawn="1"/>
        </p:nvGrpSpPr>
        <p:grpSpPr>
          <a:xfrm>
            <a:off x="405423" y="246185"/>
            <a:ext cx="11368454" cy="6365630"/>
            <a:chOff x="405423" y="246185"/>
            <a:chExt cx="11368454" cy="6365630"/>
          </a:xfrm>
        </p:grpSpPr>
        <p:sp>
          <p:nvSpPr>
            <p:cNvPr id="14" name="矩形 13"/>
            <p:cNvSpPr/>
            <p:nvPr userDrawn="1"/>
          </p:nvSpPr>
          <p:spPr>
            <a:xfrm>
              <a:off x="405423" y="246185"/>
              <a:ext cx="11368454" cy="63656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矩形 14"/>
            <p:cNvSpPr/>
            <p:nvPr userDrawn="1"/>
          </p:nvSpPr>
          <p:spPr>
            <a:xfrm>
              <a:off x="597877" y="404446"/>
              <a:ext cx="11007969" cy="6049108"/>
            </a:xfrm>
            <a:prstGeom prst="rect">
              <a:avLst/>
            </a:prstGeom>
            <a:noFill/>
            <a:ln w="57150">
              <a:solidFill>
                <a:srgbClr val="C1E0D7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7" name="图片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86" y="246185"/>
            <a:ext cx="2502284" cy="1558081"/>
          </a:xfrm>
          <a:prstGeom prst="rect">
            <a:avLst/>
          </a:prstGeom>
        </p:spPr>
      </p:pic>
      <p:sp>
        <p:nvSpPr>
          <p:cNvPr id="18" name="文本框 17"/>
          <p:cNvSpPr txBox="1"/>
          <p:nvPr userDrawn="1"/>
        </p:nvSpPr>
        <p:spPr>
          <a:xfrm>
            <a:off x="1799711" y="671282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rgbClr val="C1E0D7"/>
                </a:solidFill>
              </a:rPr>
              <a:t>取得成绩</a:t>
            </a:r>
            <a:endParaRPr lang="zh-CN" altLang="en-US" sz="4000" b="1" dirty="0">
              <a:solidFill>
                <a:srgbClr val="C1E0D7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6" name="组合 15"/>
          <p:cNvGrpSpPr/>
          <p:nvPr userDrawn="1"/>
        </p:nvGrpSpPr>
        <p:grpSpPr>
          <a:xfrm>
            <a:off x="405423" y="246185"/>
            <a:ext cx="11368454" cy="6365630"/>
            <a:chOff x="405423" y="246185"/>
            <a:chExt cx="11368454" cy="6365630"/>
          </a:xfrm>
        </p:grpSpPr>
        <p:sp>
          <p:nvSpPr>
            <p:cNvPr id="14" name="矩形 13"/>
            <p:cNvSpPr/>
            <p:nvPr userDrawn="1"/>
          </p:nvSpPr>
          <p:spPr>
            <a:xfrm>
              <a:off x="405423" y="246185"/>
              <a:ext cx="11368454" cy="63656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矩形 14"/>
            <p:cNvSpPr/>
            <p:nvPr userDrawn="1"/>
          </p:nvSpPr>
          <p:spPr>
            <a:xfrm>
              <a:off x="597877" y="404446"/>
              <a:ext cx="11007969" cy="6049108"/>
            </a:xfrm>
            <a:prstGeom prst="rect">
              <a:avLst/>
            </a:prstGeom>
            <a:noFill/>
            <a:ln w="57150">
              <a:solidFill>
                <a:srgbClr val="C1E0D7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7" name="图片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86" y="246185"/>
            <a:ext cx="2502284" cy="1558081"/>
          </a:xfrm>
          <a:prstGeom prst="rect">
            <a:avLst/>
          </a:prstGeom>
        </p:spPr>
      </p:pic>
      <p:sp>
        <p:nvSpPr>
          <p:cNvPr id="18" name="文本框 17"/>
          <p:cNvSpPr txBox="1"/>
          <p:nvPr userDrawn="1"/>
        </p:nvSpPr>
        <p:spPr>
          <a:xfrm>
            <a:off x="1799711" y="671282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rgbClr val="C1E0D7"/>
                </a:solidFill>
              </a:rPr>
              <a:t>存在不足</a:t>
            </a:r>
            <a:endParaRPr lang="zh-CN" altLang="en-US" sz="4000" b="1" dirty="0">
              <a:solidFill>
                <a:srgbClr val="C1E0D7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6" name="组合 15"/>
          <p:cNvGrpSpPr/>
          <p:nvPr userDrawn="1"/>
        </p:nvGrpSpPr>
        <p:grpSpPr>
          <a:xfrm>
            <a:off x="405423" y="246185"/>
            <a:ext cx="11368454" cy="6365630"/>
            <a:chOff x="405423" y="246185"/>
            <a:chExt cx="11368454" cy="6365630"/>
          </a:xfrm>
        </p:grpSpPr>
        <p:sp>
          <p:nvSpPr>
            <p:cNvPr id="14" name="矩形 13"/>
            <p:cNvSpPr/>
            <p:nvPr userDrawn="1"/>
          </p:nvSpPr>
          <p:spPr>
            <a:xfrm>
              <a:off x="405423" y="246185"/>
              <a:ext cx="11368454" cy="63656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矩形 14"/>
            <p:cNvSpPr/>
            <p:nvPr userDrawn="1"/>
          </p:nvSpPr>
          <p:spPr>
            <a:xfrm>
              <a:off x="597877" y="404446"/>
              <a:ext cx="11007969" cy="6049108"/>
            </a:xfrm>
            <a:prstGeom prst="rect">
              <a:avLst/>
            </a:prstGeom>
            <a:noFill/>
            <a:ln w="57150">
              <a:solidFill>
                <a:srgbClr val="C1E0D7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7" name="图片 1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86" y="246185"/>
            <a:ext cx="2502284" cy="1558081"/>
          </a:xfrm>
          <a:prstGeom prst="rect">
            <a:avLst/>
          </a:prstGeom>
        </p:spPr>
      </p:pic>
      <p:sp>
        <p:nvSpPr>
          <p:cNvPr id="18" name="文本框 17"/>
          <p:cNvSpPr txBox="1"/>
          <p:nvPr userDrawn="1"/>
        </p:nvSpPr>
        <p:spPr>
          <a:xfrm>
            <a:off x="1799711" y="671282"/>
            <a:ext cx="22365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solidFill>
                  <a:srgbClr val="C1E0D7"/>
                </a:solidFill>
              </a:rPr>
              <a:t>工作计划</a:t>
            </a:r>
            <a:endParaRPr lang="zh-CN" altLang="en-US" sz="4000" b="1" dirty="0">
              <a:solidFill>
                <a:srgbClr val="C1E0D7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图片 1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16" name="组合 15"/>
          <p:cNvGrpSpPr/>
          <p:nvPr userDrawn="1"/>
        </p:nvGrpSpPr>
        <p:grpSpPr>
          <a:xfrm>
            <a:off x="405423" y="246185"/>
            <a:ext cx="11368454" cy="6365630"/>
            <a:chOff x="405423" y="246185"/>
            <a:chExt cx="11368454" cy="6365630"/>
          </a:xfrm>
        </p:grpSpPr>
        <p:sp>
          <p:nvSpPr>
            <p:cNvPr id="14" name="矩形 13"/>
            <p:cNvSpPr/>
            <p:nvPr userDrawn="1"/>
          </p:nvSpPr>
          <p:spPr>
            <a:xfrm>
              <a:off x="405423" y="246185"/>
              <a:ext cx="11368454" cy="63656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矩形 14"/>
            <p:cNvSpPr/>
            <p:nvPr userDrawn="1"/>
          </p:nvSpPr>
          <p:spPr>
            <a:xfrm>
              <a:off x="597877" y="404446"/>
              <a:ext cx="11007969" cy="6049108"/>
            </a:xfrm>
            <a:prstGeom prst="rect">
              <a:avLst/>
            </a:prstGeom>
            <a:noFill/>
            <a:ln w="57150">
              <a:solidFill>
                <a:srgbClr val="C1E0D7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CDE66-9EA5-4378-91C5-CC965DE6E3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4EB7A-10A5-4C2C-A676-D65C2B64B5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CDE66-9EA5-4378-91C5-CC965DE6E3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C4EB7A-10A5-4C2C-A676-D65C2B64B5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CDE66-9EA5-4378-91C5-CC965DE6E3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C4EB7A-10A5-4C2C-A676-D65C2B64B52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slide" Target="slide5.xml"/><Relationship Id="rId6" Type="http://schemas.openxmlformats.org/officeDocument/2006/relationships/slide" Target="slide2.xml"/><Relationship Id="rId5" Type="http://schemas.openxmlformats.org/officeDocument/2006/relationships/tags" Target="../tags/tag1.xml"/><Relationship Id="rId4" Type="http://schemas.openxmlformats.org/officeDocument/2006/relationships/slide" Target="slide8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9.xml"/><Relationship Id="rId8" Type="http://schemas.openxmlformats.org/officeDocument/2006/relationships/tags" Target="../tags/tag8.xml"/><Relationship Id="rId7" Type="http://schemas.openxmlformats.org/officeDocument/2006/relationships/tags" Target="../tags/tag7.xml"/><Relationship Id="rId6" Type="http://schemas.openxmlformats.org/officeDocument/2006/relationships/tags" Target="../tags/tag6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6" Type="http://schemas.openxmlformats.org/officeDocument/2006/relationships/slideLayout" Target="../slideLayouts/slideLayout13.xml"/><Relationship Id="rId15" Type="http://schemas.openxmlformats.org/officeDocument/2006/relationships/tags" Target="../tags/tag15.xml"/><Relationship Id="rId14" Type="http://schemas.openxmlformats.org/officeDocument/2006/relationships/tags" Target="../tags/tag14.xml"/><Relationship Id="rId13" Type="http://schemas.openxmlformats.org/officeDocument/2006/relationships/tags" Target="../tags/tag13.xml"/><Relationship Id="rId12" Type="http://schemas.openxmlformats.org/officeDocument/2006/relationships/tags" Target="../tags/tag12.xml"/><Relationship Id="rId11" Type="http://schemas.openxmlformats.org/officeDocument/2006/relationships/tags" Target="../tags/tag11.xml"/><Relationship Id="rId10" Type="http://schemas.openxmlformats.org/officeDocument/2006/relationships/tags" Target="../tags/tag10.xml"/><Relationship Id="rId1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6.png"/><Relationship Id="rId1" Type="http://schemas.openxmlformats.org/officeDocument/2006/relationships/tags" Target="../tags/tag1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image" Target="../media/image6.png"/><Relationship Id="rId1" Type="http://schemas.openxmlformats.org/officeDocument/2006/relationships/tags" Target="../tags/tag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15"/>
          <a:stretch>
            <a:fillRect/>
          </a:stretch>
        </p:blipFill>
        <p:spPr>
          <a:xfrm>
            <a:off x="0" y="5854085"/>
            <a:ext cx="1570182" cy="100391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15"/>
          <a:stretch>
            <a:fillRect/>
          </a:stretch>
        </p:blipFill>
        <p:spPr>
          <a:xfrm rot="1126534" flipV="1">
            <a:off x="10705834" y="0"/>
            <a:ext cx="1570182" cy="1003914"/>
          </a:xfrm>
          <a:prstGeom prst="rect">
            <a:avLst/>
          </a:prstGeom>
        </p:spPr>
      </p:pic>
      <p:grpSp>
        <p:nvGrpSpPr>
          <p:cNvPr id="3" name="组合 2"/>
          <p:cNvGrpSpPr/>
          <p:nvPr/>
        </p:nvGrpSpPr>
        <p:grpSpPr>
          <a:xfrm>
            <a:off x="391500" y="266183"/>
            <a:ext cx="11400200" cy="6311900"/>
            <a:chOff x="405423" y="246185"/>
            <a:chExt cx="11368454" cy="6365630"/>
          </a:xfrm>
        </p:grpSpPr>
        <p:sp>
          <p:nvSpPr>
            <p:cNvPr id="4" name="矩形 3"/>
            <p:cNvSpPr/>
            <p:nvPr/>
          </p:nvSpPr>
          <p:spPr>
            <a:xfrm>
              <a:off x="405423" y="246185"/>
              <a:ext cx="11368454" cy="63656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5" name="矩形 4"/>
            <p:cNvSpPr/>
            <p:nvPr/>
          </p:nvSpPr>
          <p:spPr>
            <a:xfrm>
              <a:off x="597877" y="404446"/>
              <a:ext cx="11007969" cy="6049108"/>
            </a:xfrm>
            <a:prstGeom prst="rect">
              <a:avLst/>
            </a:prstGeom>
            <a:noFill/>
            <a:ln w="57150">
              <a:solidFill>
                <a:srgbClr val="C1E0D7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0488" y="0"/>
            <a:ext cx="8411024" cy="6858000"/>
          </a:xfrm>
          <a:prstGeom prst="rect">
            <a:avLst/>
          </a:prstGeom>
        </p:spPr>
      </p:pic>
      <p:sp>
        <p:nvSpPr>
          <p:cNvPr id="13" name="PA_MH_Entry_1">
            <a:hlinkClick r:id="rId4" action="ppaction://hlinksldjump"/>
          </p:cNvPr>
          <p:cNvSpPr txBox="1"/>
          <p:nvPr>
            <p:custDataLst>
              <p:tags r:id="rId5"/>
            </p:custDataLst>
          </p:nvPr>
        </p:nvSpPr>
        <p:spPr>
          <a:xfrm>
            <a:off x="1686688" y="2676729"/>
            <a:ext cx="8373967" cy="61668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zh-CN" altLang="en-US" sz="8800" spc="-300" dirty="0" smtClean="0">
                <a:solidFill>
                  <a:srgbClr val="E89504"/>
                </a:solidFill>
                <a:cs typeface="+mn-ea"/>
                <a:sym typeface="+mn-lt"/>
              </a:rPr>
              <a:t>语文园地</a:t>
            </a:r>
            <a:endParaRPr lang="zh-CN" altLang="en-US" sz="8800" spc="-300" dirty="0">
              <a:solidFill>
                <a:srgbClr val="E89504"/>
              </a:solidFill>
              <a:cs typeface="+mn-ea"/>
              <a:sym typeface="+mn-lt"/>
            </a:endParaRPr>
          </a:p>
        </p:txBody>
      </p:sp>
      <p:sp>
        <p:nvSpPr>
          <p:cNvPr id="18" name="文本框 11"/>
          <p:cNvSpPr txBox="1"/>
          <p:nvPr/>
        </p:nvSpPr>
        <p:spPr>
          <a:xfrm>
            <a:off x="3216093" y="4279384"/>
            <a:ext cx="5153950" cy="400110"/>
          </a:xfrm>
          <a:prstGeom prst="rect">
            <a:avLst/>
          </a:prstGeom>
          <a:noFill/>
        </p:spPr>
        <p:txBody>
          <a:bodyPr wrap="square" lIns="91440" tIns="45720" rIns="91440" bIns="45720" rtlCol="0">
            <a:spAutoFit/>
          </a:bodyPr>
          <a:lstStyle/>
          <a:p>
            <a:pPr algn="ctr" defTabSz="1219200"/>
            <a:r>
              <a:rPr lang="zh-CN" altLang="en-US" sz="2000" dirty="0" smtClean="0">
                <a:solidFill>
                  <a:srgbClr val="000000"/>
                </a:solidFill>
                <a:cs typeface="+mn-ea"/>
                <a:sym typeface="+mn-lt"/>
              </a:rPr>
              <a:t>第一单元</a:t>
            </a:r>
            <a:endParaRPr lang="zh-CN" altLang="en-US" sz="200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cxnSp>
        <p:nvCxnSpPr>
          <p:cNvPr id="20" name="直接连接符 19"/>
          <p:cNvCxnSpPr/>
          <p:nvPr/>
        </p:nvCxnSpPr>
        <p:spPr>
          <a:xfrm>
            <a:off x="2400300" y="4013200"/>
            <a:ext cx="7137400" cy="0"/>
          </a:xfrm>
          <a:prstGeom prst="line">
            <a:avLst/>
          </a:prstGeom>
          <a:ln w="19050">
            <a:solidFill>
              <a:srgbClr val="38A0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 flipH="1">
            <a:off x="0" y="118870"/>
            <a:ext cx="2771800" cy="252000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40000"/>
                  <a:lumOff val="60000"/>
                </a:schemeClr>
              </a:gs>
              <a:gs pos="44000">
                <a:schemeClr val="accent6">
                  <a:lumMod val="95000"/>
                  <a:lumOff val="5000"/>
                </a:schemeClr>
              </a:gs>
              <a:gs pos="100000">
                <a:schemeClr val="accent6">
                  <a:lumMod val="60000"/>
                </a:schemeClr>
              </a:gs>
            </a:gsLst>
            <a:lin ang="189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zh-CN" altLang="en-US" sz="1400" dirty="0" smtClean="0">
                <a:ea typeface="黑体" panose="02010609060101010101" pitchFamily="49" charset="-122"/>
              </a:rPr>
              <a:t>语文   </a:t>
            </a:r>
            <a:r>
              <a:rPr kumimoji="1" lang="zh-CN" altLang="en-US" sz="1400" dirty="0" smtClean="0">
                <a:ea typeface="黑体" panose="02010609060101010101" pitchFamily="49" charset="-122"/>
              </a:rPr>
              <a:t>五年级   下册</a:t>
            </a:r>
            <a:endParaRPr kumimoji="1" lang="zh-CN" altLang="en-US" sz="1400" dirty="0">
              <a:ea typeface="黑体" panose="02010609060101010101" pitchFamily="49" charset="-122"/>
            </a:endParaRPr>
          </a:p>
        </p:txBody>
      </p:sp>
      <p:sp>
        <p:nvSpPr>
          <p:cNvPr id="19" name="文本框 18">
            <a:hlinkClick r:id="rId6" action="ppaction://hlinksldjump"/>
          </p:cNvPr>
          <p:cNvSpPr txBox="1"/>
          <p:nvPr/>
        </p:nvSpPr>
        <p:spPr>
          <a:xfrm>
            <a:off x="9502911" y="5215645"/>
            <a:ext cx="1231486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000" dirty="0">
                <a:solidFill>
                  <a:schemeClr val="bg1"/>
                </a:solidFill>
                <a:ea typeface="黑体" panose="02010609060101010101" pitchFamily="49" charset="-122"/>
              </a:rPr>
              <a:t>第一课时</a:t>
            </a:r>
            <a:endParaRPr kumimoji="1" lang="zh-CN" altLang="en-US" sz="2000" dirty="0">
              <a:solidFill>
                <a:schemeClr val="bg1"/>
              </a:solidFill>
              <a:ea typeface="黑体" panose="02010609060101010101" pitchFamily="49" charset="-122"/>
            </a:endParaRPr>
          </a:p>
        </p:txBody>
      </p:sp>
      <p:sp>
        <p:nvSpPr>
          <p:cNvPr id="21" name="文本框 14">
            <a:hlinkClick r:id="rId7" action="ppaction://hlinksldjump"/>
          </p:cNvPr>
          <p:cNvSpPr txBox="1"/>
          <p:nvPr/>
        </p:nvSpPr>
        <p:spPr>
          <a:xfrm>
            <a:off x="9548012" y="5829198"/>
            <a:ext cx="1231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zh-CN" altLang="en-US" sz="2000" dirty="0">
                <a:solidFill>
                  <a:schemeClr val="bg1"/>
                </a:solidFill>
                <a:ea typeface="黑体" panose="02010609060101010101" pitchFamily="49" charset="-122"/>
              </a:rPr>
              <a:t>第二课时</a:t>
            </a:r>
            <a:endParaRPr kumimoji="1" lang="zh-CN" altLang="en-US" sz="2000" dirty="0">
              <a:solidFill>
                <a:schemeClr val="bg1"/>
              </a:solidFill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0" y="-50449"/>
            <a:ext cx="12192000" cy="6858000"/>
            <a:chOff x="405423" y="246185"/>
            <a:chExt cx="11368454" cy="6365630"/>
          </a:xfrm>
        </p:grpSpPr>
        <p:sp>
          <p:nvSpPr>
            <p:cNvPr id="14" name="矩形 13"/>
            <p:cNvSpPr/>
            <p:nvPr/>
          </p:nvSpPr>
          <p:spPr>
            <a:xfrm>
              <a:off x="405423" y="246185"/>
              <a:ext cx="11368454" cy="63656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597877" y="404446"/>
              <a:ext cx="11007969" cy="6049108"/>
            </a:xfrm>
            <a:prstGeom prst="rect">
              <a:avLst/>
            </a:prstGeom>
            <a:noFill/>
            <a:ln w="57150">
              <a:solidFill>
                <a:srgbClr val="C1E0D7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7" name="图片 1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93" y="0"/>
            <a:ext cx="3631407" cy="3303906"/>
          </a:xfrm>
          <a:prstGeom prst="rect">
            <a:avLst/>
          </a:prstGeom>
        </p:spPr>
      </p:pic>
      <p:sp>
        <p:nvSpPr>
          <p:cNvPr id="11" name="_14"/>
          <p:cNvSpPr txBox="1">
            <a:spLocks noChangeArrowheads="1"/>
          </p:cNvSpPr>
          <p:nvPr/>
        </p:nvSpPr>
        <p:spPr bwMode="auto">
          <a:xfrm>
            <a:off x="856993" y="1230665"/>
            <a:ext cx="1803633" cy="842576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89000"/>
                </a:schemeClr>
              </a:gs>
              <a:gs pos="23000">
                <a:schemeClr val="accent6">
                  <a:lumMod val="89000"/>
                </a:schemeClr>
              </a:gs>
              <a:gs pos="69000">
                <a:schemeClr val="accent6">
                  <a:lumMod val="75000"/>
                </a:schemeClr>
              </a:gs>
              <a:gs pos="97000">
                <a:schemeClr val="accent6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b="1" spc="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作业</a:t>
            </a:r>
            <a:endParaRPr lang="en-US" altLang="zh-CN" b="1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对角圆角矩形 15"/>
          <p:cNvSpPr/>
          <p:nvPr/>
        </p:nvSpPr>
        <p:spPr>
          <a:xfrm>
            <a:off x="3800169" y="2248973"/>
            <a:ext cx="4412609" cy="2259155"/>
          </a:xfrm>
          <a:prstGeom prst="round2DiagRect">
            <a:avLst/>
          </a:prstGeom>
          <a:grpFill/>
          <a:ln w="38100">
            <a:solidFill>
              <a:srgbClr val="00B050"/>
            </a:solidFill>
            <a:prstDash val="sysDot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背</a:t>
            </a:r>
            <a:r>
              <a:rPr lang="zh-CN" altLang="en-US" sz="36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诵</a:t>
            </a:r>
            <a:r>
              <a:rPr lang="en-US" altLang="zh-CN" sz="36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《</a:t>
            </a:r>
            <a:r>
              <a:rPr lang="zh-CN" altLang="en-US" sz="36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游子吟</a:t>
            </a:r>
            <a:r>
              <a:rPr lang="en-US" altLang="zh-CN" sz="36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》</a:t>
            </a:r>
            <a:r>
              <a:rPr lang="zh-CN" altLang="en-US" sz="36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。</a:t>
            </a:r>
            <a:endParaRPr lang="zh-CN" altLang="en-US" sz="36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4749" y="2161548"/>
            <a:ext cx="7578547" cy="5351962"/>
          </a:xfrm>
          <a:prstGeom prst="rect">
            <a:avLst/>
          </a:prstGeom>
        </p:spPr>
      </p:pic>
      <p:sp>
        <p:nvSpPr>
          <p:cNvPr id="9" name="流程图: 过程 8"/>
          <p:cNvSpPr/>
          <p:nvPr/>
        </p:nvSpPr>
        <p:spPr>
          <a:xfrm>
            <a:off x="-4555" y="195486"/>
            <a:ext cx="2488323" cy="216024"/>
          </a:xfrm>
          <a:prstGeom prst="flowChartProcess">
            <a:avLst/>
          </a:prstGeom>
          <a:gradFill flip="none" rotWithShape="1">
            <a:gsLst>
              <a:gs pos="10000">
                <a:schemeClr val="accent6">
                  <a:lumMod val="40000"/>
                  <a:lumOff val="60000"/>
                </a:schemeClr>
              </a:gs>
              <a:gs pos="46000">
                <a:schemeClr val="accent6">
                  <a:lumMod val="95000"/>
                  <a:lumOff val="5000"/>
                </a:schemeClr>
              </a:gs>
              <a:gs pos="100000">
                <a:schemeClr val="accent6">
                  <a:lumMod val="60000"/>
                </a:schemeClr>
              </a:gs>
            </a:gsLst>
            <a:lin ang="10800000" scaled="1"/>
            <a:tileRect/>
          </a:gradFill>
          <a:ln>
            <a:solidFill>
              <a:schemeClr val="bg1"/>
            </a:solidFill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1100" dirty="0" smtClean="0"/>
              <a:t>第一单元：语文园地</a:t>
            </a:r>
            <a:endParaRPr lang="zh-CN" altLang="en-US" sz="11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300884" y="196322"/>
            <a:ext cx="11400200" cy="6311900"/>
            <a:chOff x="405423" y="246185"/>
            <a:chExt cx="11368454" cy="6365630"/>
          </a:xfrm>
        </p:grpSpPr>
        <p:sp>
          <p:nvSpPr>
            <p:cNvPr id="27" name="矩形 26"/>
            <p:cNvSpPr/>
            <p:nvPr/>
          </p:nvSpPr>
          <p:spPr>
            <a:xfrm>
              <a:off x="405423" y="246185"/>
              <a:ext cx="11368454" cy="63656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8" name="矩形 27"/>
            <p:cNvSpPr/>
            <p:nvPr/>
          </p:nvSpPr>
          <p:spPr>
            <a:xfrm>
              <a:off x="597877" y="404446"/>
              <a:ext cx="11007969" cy="6049108"/>
            </a:xfrm>
            <a:prstGeom prst="rect">
              <a:avLst/>
            </a:prstGeom>
            <a:noFill/>
            <a:ln w="57150">
              <a:solidFill>
                <a:srgbClr val="C1E0D7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15"/>
          <a:stretch>
            <a:fillRect/>
          </a:stretch>
        </p:blipFill>
        <p:spPr>
          <a:xfrm flipV="1">
            <a:off x="0" y="5684107"/>
            <a:ext cx="1836038" cy="1173892"/>
          </a:xfrm>
          <a:prstGeom prst="rect">
            <a:avLst/>
          </a:prstGeom>
        </p:spPr>
      </p:pic>
      <p:grpSp>
        <p:nvGrpSpPr>
          <p:cNvPr id="25" name="组合 24"/>
          <p:cNvGrpSpPr/>
          <p:nvPr/>
        </p:nvGrpSpPr>
        <p:grpSpPr>
          <a:xfrm>
            <a:off x="2048406" y="4855370"/>
            <a:ext cx="568671" cy="611719"/>
            <a:chOff x="5468061" y="4859752"/>
            <a:chExt cx="568671" cy="611719"/>
          </a:xfrm>
          <a:solidFill>
            <a:srgbClr val="38A097"/>
          </a:solidFill>
        </p:grpSpPr>
        <p:sp>
          <p:nvSpPr>
            <p:cNvPr id="16" name="MH_Number_4" descr="#wm#_48_07_*Z">
              <a:hlinkClick r:id="" action="ppaction://noaction"/>
            </p:cNvPr>
            <p:cNvSpPr>
              <a:spLocks noChangeArrowheads="1"/>
            </p:cNvSpPr>
            <p:nvPr>
              <p:custDataLst>
                <p:tags r:id="rId2"/>
              </p:custDataLst>
            </p:nvPr>
          </p:nvSpPr>
          <p:spPr bwMode="auto">
            <a:xfrm>
              <a:off x="5509091" y="4859752"/>
              <a:ext cx="527641" cy="52876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  <a:effectLst/>
          </p:spPr>
          <p:txBody>
            <a:bodyPr wrap="none" anchor="ctr">
              <a:no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en-US" altLang="zh-CN" sz="2400" b="1" kern="0" dirty="0">
                  <a:latin typeface="+mn-lt"/>
                  <a:ea typeface="+mn-ea"/>
                  <a:cs typeface="+mn-ea"/>
                  <a:sym typeface="+mn-lt"/>
                </a:rPr>
                <a:t>4</a:t>
              </a:r>
              <a:endParaRPr lang="zh-CN" altLang="zh-CN" sz="2400" b="1" kern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17" name="MH_Others_4" descr="#wm#_48_07_*Z"/>
            <p:cNvSpPr>
              <a:spLocks noChangeArrowheads="1"/>
            </p:cNvSpPr>
            <p:nvPr>
              <p:custDataLst>
                <p:tags r:id="rId3"/>
              </p:custDataLst>
            </p:nvPr>
          </p:nvSpPr>
          <p:spPr bwMode="auto">
            <a:xfrm>
              <a:off x="5468061" y="5234099"/>
              <a:ext cx="236867" cy="237372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  <a:effectLst/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endParaRPr lang="zh-CN" altLang="zh-CN" sz="1050" kern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19" name="MH_Others_10" descr="#wm#_48_07_*Z"/>
          <p:cNvSpPr>
            <a:spLocks noChangeArrowheads="1"/>
          </p:cNvSpPr>
          <p:nvPr>
            <p:custDataLst>
              <p:tags r:id="rId4"/>
            </p:custDataLst>
          </p:nvPr>
        </p:nvSpPr>
        <p:spPr bwMode="auto">
          <a:xfrm>
            <a:off x="558345" y="512252"/>
            <a:ext cx="1179089" cy="927828"/>
          </a:xfrm>
          <a:prstGeom prst="ellipse">
            <a:avLst/>
          </a:prstGeom>
          <a:solidFill>
            <a:srgbClr val="38A097">
              <a:alpha val="86000"/>
            </a:srgbClr>
          </a:solidFill>
          <a:ln>
            <a:noFill/>
          </a:ln>
          <a:effectLst/>
        </p:spPr>
        <p:txBody>
          <a:bodyPr wrap="square" lIns="0" tIns="0" rIns="0" bIns="0" anchor="ctr"/>
          <a:lstStyle>
            <a:lvl1pPr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zh-CN" altLang="en-US" sz="2800" b="1" kern="0" dirty="0" smtClean="0">
                <a:latin typeface="+mn-lt"/>
                <a:ea typeface="+mn-ea"/>
                <a:cs typeface="+mn-ea"/>
                <a:sym typeface="+mn-lt"/>
              </a:rPr>
              <a:t>交流</a:t>
            </a:r>
            <a:endParaRPr lang="zh-CN" altLang="zh-CN" sz="2800" b="1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0" name="MH_Others_11" descr="#wm#_48_07_*Z"/>
          <p:cNvSpPr>
            <a:spLocks noChangeArrowheads="1"/>
          </p:cNvSpPr>
          <p:nvPr>
            <p:custDataLst>
              <p:tags r:id="rId5"/>
            </p:custDataLst>
          </p:nvPr>
        </p:nvSpPr>
        <p:spPr bwMode="auto">
          <a:xfrm>
            <a:off x="1117544" y="1003958"/>
            <a:ext cx="1076095" cy="927828"/>
          </a:xfrm>
          <a:prstGeom prst="ellipse">
            <a:avLst/>
          </a:prstGeom>
          <a:solidFill>
            <a:srgbClr val="38A097">
              <a:alpha val="30000"/>
            </a:srgbClr>
          </a:solidFill>
          <a:ln>
            <a:noFill/>
          </a:ln>
          <a:effectLst/>
        </p:spPr>
        <p:txBody>
          <a:bodyPr wrap="square" lIns="0" tIns="0" rIns="0" bIns="0" anchor="ctr"/>
          <a:lstStyle>
            <a:lvl1pPr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zh-CN" altLang="en-US" sz="2800" b="1" kern="0" dirty="0" smtClean="0">
                <a:latin typeface="+mn-lt"/>
                <a:ea typeface="+mn-ea"/>
                <a:cs typeface="+mn-ea"/>
                <a:sym typeface="+mn-lt"/>
              </a:rPr>
              <a:t>平台</a:t>
            </a:r>
            <a:endParaRPr lang="zh-CN" altLang="zh-CN" sz="2800" b="1" kern="0" dirty="0"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2051893" y="2237860"/>
            <a:ext cx="568671" cy="611720"/>
            <a:chOff x="5468061" y="1502206"/>
            <a:chExt cx="568671" cy="611720"/>
          </a:xfrm>
          <a:solidFill>
            <a:srgbClr val="38A097"/>
          </a:solidFill>
        </p:grpSpPr>
        <p:sp>
          <p:nvSpPr>
            <p:cNvPr id="42" name="MH_Number_1" descr="#wm#_48_07_*Z"/>
            <p:cNvSpPr>
              <a:spLocks noChangeArrowheads="1"/>
            </p:cNvSpPr>
            <p:nvPr>
              <p:custDataLst>
                <p:tags r:id="rId6"/>
              </p:custDataLst>
            </p:nvPr>
          </p:nvSpPr>
          <p:spPr bwMode="auto">
            <a:xfrm>
              <a:off x="5509091" y="1502206"/>
              <a:ext cx="527641" cy="52876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  <a:effectLst/>
          </p:spPr>
          <p:txBody>
            <a:bodyPr wrap="none" anchor="ctr">
              <a:no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en-US" altLang="zh-CN" sz="2400" b="1" kern="0" dirty="0">
                  <a:latin typeface="+mn-lt"/>
                  <a:ea typeface="+mn-ea"/>
                  <a:cs typeface="+mn-ea"/>
                  <a:sym typeface="+mn-lt"/>
                </a:rPr>
                <a:t>1</a:t>
              </a:r>
              <a:endParaRPr lang="zh-CN" altLang="zh-CN" sz="2400" b="1" kern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3" name="MH_Others_1" descr="#wm#_48_07_*Z"/>
            <p:cNvSpPr>
              <a:spLocks noChangeArrowheads="1"/>
            </p:cNvSpPr>
            <p:nvPr>
              <p:custDataLst>
                <p:tags r:id="rId7"/>
              </p:custDataLst>
            </p:nvPr>
          </p:nvSpPr>
          <p:spPr bwMode="auto">
            <a:xfrm>
              <a:off x="5468061" y="1876554"/>
              <a:ext cx="236867" cy="237372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  <a:effectLst/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endParaRPr lang="zh-CN" altLang="zh-CN" sz="1050" kern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44" name="PA_MH_Entry_1"/>
          <p:cNvSpPr txBox="1"/>
          <p:nvPr>
            <p:custDataLst>
              <p:tags r:id="rId8"/>
            </p:custDataLst>
          </p:nvPr>
        </p:nvSpPr>
        <p:spPr>
          <a:xfrm>
            <a:off x="2758094" y="2237860"/>
            <a:ext cx="8385347" cy="61668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r>
              <a:rPr lang="zh-CN" altLang="zh-CN" sz="2600" kern="100" dirty="0">
                <a:ea typeface="宋体" panose="02010600030101010101" pitchFamily="2" charset="-122"/>
                <a:cs typeface="黑体" panose="02010609060101010101" pitchFamily="49" charset="-122"/>
              </a:rPr>
              <a:t>可以</a:t>
            </a:r>
            <a:r>
              <a:rPr lang="zh-CN" altLang="zh-CN" sz="2600" kern="100" dirty="0" smtClean="0">
                <a:ea typeface="宋体" panose="02010600030101010101" pitchFamily="2" charset="-122"/>
                <a:cs typeface="黑体" panose="02010609060101010101" pitchFamily="49" charset="-122"/>
              </a:rPr>
              <a:t>从直</a:t>
            </a:r>
            <a:r>
              <a:rPr lang="zh-CN" altLang="zh-CN" sz="2600" kern="100" dirty="0">
                <a:ea typeface="宋体" panose="02010600030101010101" pitchFamily="2" charset="-122"/>
                <a:cs typeface="黑体" panose="02010609060101010101" pitchFamily="49" charset="-122"/>
              </a:rPr>
              <a:t>接抒情的句</a:t>
            </a:r>
            <a:r>
              <a:rPr lang="zh-CN" altLang="zh-CN" sz="2600" kern="100" dirty="0" smtClean="0">
                <a:ea typeface="宋体" panose="02010600030101010101" pitchFamily="2" charset="-122"/>
                <a:cs typeface="黑体" panose="02010609060101010101" pitchFamily="49" charset="-122"/>
              </a:rPr>
              <a:t>子体会思</a:t>
            </a:r>
            <a:r>
              <a:rPr lang="zh-CN" altLang="zh-CN" sz="2600" kern="100" dirty="0">
                <a:ea typeface="宋体" panose="02010600030101010101" pitchFamily="2" charset="-122"/>
                <a:cs typeface="黑体" panose="02010609060101010101" pitchFamily="49" charset="-122"/>
              </a:rPr>
              <a:t>想感情。</a:t>
            </a:r>
            <a:endParaRPr lang="zh-CN" altLang="en-US" sz="2600" b="1" spc="6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2051893" y="3130210"/>
            <a:ext cx="568671" cy="611719"/>
            <a:chOff x="5468061" y="2621388"/>
            <a:chExt cx="568671" cy="611719"/>
          </a:xfrm>
          <a:solidFill>
            <a:srgbClr val="38A097"/>
          </a:solidFill>
        </p:grpSpPr>
        <p:sp>
          <p:nvSpPr>
            <p:cNvPr id="46" name="MH_Number_2" descr="#wm#_48_07_*Z"/>
            <p:cNvSpPr>
              <a:spLocks noChangeArrowheads="1"/>
            </p:cNvSpPr>
            <p:nvPr>
              <p:custDataLst>
                <p:tags r:id="rId9"/>
              </p:custDataLst>
            </p:nvPr>
          </p:nvSpPr>
          <p:spPr bwMode="auto">
            <a:xfrm>
              <a:off x="5509091" y="2621388"/>
              <a:ext cx="527641" cy="52876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  <a:effectLst/>
          </p:spPr>
          <p:txBody>
            <a:bodyPr wrap="none" anchor="ctr">
              <a:no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en-US" altLang="zh-CN" sz="2400" b="1" kern="0" dirty="0">
                  <a:latin typeface="+mn-lt"/>
                  <a:ea typeface="+mn-ea"/>
                  <a:cs typeface="+mn-ea"/>
                  <a:sym typeface="+mn-lt"/>
                </a:rPr>
                <a:t>2</a:t>
              </a:r>
              <a:endParaRPr lang="zh-CN" altLang="zh-CN" sz="2400" b="1" kern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7" name="MH_Others_2" descr="#wm#_48_07_*Z"/>
            <p:cNvSpPr>
              <a:spLocks noChangeArrowheads="1"/>
            </p:cNvSpPr>
            <p:nvPr>
              <p:custDataLst>
                <p:tags r:id="rId10"/>
              </p:custDataLst>
            </p:nvPr>
          </p:nvSpPr>
          <p:spPr bwMode="auto">
            <a:xfrm>
              <a:off x="5468061" y="2995735"/>
              <a:ext cx="236867" cy="237372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  <a:effectLst/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endParaRPr lang="zh-CN" altLang="zh-CN" sz="1050" kern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2048406" y="3988428"/>
            <a:ext cx="568671" cy="611720"/>
            <a:chOff x="5468061" y="3740569"/>
            <a:chExt cx="568671" cy="611720"/>
          </a:xfrm>
          <a:solidFill>
            <a:srgbClr val="38A097"/>
          </a:solidFill>
        </p:grpSpPr>
        <p:sp>
          <p:nvSpPr>
            <p:cNvPr id="50" name="MH_Number_3" descr="#wm#_48_07_*Z">
              <a:hlinkClick r:id="" action="ppaction://noaction"/>
            </p:cNvPr>
            <p:cNvSpPr>
              <a:spLocks noChangeArrowheads="1"/>
            </p:cNvSpPr>
            <p:nvPr>
              <p:custDataLst>
                <p:tags r:id="rId11"/>
              </p:custDataLst>
            </p:nvPr>
          </p:nvSpPr>
          <p:spPr bwMode="auto">
            <a:xfrm>
              <a:off x="5509091" y="3740569"/>
              <a:ext cx="527641" cy="528764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  <a:effectLst/>
          </p:spPr>
          <p:txBody>
            <a:bodyPr wrap="none" anchor="ctr">
              <a:noAutofit/>
            </a:bodyPr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r>
                <a:rPr lang="en-US" altLang="zh-CN" sz="2400" b="1" kern="0" dirty="0">
                  <a:latin typeface="+mn-lt"/>
                  <a:ea typeface="+mn-ea"/>
                  <a:cs typeface="+mn-ea"/>
                  <a:sym typeface="+mn-lt"/>
                </a:rPr>
                <a:t>3</a:t>
              </a:r>
              <a:endParaRPr lang="zh-CN" altLang="zh-CN" sz="2400" b="1" kern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51" name="MH_Others_3" descr="#wm#_48_07_*Z"/>
            <p:cNvSpPr>
              <a:spLocks noChangeArrowheads="1"/>
            </p:cNvSpPr>
            <p:nvPr>
              <p:custDataLst>
                <p:tags r:id="rId12"/>
              </p:custDataLst>
            </p:nvPr>
          </p:nvSpPr>
          <p:spPr bwMode="auto">
            <a:xfrm>
              <a:off x="5468061" y="4114917"/>
              <a:ext cx="236867" cy="237372"/>
            </a:xfrm>
            <a:prstGeom prst="ellipse">
              <a:avLst/>
            </a:prstGeom>
            <a:grpFill/>
            <a:ln>
              <a:solidFill>
                <a:schemeClr val="bg1"/>
              </a:solidFill>
            </a:ln>
            <a:effectLst/>
          </p:spPr>
          <p:txBody>
            <a:bodyPr anchor="ctr"/>
            <a:lstStyle>
              <a:lvl1pPr>
                <a:spcBef>
                  <a:spcPct val="20000"/>
                </a:spcBef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–"/>
                <a:defRPr sz="2000">
                  <a:solidFill>
                    <a:schemeClr val="bg1"/>
                  </a:solidFill>
                  <a:latin typeface="Arial" panose="020B0604020202020204" pitchFamily="34" charset="0"/>
                  <a:ea typeface="黑体" panose="02010609060101010101" pitchFamily="49" charset="-122"/>
                  <a:sym typeface="Arial" panose="020B0604020202020204" pitchFamily="34" charset="0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  <a:buNone/>
                <a:defRPr/>
              </a:pPr>
              <a:endParaRPr lang="zh-CN" altLang="zh-CN" sz="1050" kern="0"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892169" y="652345"/>
            <a:ext cx="9319528" cy="10204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04800" algn="just">
              <a:lnSpc>
                <a:spcPts val="3800"/>
              </a:lnSpc>
              <a:spcAft>
                <a:spcPts val="0"/>
              </a:spcAft>
            </a:pPr>
            <a:r>
              <a:rPr lang="en-US" altLang="zh-CN" sz="2400" b="1" kern="100" dirty="0" smtClean="0">
                <a:latin typeface="Calibri" panose="020F0502020204030204" pitchFamily="34" charset="0"/>
                <a:ea typeface="宋体" panose="02010600030101010101" pitchFamily="2" charset="-122"/>
                <a:cs typeface="黑体" panose="02010609060101010101" pitchFamily="49" charset="-122"/>
              </a:rPr>
              <a:t>         </a:t>
            </a:r>
            <a:r>
              <a:rPr lang="zh-CN" altLang="zh-CN" sz="2400" b="1" kern="100" dirty="0" smtClean="0">
                <a:latin typeface="Calibri" panose="020F0502020204030204" pitchFamily="34" charset="0"/>
                <a:ea typeface="宋体" panose="02010600030101010101" pitchFamily="2" charset="-122"/>
                <a:cs typeface="黑体" panose="02010609060101010101" pitchFamily="49" charset="-122"/>
              </a:rPr>
              <a:t>请</a:t>
            </a:r>
            <a:r>
              <a:rPr lang="zh-CN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黑体" panose="02010609060101010101" pitchFamily="49" charset="-122"/>
              </a:rPr>
              <a:t>你参考“交流平台”</a:t>
            </a:r>
            <a:r>
              <a:rPr lang="zh-CN" altLang="zh-CN" sz="2400" b="1" kern="100" dirty="0" smtClean="0">
                <a:latin typeface="Calibri" panose="020F0502020204030204" pitchFamily="34" charset="0"/>
                <a:ea typeface="宋体" panose="02010600030101010101" pitchFamily="2" charset="-122"/>
                <a:cs typeface="黑体" panose="02010609060101010101" pitchFamily="49" charset="-122"/>
              </a:rPr>
              <a:t>中</a:t>
            </a:r>
            <a:r>
              <a:rPr lang="zh-CN" altLang="en-US" sz="2400" b="1" kern="100" dirty="0" smtClean="0">
                <a:latin typeface="Calibri" panose="020F0502020204030204" pitchFamily="34" charset="0"/>
                <a:ea typeface="宋体" panose="02010600030101010101" pitchFamily="2" charset="-122"/>
                <a:cs typeface="黑体" panose="02010609060101010101" pitchFamily="49" charset="-122"/>
              </a:rPr>
              <a:t>几个</a:t>
            </a:r>
            <a:r>
              <a:rPr lang="zh-CN" altLang="zh-CN" sz="2400" b="1" kern="100" dirty="0" smtClean="0">
                <a:latin typeface="Calibri" panose="020F0502020204030204" pitchFamily="34" charset="0"/>
                <a:ea typeface="宋体" panose="02010600030101010101" pitchFamily="2" charset="-122"/>
                <a:cs typeface="黑体" panose="02010609060101010101" pitchFamily="49" charset="-122"/>
              </a:rPr>
              <a:t>同</a:t>
            </a:r>
            <a:r>
              <a:rPr lang="zh-CN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黑体" panose="02010609060101010101" pitchFamily="49" charset="-122"/>
              </a:rPr>
              <a:t>学的话</a:t>
            </a:r>
            <a:r>
              <a:rPr lang="zh-CN" altLang="zh-CN" sz="2400" b="1" kern="100" dirty="0" smtClean="0">
                <a:latin typeface="Calibri" panose="020F0502020204030204" pitchFamily="34" charset="0"/>
                <a:ea typeface="宋体" panose="02010600030101010101" pitchFamily="2" charset="-122"/>
                <a:cs typeface="黑体" panose="02010609060101010101" pitchFamily="49" charset="-122"/>
              </a:rPr>
              <a:t>，</a:t>
            </a:r>
            <a:r>
              <a:rPr lang="zh-CN" altLang="en-US" sz="2400" b="1" kern="100" dirty="0" smtClean="0">
                <a:latin typeface="Calibri" panose="020F0502020204030204" pitchFamily="34" charset="0"/>
                <a:ea typeface="宋体" panose="02010600030101010101" pitchFamily="2" charset="-122"/>
                <a:cs typeface="黑体" panose="02010609060101010101" pitchFamily="49" charset="-122"/>
              </a:rPr>
              <a:t>再</a:t>
            </a:r>
            <a:r>
              <a:rPr lang="zh-CN" altLang="zh-CN" sz="2400" b="1" kern="100" dirty="0" smtClean="0">
                <a:latin typeface="Calibri" panose="020F0502020204030204" pitchFamily="34" charset="0"/>
                <a:ea typeface="宋体" panose="02010600030101010101" pitchFamily="2" charset="-122"/>
                <a:cs typeface="黑体" panose="02010609060101010101" pitchFamily="49" charset="-122"/>
              </a:rPr>
              <a:t>结</a:t>
            </a:r>
            <a:r>
              <a:rPr lang="zh-CN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黑体" panose="02010609060101010101" pitchFamily="49" charset="-122"/>
              </a:rPr>
              <a:t>合自己阅读的经验，想一想，可</a:t>
            </a:r>
            <a:r>
              <a:rPr lang="zh-CN" altLang="zh-CN" sz="2400" b="1" kern="100" dirty="0" smtClean="0">
                <a:latin typeface="Calibri" panose="020F0502020204030204" pitchFamily="34" charset="0"/>
                <a:ea typeface="宋体" panose="02010600030101010101" pitchFamily="2" charset="-122"/>
                <a:cs typeface="黑体" panose="02010609060101010101" pitchFamily="49" charset="-122"/>
              </a:rPr>
              <a:t>以</a:t>
            </a:r>
            <a:r>
              <a:rPr lang="zh-CN" altLang="en-US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黑体" panose="02010609060101010101" pitchFamily="49" charset="-122"/>
              </a:rPr>
              <a:t>通</a:t>
            </a:r>
            <a:r>
              <a:rPr lang="zh-CN" altLang="en-US" sz="2400" b="1" kern="100" dirty="0" smtClean="0">
                <a:latin typeface="Calibri" panose="020F0502020204030204" pitchFamily="34" charset="0"/>
                <a:ea typeface="宋体" panose="02010600030101010101" pitchFamily="2" charset="-122"/>
                <a:cs typeface="黑体" panose="02010609060101010101" pitchFamily="49" charset="-122"/>
              </a:rPr>
              <a:t>过哪些方法</a:t>
            </a:r>
            <a:r>
              <a:rPr lang="zh-CN" altLang="zh-CN" sz="2400" b="1" kern="100" dirty="0" smtClean="0">
                <a:latin typeface="Calibri" panose="020F0502020204030204" pitchFamily="34" charset="0"/>
                <a:ea typeface="宋体" panose="02010600030101010101" pitchFamily="2" charset="-122"/>
                <a:cs typeface="黑体" panose="02010609060101010101" pitchFamily="49" charset="-122"/>
              </a:rPr>
              <a:t>体</a:t>
            </a:r>
            <a:r>
              <a:rPr lang="zh-CN" altLang="zh-CN" sz="2400" b="1" kern="100" dirty="0">
                <a:latin typeface="Calibri" panose="020F0502020204030204" pitchFamily="34" charset="0"/>
                <a:ea typeface="宋体" panose="02010600030101010101" pitchFamily="2" charset="-122"/>
                <a:cs typeface="黑体" panose="02010609060101010101" pitchFamily="49" charset="-122"/>
              </a:rPr>
              <a:t>会课文表达的思想感情？</a:t>
            </a:r>
            <a:endParaRPr lang="zh-CN" altLang="zh-CN" sz="2400" b="1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黑体" panose="02010609060101010101" pitchFamily="49" charset="-122"/>
            </a:endParaRPr>
          </a:p>
        </p:txBody>
      </p:sp>
      <p:sp>
        <p:nvSpPr>
          <p:cNvPr id="69" name="PA_MH_Entry_1"/>
          <p:cNvSpPr txBox="1"/>
          <p:nvPr>
            <p:custDataLst>
              <p:tags r:id="rId13"/>
            </p:custDataLst>
          </p:nvPr>
        </p:nvSpPr>
        <p:spPr>
          <a:xfrm>
            <a:off x="2758093" y="3079191"/>
            <a:ext cx="8385347" cy="61668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r>
              <a:rPr lang="zh-CN" altLang="zh-CN" sz="2600" kern="100" dirty="0">
                <a:ea typeface="宋体" panose="02010600030101010101" pitchFamily="2" charset="-122"/>
                <a:cs typeface="黑体" panose="02010609060101010101" pitchFamily="49" charset="-122"/>
              </a:rPr>
              <a:t>可以</a:t>
            </a:r>
            <a:r>
              <a:rPr lang="zh-CN" altLang="zh-CN" sz="2600" kern="100" dirty="0" smtClean="0">
                <a:ea typeface="宋体" panose="02010600030101010101" pitchFamily="2" charset="-122"/>
                <a:cs typeface="黑体" panose="02010609060101010101" pitchFamily="49" charset="-122"/>
              </a:rPr>
              <a:t>从</a:t>
            </a:r>
            <a:r>
              <a:rPr lang="zh-CN" altLang="en-US" sz="2600" kern="100" dirty="0" smtClean="0">
                <a:ea typeface="宋体" panose="02010600030101010101" pitchFamily="2" charset="-122"/>
                <a:cs typeface="黑体" panose="02010609060101010101" pitchFamily="49" charset="-122"/>
              </a:rPr>
              <a:t>对人、事、景、物的描写中</a:t>
            </a:r>
            <a:r>
              <a:rPr lang="zh-CN" altLang="zh-CN" sz="2600" kern="100" dirty="0" smtClean="0">
                <a:ea typeface="宋体" panose="02010600030101010101" pitchFamily="2" charset="-122"/>
                <a:cs typeface="黑体" panose="02010609060101010101" pitchFamily="49" charset="-122"/>
              </a:rPr>
              <a:t>体会思</a:t>
            </a:r>
            <a:r>
              <a:rPr lang="zh-CN" altLang="zh-CN" sz="2600" kern="100" dirty="0">
                <a:ea typeface="宋体" panose="02010600030101010101" pitchFamily="2" charset="-122"/>
                <a:cs typeface="黑体" panose="02010609060101010101" pitchFamily="49" charset="-122"/>
              </a:rPr>
              <a:t>想感情。</a:t>
            </a:r>
            <a:endParaRPr lang="zh-CN" altLang="en-US" sz="2600" b="1" spc="600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70" name="PA_MH_Entry_1"/>
          <p:cNvSpPr txBox="1"/>
          <p:nvPr>
            <p:custDataLst>
              <p:tags r:id="rId14"/>
            </p:custDataLst>
          </p:nvPr>
        </p:nvSpPr>
        <p:spPr>
          <a:xfrm>
            <a:off x="2735219" y="3920522"/>
            <a:ext cx="8560696" cy="61668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 fontScale="92500"/>
          </a:bodyPr>
          <a:lstStyle/>
          <a:p>
            <a:r>
              <a:rPr lang="zh-CN" altLang="en-US" sz="2800" kern="100" dirty="0">
                <a:ea typeface="宋体" panose="02010600030101010101" pitchFamily="2" charset="-122"/>
                <a:cs typeface="黑体" panose="02010609060101010101" pitchFamily="49" charset="-122"/>
                <a:sym typeface="+mn-lt"/>
              </a:rPr>
              <a:t>可以把自</a:t>
            </a:r>
            <a:r>
              <a:rPr lang="zh-CN" altLang="en-US" sz="2800" kern="100" dirty="0" smtClean="0">
                <a:ea typeface="宋体" panose="02010600030101010101" pitchFamily="2" charset="-122"/>
                <a:cs typeface="黑体" panose="02010609060101010101" pitchFamily="49" charset="-122"/>
                <a:sym typeface="+mn-lt"/>
              </a:rPr>
              <a:t>己想象成文中的人物，设身处地地体会思想感情。</a:t>
            </a:r>
            <a:endParaRPr lang="zh-CN" altLang="en-US" sz="2800" kern="100" dirty="0">
              <a:ea typeface="宋体" panose="02010600030101010101" pitchFamily="2" charset="-122"/>
              <a:cs typeface="黑体" panose="02010609060101010101" pitchFamily="49" charset="-122"/>
              <a:sym typeface="+mn-lt"/>
            </a:endParaRPr>
          </a:p>
        </p:txBody>
      </p:sp>
      <p:sp>
        <p:nvSpPr>
          <p:cNvPr id="71" name="PA_MH_Entry_1"/>
          <p:cNvSpPr txBox="1"/>
          <p:nvPr>
            <p:custDataLst>
              <p:tags r:id="rId15"/>
            </p:custDataLst>
          </p:nvPr>
        </p:nvSpPr>
        <p:spPr>
          <a:xfrm>
            <a:off x="2758093" y="4827564"/>
            <a:ext cx="8560696" cy="61668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rmAutofit/>
          </a:bodyPr>
          <a:lstStyle/>
          <a:p>
            <a:r>
              <a:rPr lang="zh-CN" altLang="en-US" sz="2600" kern="100" dirty="0">
                <a:ea typeface="宋体" panose="02010600030101010101" pitchFamily="2" charset="-122"/>
                <a:cs typeface="黑体" panose="02010609060101010101" pitchFamily="49" charset="-122"/>
                <a:sym typeface="+mn-lt"/>
              </a:rPr>
              <a:t>可以有感情地朗读课文，表达出情感，加深体会。</a:t>
            </a:r>
            <a:endParaRPr lang="zh-CN" altLang="en-US" sz="2600" kern="100" dirty="0">
              <a:ea typeface="宋体" panose="02010600030101010101" pitchFamily="2" charset="-122"/>
              <a:cs typeface="黑体" panose="02010609060101010101" pitchFamily="49" charset="-122"/>
              <a:sym typeface="+mn-lt"/>
            </a:endParaRPr>
          </a:p>
        </p:txBody>
      </p:sp>
      <p:cxnSp>
        <p:nvCxnSpPr>
          <p:cNvPr id="72" name="直接连接符 71"/>
          <p:cNvCxnSpPr/>
          <p:nvPr/>
        </p:nvCxnSpPr>
        <p:spPr>
          <a:xfrm>
            <a:off x="2285273" y="1805459"/>
            <a:ext cx="8926424" cy="15103"/>
          </a:xfrm>
          <a:prstGeom prst="line">
            <a:avLst/>
          </a:prstGeom>
          <a:ln w="19050">
            <a:solidFill>
              <a:srgbClr val="38A0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流程图: 过程 29"/>
          <p:cNvSpPr/>
          <p:nvPr/>
        </p:nvSpPr>
        <p:spPr>
          <a:xfrm>
            <a:off x="-4555" y="195486"/>
            <a:ext cx="2488323" cy="216024"/>
          </a:xfrm>
          <a:prstGeom prst="flowChartProcess">
            <a:avLst/>
          </a:prstGeom>
          <a:gradFill flip="none" rotWithShape="1">
            <a:gsLst>
              <a:gs pos="10000">
                <a:schemeClr val="accent6">
                  <a:lumMod val="40000"/>
                  <a:lumOff val="60000"/>
                </a:schemeClr>
              </a:gs>
              <a:gs pos="46000">
                <a:schemeClr val="accent6">
                  <a:lumMod val="95000"/>
                  <a:lumOff val="5000"/>
                </a:schemeClr>
              </a:gs>
              <a:gs pos="100000">
                <a:schemeClr val="accent6">
                  <a:lumMod val="60000"/>
                </a:schemeClr>
              </a:gs>
            </a:gsLst>
            <a:lin ang="10800000" scaled="1"/>
            <a:tileRect/>
          </a:gradFill>
          <a:ln>
            <a:solidFill>
              <a:schemeClr val="bg1"/>
            </a:solidFill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1100" dirty="0" smtClean="0"/>
              <a:t>第一单元：语文园地</a:t>
            </a:r>
            <a:endParaRPr lang="zh-CN" altLang="en-US" sz="1100" dirty="0"/>
          </a:p>
        </p:txBody>
      </p:sp>
      <p:sp>
        <p:nvSpPr>
          <p:cNvPr id="32" name="矩形 31"/>
          <p:cNvSpPr/>
          <p:nvPr/>
        </p:nvSpPr>
        <p:spPr>
          <a:xfrm>
            <a:off x="5542002" y="3244334"/>
            <a:ext cx="11079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kumimoji="1" lang="zh-CN" altLang="en-US" dirty="0" smtClean="0">
                <a:solidFill>
                  <a:schemeClr val="bg1"/>
                </a:solidFill>
                <a:ea typeface="黑体" panose="02010609060101010101" pitchFamily="49" charset="-122"/>
              </a:rPr>
              <a:t>第一课时</a:t>
            </a:r>
            <a:endParaRPr kumimoji="1" lang="zh-CN" altLang="en-US" dirty="0">
              <a:solidFill>
                <a:schemeClr val="bg1"/>
              </a:solidFill>
              <a:ea typeface="黑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69" grpId="0"/>
      <p:bldP spid="70" grpId="0"/>
      <p:bldP spid="7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300884" y="196322"/>
            <a:ext cx="11400200" cy="6311900"/>
            <a:chOff x="405423" y="246185"/>
            <a:chExt cx="11368454" cy="6365630"/>
          </a:xfrm>
        </p:grpSpPr>
        <p:sp>
          <p:nvSpPr>
            <p:cNvPr id="27" name="矩形 26"/>
            <p:cNvSpPr/>
            <p:nvPr/>
          </p:nvSpPr>
          <p:spPr>
            <a:xfrm>
              <a:off x="405423" y="246185"/>
              <a:ext cx="11368454" cy="63656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8" name="矩形 27"/>
            <p:cNvSpPr/>
            <p:nvPr/>
          </p:nvSpPr>
          <p:spPr>
            <a:xfrm>
              <a:off x="597877" y="404446"/>
              <a:ext cx="11007969" cy="6049108"/>
            </a:xfrm>
            <a:prstGeom prst="rect">
              <a:avLst/>
            </a:prstGeom>
            <a:noFill/>
            <a:ln w="57150">
              <a:solidFill>
                <a:srgbClr val="C1E0D7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MH_Others_10" descr="#wm#_48_07_*Z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58345" y="512251"/>
            <a:ext cx="1657633" cy="1132793"/>
          </a:xfrm>
          <a:prstGeom prst="ellipse">
            <a:avLst/>
          </a:prstGeom>
          <a:solidFill>
            <a:srgbClr val="38A097">
              <a:alpha val="86000"/>
            </a:srgbClr>
          </a:solidFill>
          <a:ln>
            <a:noFill/>
          </a:ln>
          <a:effectLst/>
        </p:spPr>
        <p:txBody>
          <a:bodyPr wrap="square" lIns="0" tIns="0" rIns="0" bIns="0" anchor="ctr"/>
          <a:lstStyle>
            <a:lvl1pPr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zh-CN" altLang="en-US" sz="2800" b="1" kern="0" dirty="0" smtClean="0">
                <a:latin typeface="+mn-lt"/>
                <a:ea typeface="+mn-ea"/>
                <a:cs typeface="+mn-ea"/>
                <a:sym typeface="+mn-lt"/>
              </a:rPr>
              <a:t>词句段运用</a:t>
            </a:r>
            <a:endParaRPr lang="zh-CN" altLang="zh-CN" sz="2800" b="1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521466" y="911029"/>
            <a:ext cx="9759244" cy="579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04800" algn="just">
              <a:lnSpc>
                <a:spcPts val="3800"/>
              </a:lnSpc>
              <a:spcAft>
                <a:spcPts val="0"/>
              </a:spcAft>
            </a:pPr>
            <a:r>
              <a:rPr lang="en-US" altLang="zh-CN" sz="2400" b="1" kern="100" dirty="0" smtClean="0">
                <a:latin typeface="Calibri" panose="020F0502020204030204" pitchFamily="34" charset="0"/>
                <a:ea typeface="宋体" panose="02010600030101010101" pitchFamily="2" charset="-122"/>
                <a:cs typeface="黑体" panose="02010609060101010101" pitchFamily="49" charset="-122"/>
              </a:rPr>
              <a:t>         </a:t>
            </a:r>
            <a:r>
              <a:rPr lang="zh-CN" altLang="zh-CN" sz="2800" b="1" kern="100" dirty="0" smtClean="0">
                <a:latin typeface="Calibri" panose="020F0502020204030204" pitchFamily="34" charset="0"/>
                <a:ea typeface="宋体" panose="02010600030101010101" pitchFamily="2" charset="-122"/>
                <a:cs typeface="黑体" panose="02010609060101010101" pitchFamily="49" charset="-122"/>
              </a:rPr>
              <a:t>请你</a:t>
            </a:r>
            <a:r>
              <a:rPr lang="zh-CN" altLang="en-US" sz="2800" b="1" kern="100" dirty="0" smtClean="0">
                <a:latin typeface="Calibri" panose="020F0502020204030204" pitchFamily="34" charset="0"/>
                <a:ea typeface="宋体" panose="02010600030101010101" pitchFamily="2" charset="-122"/>
                <a:cs typeface="黑体" panose="02010609060101010101" pitchFamily="49" charset="-122"/>
              </a:rPr>
              <a:t>默读例句，思考它们在表达方法上有什么相似之处？</a:t>
            </a:r>
            <a:endParaRPr lang="zh-CN" altLang="zh-CN" sz="2800" b="1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黑体" panose="02010609060101010101" pitchFamily="49" charset="-122"/>
            </a:endParaRPr>
          </a:p>
        </p:txBody>
      </p:sp>
      <p:cxnSp>
        <p:nvCxnSpPr>
          <p:cNvPr id="72" name="直接连接符 71"/>
          <p:cNvCxnSpPr/>
          <p:nvPr/>
        </p:nvCxnSpPr>
        <p:spPr>
          <a:xfrm>
            <a:off x="2215978" y="1547567"/>
            <a:ext cx="9275250" cy="19135"/>
          </a:xfrm>
          <a:prstGeom prst="line">
            <a:avLst/>
          </a:prstGeom>
          <a:ln w="19050">
            <a:solidFill>
              <a:srgbClr val="38A0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图片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4874" y="4862563"/>
            <a:ext cx="2210766" cy="2210766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1387161" y="2094458"/>
            <a:ext cx="95874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、太阳光芒四射，亮得使人睁不开眼睛，亮得蚯蚓不敢钻出地面来，蝙蝠不敢从黑暗的地方飞出来。</a:t>
            </a:r>
            <a:endParaRPr lang="zh-CN" sz="28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387161" y="3291917"/>
            <a:ext cx="95874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2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、八月，天多热。鸡热得耷拉着翅膀，狗热得吐出舌头，蝉热得不知如何是好。</a:t>
            </a:r>
            <a:endParaRPr lang="zh-CN" sz="28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" name="圆角矩形 2"/>
          <p:cNvSpPr/>
          <p:nvPr/>
        </p:nvSpPr>
        <p:spPr>
          <a:xfrm>
            <a:off x="4448435" y="2160918"/>
            <a:ext cx="436605" cy="432911"/>
          </a:xfrm>
          <a:prstGeom prst="round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圆角矩形 31"/>
          <p:cNvSpPr/>
          <p:nvPr/>
        </p:nvSpPr>
        <p:spPr>
          <a:xfrm>
            <a:off x="3742418" y="3336059"/>
            <a:ext cx="436605" cy="432911"/>
          </a:xfrm>
          <a:prstGeom prst="round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5" name="直接连接符 4"/>
          <p:cNvCxnSpPr/>
          <p:nvPr/>
        </p:nvCxnSpPr>
        <p:spPr>
          <a:xfrm>
            <a:off x="5253135" y="2571511"/>
            <a:ext cx="5292561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直接连接符 34"/>
          <p:cNvCxnSpPr/>
          <p:nvPr/>
        </p:nvCxnSpPr>
        <p:spPr>
          <a:xfrm>
            <a:off x="1521466" y="3048565"/>
            <a:ext cx="6530852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 flipV="1">
            <a:off x="4485008" y="3768970"/>
            <a:ext cx="5862641" cy="19226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>
            <a:off x="1521466" y="4246024"/>
            <a:ext cx="3363574" cy="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圆角矩形 11"/>
          <p:cNvSpPr/>
          <p:nvPr/>
        </p:nvSpPr>
        <p:spPr>
          <a:xfrm>
            <a:off x="2089436" y="4897686"/>
            <a:ext cx="3040687" cy="557371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情景的突出特点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3" name="十字形 12"/>
          <p:cNvSpPr/>
          <p:nvPr/>
        </p:nvSpPr>
        <p:spPr>
          <a:xfrm>
            <a:off x="5705881" y="4915113"/>
            <a:ext cx="509475" cy="557371"/>
          </a:xfrm>
          <a:prstGeom prst="plus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圆角矩形 47"/>
          <p:cNvSpPr/>
          <p:nvPr/>
        </p:nvSpPr>
        <p:spPr>
          <a:xfrm>
            <a:off x="6791114" y="4897686"/>
            <a:ext cx="3680462" cy="557371"/>
          </a:xfrm>
          <a:prstGeom prst="round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不同事物的表现</a:t>
            </a:r>
            <a:endParaRPr lang="zh-CN" altLang="en-US" sz="28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0" name="流程图: 过程 19"/>
          <p:cNvSpPr/>
          <p:nvPr/>
        </p:nvSpPr>
        <p:spPr>
          <a:xfrm>
            <a:off x="-4555" y="195486"/>
            <a:ext cx="2488323" cy="216024"/>
          </a:xfrm>
          <a:prstGeom prst="flowChartProcess">
            <a:avLst/>
          </a:prstGeom>
          <a:gradFill flip="none" rotWithShape="1">
            <a:gsLst>
              <a:gs pos="10000">
                <a:schemeClr val="accent6">
                  <a:lumMod val="40000"/>
                  <a:lumOff val="60000"/>
                </a:schemeClr>
              </a:gs>
              <a:gs pos="46000">
                <a:schemeClr val="accent6">
                  <a:lumMod val="95000"/>
                  <a:lumOff val="5000"/>
                </a:schemeClr>
              </a:gs>
              <a:gs pos="100000">
                <a:schemeClr val="accent6">
                  <a:lumMod val="60000"/>
                </a:schemeClr>
              </a:gs>
            </a:gsLst>
            <a:lin ang="10800000" scaled="1"/>
            <a:tileRect/>
          </a:gradFill>
          <a:ln>
            <a:solidFill>
              <a:schemeClr val="bg1"/>
            </a:solidFill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1100" dirty="0" smtClean="0"/>
              <a:t>第一单元：语文园地</a:t>
            </a:r>
            <a:endParaRPr lang="zh-CN" altLang="en-US" sz="11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2" grpId="0" animBg="1"/>
      <p:bldP spid="12" grpId="0" animBg="1"/>
      <p:bldP spid="13" grpId="0" animBg="1"/>
      <p:bldP spid="4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0" y="-50449"/>
            <a:ext cx="12192000" cy="6858000"/>
            <a:chOff x="405423" y="246185"/>
            <a:chExt cx="11368454" cy="6365630"/>
          </a:xfrm>
        </p:grpSpPr>
        <p:sp>
          <p:nvSpPr>
            <p:cNvPr id="14" name="矩形 13"/>
            <p:cNvSpPr/>
            <p:nvPr/>
          </p:nvSpPr>
          <p:spPr>
            <a:xfrm>
              <a:off x="405423" y="246185"/>
              <a:ext cx="11368454" cy="63656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597877" y="404446"/>
              <a:ext cx="11007969" cy="6049108"/>
            </a:xfrm>
            <a:prstGeom prst="rect">
              <a:avLst/>
            </a:prstGeom>
            <a:noFill/>
            <a:ln w="57150">
              <a:solidFill>
                <a:srgbClr val="C1E0D7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7" name="图片 1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93" y="0"/>
            <a:ext cx="3631407" cy="3303906"/>
          </a:xfrm>
          <a:prstGeom prst="rect">
            <a:avLst/>
          </a:prstGeom>
        </p:spPr>
      </p:pic>
      <p:sp>
        <p:nvSpPr>
          <p:cNvPr id="11" name="_14"/>
          <p:cNvSpPr txBox="1">
            <a:spLocks noChangeArrowheads="1"/>
          </p:cNvSpPr>
          <p:nvPr/>
        </p:nvSpPr>
        <p:spPr bwMode="auto">
          <a:xfrm>
            <a:off x="1088863" y="1230665"/>
            <a:ext cx="1506066" cy="842576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89000"/>
                </a:schemeClr>
              </a:gs>
              <a:gs pos="23000">
                <a:schemeClr val="accent6">
                  <a:lumMod val="89000"/>
                </a:schemeClr>
              </a:gs>
              <a:gs pos="69000">
                <a:schemeClr val="accent6">
                  <a:lumMod val="75000"/>
                </a:schemeClr>
              </a:gs>
              <a:gs pos="97000">
                <a:schemeClr val="accent6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b="1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照样</a:t>
            </a:r>
            <a:r>
              <a:rPr lang="zh-CN" altLang="en-US" b="1" spc="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子</a:t>
            </a:r>
            <a:endParaRPr lang="en-US" altLang="zh-CN" b="1" spc="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ctr"/>
            <a:r>
              <a:rPr lang="zh-CN" altLang="en-US" b="1" spc="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说一说</a:t>
            </a:r>
            <a:endParaRPr lang="en-US" altLang="zh-CN" b="1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" name="十角星 1"/>
          <p:cNvSpPr/>
          <p:nvPr/>
        </p:nvSpPr>
        <p:spPr>
          <a:xfrm>
            <a:off x="1677261" y="4028187"/>
            <a:ext cx="914400" cy="914400"/>
          </a:xfrm>
          <a:prstGeom prst="star10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忙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十角星 17"/>
          <p:cNvSpPr/>
          <p:nvPr/>
        </p:nvSpPr>
        <p:spPr>
          <a:xfrm>
            <a:off x="3126184" y="2829910"/>
            <a:ext cx="914400" cy="914400"/>
          </a:xfrm>
          <a:prstGeom prst="star10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冷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十角星 18"/>
          <p:cNvSpPr/>
          <p:nvPr/>
        </p:nvSpPr>
        <p:spPr>
          <a:xfrm>
            <a:off x="4739689" y="4099983"/>
            <a:ext cx="914400" cy="914400"/>
          </a:xfrm>
          <a:prstGeom prst="star10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吵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十角星 19"/>
          <p:cNvSpPr/>
          <p:nvPr/>
        </p:nvSpPr>
        <p:spPr>
          <a:xfrm>
            <a:off x="5654089" y="2848572"/>
            <a:ext cx="914400" cy="914400"/>
          </a:xfrm>
          <a:prstGeom prst="star10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静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十角星 20"/>
          <p:cNvSpPr/>
          <p:nvPr/>
        </p:nvSpPr>
        <p:spPr>
          <a:xfrm>
            <a:off x="8563441" y="2848572"/>
            <a:ext cx="914400" cy="914400"/>
          </a:xfrm>
          <a:prstGeom prst="star10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辣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十角星 21"/>
          <p:cNvSpPr/>
          <p:nvPr/>
        </p:nvSpPr>
        <p:spPr>
          <a:xfrm>
            <a:off x="7344917" y="4118645"/>
            <a:ext cx="914400" cy="914400"/>
          </a:xfrm>
          <a:prstGeom prst="star10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快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波形 2"/>
          <p:cNvSpPr/>
          <p:nvPr/>
        </p:nvSpPr>
        <p:spPr>
          <a:xfrm>
            <a:off x="9918532" y="4118645"/>
            <a:ext cx="914400" cy="914400"/>
          </a:xfrm>
          <a:prstGeom prst="wav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其他</a:t>
            </a:r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316528" y="592357"/>
            <a:ext cx="824410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kern="100" dirty="0" smtClean="0">
                <a:ea typeface="宋体" panose="02010600030101010101" pitchFamily="2" charset="-122"/>
                <a:cs typeface="黑体" panose="02010609060101010101" pitchFamily="49" charset="-122"/>
              </a:rPr>
              <a:t>          </a:t>
            </a:r>
            <a:r>
              <a:rPr lang="zh-CN" altLang="zh-CN" sz="2400" kern="100" dirty="0" smtClean="0">
                <a:ea typeface="宋体" panose="02010600030101010101" pitchFamily="2" charset="-122"/>
                <a:cs typeface="黑体" panose="02010609060101010101" pitchFamily="49" charset="-122"/>
              </a:rPr>
              <a:t>请</a:t>
            </a:r>
            <a:r>
              <a:rPr lang="zh-CN" altLang="zh-CN" sz="2400" kern="100" dirty="0">
                <a:ea typeface="宋体" panose="02010600030101010101" pitchFamily="2" charset="-122"/>
                <a:cs typeface="黑体" panose="02010609060101010101" pitchFamily="49" charset="-122"/>
              </a:rPr>
              <a:t>你仿照这两个例句，从书中选择一个特点或自选其它特点来进行具体描述</a:t>
            </a:r>
            <a:r>
              <a:rPr lang="zh-CN" altLang="zh-CN" sz="2400" kern="100" dirty="0" smtClean="0">
                <a:ea typeface="宋体" panose="02010600030101010101" pitchFamily="2" charset="-122"/>
                <a:cs typeface="黑体" panose="02010609060101010101" pitchFamily="49" charset="-122"/>
              </a:rPr>
              <a:t>。</a:t>
            </a:r>
            <a:r>
              <a:rPr lang="zh-CN" altLang="en-US" sz="2400" kern="100" dirty="0" smtClean="0">
                <a:ea typeface="宋体" panose="02010600030101010101" pitchFamily="2" charset="-122"/>
                <a:cs typeface="黑体" panose="02010609060101010101" pitchFamily="49" charset="-122"/>
              </a:rPr>
              <a:t>可</a:t>
            </a:r>
            <a:r>
              <a:rPr lang="zh-CN" altLang="zh-CN" sz="2400" kern="100" dirty="0" smtClean="0">
                <a:ea typeface="宋体" panose="02010600030101010101" pitchFamily="2" charset="-122"/>
                <a:cs typeface="黑体" panose="02010609060101010101" pitchFamily="49" charset="-122"/>
              </a:rPr>
              <a:t>先</a:t>
            </a:r>
            <a:r>
              <a:rPr lang="zh-CN" altLang="zh-CN" sz="2400" kern="100" dirty="0">
                <a:ea typeface="宋体" panose="02010600030101010101" pitchFamily="2" charset="-122"/>
                <a:cs typeface="黑体" panose="02010609060101010101" pitchFamily="49" charset="-122"/>
              </a:rPr>
              <a:t>回忆生活中具有这些特点的情景，再思考哪些事物可以表现这些特点。</a:t>
            </a:r>
            <a:endParaRPr lang="zh-CN" altLang="en-US" sz="2400" dirty="0"/>
          </a:p>
        </p:txBody>
      </p:sp>
      <p:sp>
        <p:nvSpPr>
          <p:cNvPr id="23" name="十角星 22"/>
          <p:cNvSpPr/>
          <p:nvPr/>
        </p:nvSpPr>
        <p:spPr>
          <a:xfrm>
            <a:off x="1649541" y="4046849"/>
            <a:ext cx="914400" cy="914400"/>
          </a:xfrm>
          <a:prstGeom prst="star10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忙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十角星 23"/>
          <p:cNvSpPr/>
          <p:nvPr/>
        </p:nvSpPr>
        <p:spPr>
          <a:xfrm>
            <a:off x="3098464" y="2848572"/>
            <a:ext cx="914400" cy="914400"/>
          </a:xfrm>
          <a:prstGeom prst="star10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冷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十角星 24"/>
          <p:cNvSpPr/>
          <p:nvPr/>
        </p:nvSpPr>
        <p:spPr>
          <a:xfrm>
            <a:off x="4711969" y="4118645"/>
            <a:ext cx="914400" cy="914400"/>
          </a:xfrm>
          <a:prstGeom prst="star10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吵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3316528" y="2492899"/>
            <a:ext cx="8440203" cy="16205"/>
          </a:xfrm>
          <a:prstGeom prst="line">
            <a:avLst/>
          </a:prstGeom>
          <a:ln w="19050">
            <a:solidFill>
              <a:srgbClr val="38A0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流程图: 过程 26"/>
          <p:cNvSpPr/>
          <p:nvPr/>
        </p:nvSpPr>
        <p:spPr>
          <a:xfrm>
            <a:off x="-4555" y="195486"/>
            <a:ext cx="2488323" cy="216024"/>
          </a:xfrm>
          <a:prstGeom prst="flowChartProcess">
            <a:avLst/>
          </a:prstGeom>
          <a:gradFill flip="none" rotWithShape="1">
            <a:gsLst>
              <a:gs pos="10000">
                <a:schemeClr val="accent6">
                  <a:lumMod val="40000"/>
                  <a:lumOff val="60000"/>
                </a:schemeClr>
              </a:gs>
              <a:gs pos="46000">
                <a:schemeClr val="accent6">
                  <a:lumMod val="95000"/>
                  <a:lumOff val="5000"/>
                </a:schemeClr>
              </a:gs>
              <a:gs pos="100000">
                <a:schemeClr val="accent6">
                  <a:lumMod val="60000"/>
                </a:schemeClr>
              </a:gs>
            </a:gsLst>
            <a:lin ang="10800000" scaled="1"/>
            <a:tileRect/>
          </a:gradFill>
          <a:ln>
            <a:solidFill>
              <a:schemeClr val="bg1"/>
            </a:solidFill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1100" dirty="0" smtClean="0"/>
              <a:t>第一单元：语文园地</a:t>
            </a:r>
            <a:endParaRPr lang="zh-CN" altLang="en-US" sz="11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169077" y="234690"/>
            <a:ext cx="11400200" cy="6311900"/>
            <a:chOff x="405423" y="246185"/>
            <a:chExt cx="11368454" cy="6365630"/>
          </a:xfrm>
        </p:grpSpPr>
        <p:sp>
          <p:nvSpPr>
            <p:cNvPr id="27" name="矩形 26"/>
            <p:cNvSpPr/>
            <p:nvPr/>
          </p:nvSpPr>
          <p:spPr>
            <a:xfrm>
              <a:off x="405423" y="246185"/>
              <a:ext cx="11368454" cy="63656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8" name="矩形 27"/>
            <p:cNvSpPr/>
            <p:nvPr/>
          </p:nvSpPr>
          <p:spPr>
            <a:xfrm>
              <a:off x="597877" y="404446"/>
              <a:ext cx="11007969" cy="6049108"/>
            </a:xfrm>
            <a:prstGeom prst="rect">
              <a:avLst/>
            </a:prstGeom>
            <a:noFill/>
            <a:ln w="57150">
              <a:solidFill>
                <a:srgbClr val="C1E0D7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9" name="MH_Others_10" descr="#wm#_48_07_*Z"/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558345" y="512251"/>
            <a:ext cx="1657633" cy="1132793"/>
          </a:xfrm>
          <a:prstGeom prst="ellipse">
            <a:avLst/>
          </a:prstGeom>
          <a:solidFill>
            <a:srgbClr val="38A097">
              <a:alpha val="86000"/>
            </a:srgbClr>
          </a:solidFill>
          <a:ln>
            <a:noFill/>
          </a:ln>
          <a:effectLst/>
        </p:spPr>
        <p:txBody>
          <a:bodyPr wrap="square" lIns="0" tIns="0" rIns="0" bIns="0" anchor="ctr"/>
          <a:lstStyle>
            <a:lvl1pPr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>
                <a:solidFill>
                  <a:schemeClr val="bg1"/>
                </a:solidFill>
                <a:latin typeface="Arial" panose="020B0604020202020204" pitchFamily="34" charset="0"/>
                <a:ea typeface="黑体" panose="02010609060101010101" pitchFamily="49" charset="-122"/>
                <a:sym typeface="Arial" panose="020B0604020202020204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zh-CN" altLang="en-US" sz="2800" b="1" kern="0" dirty="0" smtClean="0">
                <a:latin typeface="+mn-lt"/>
                <a:ea typeface="+mn-ea"/>
                <a:cs typeface="+mn-ea"/>
                <a:sym typeface="+mn-lt"/>
              </a:rPr>
              <a:t>词句段运用</a:t>
            </a:r>
            <a:endParaRPr lang="zh-CN" altLang="zh-CN" sz="2800" b="1" kern="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186231" y="996075"/>
            <a:ext cx="10233334" cy="579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04800" algn="just">
              <a:lnSpc>
                <a:spcPts val="3800"/>
              </a:lnSpc>
              <a:spcAft>
                <a:spcPts val="0"/>
              </a:spcAft>
            </a:pPr>
            <a:r>
              <a:rPr lang="en-US" altLang="zh-CN" sz="2400" b="1" kern="100" dirty="0" smtClean="0">
                <a:latin typeface="Calibri" panose="020F0502020204030204" pitchFamily="34" charset="0"/>
                <a:ea typeface="宋体" panose="02010600030101010101" pitchFamily="2" charset="-122"/>
                <a:cs typeface="黑体" panose="02010609060101010101" pitchFamily="49" charset="-122"/>
              </a:rPr>
              <a:t>         </a:t>
            </a:r>
            <a:r>
              <a:rPr lang="zh-CN" altLang="zh-CN" sz="2400" b="1" kern="100" dirty="0" smtClean="0">
                <a:latin typeface="Calibri" panose="020F0502020204030204" pitchFamily="34" charset="0"/>
                <a:ea typeface="宋体" panose="02010600030101010101" pitchFamily="2" charset="-122"/>
                <a:cs typeface="黑体" panose="02010609060101010101" pitchFamily="49" charset="-122"/>
              </a:rPr>
              <a:t>请你</a:t>
            </a:r>
            <a:r>
              <a:rPr lang="zh-CN" altLang="en-US" sz="2400" b="1" kern="100" dirty="0" smtClean="0">
                <a:latin typeface="Calibri" panose="020F0502020204030204" pitchFamily="34" charset="0"/>
                <a:ea typeface="宋体" panose="02010600030101010101" pitchFamily="2" charset="-122"/>
                <a:cs typeface="黑体" panose="02010609060101010101" pitchFamily="49" charset="-122"/>
              </a:rPr>
              <a:t>默读例句，思考它们在表达方法上有什么相同之处和不同之处？</a:t>
            </a:r>
            <a:endParaRPr lang="zh-CN" altLang="zh-CN" sz="2400" b="1" kern="100" dirty="0">
              <a:effectLst/>
              <a:latin typeface="Calibri" panose="020F0502020204030204" pitchFamily="34" charset="0"/>
              <a:ea typeface="宋体" panose="02010600030101010101" pitchFamily="2" charset="-122"/>
              <a:cs typeface="黑体" panose="02010609060101010101" pitchFamily="49" charset="-122"/>
            </a:endParaRPr>
          </a:p>
        </p:txBody>
      </p:sp>
      <p:cxnSp>
        <p:nvCxnSpPr>
          <p:cNvPr id="72" name="直接连接符 71"/>
          <p:cNvCxnSpPr/>
          <p:nvPr/>
        </p:nvCxnSpPr>
        <p:spPr>
          <a:xfrm>
            <a:off x="2215978" y="1547567"/>
            <a:ext cx="9275250" cy="19135"/>
          </a:xfrm>
          <a:prstGeom prst="line">
            <a:avLst/>
          </a:prstGeom>
          <a:ln w="19050">
            <a:solidFill>
              <a:srgbClr val="38A0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图片 2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4874" y="4862563"/>
            <a:ext cx="2210766" cy="2210766"/>
          </a:xfrm>
          <a:prstGeom prst="rect">
            <a:avLst/>
          </a:prstGeom>
        </p:spPr>
      </p:pic>
      <p:sp>
        <p:nvSpPr>
          <p:cNvPr id="30" name="文本框 29"/>
          <p:cNvSpPr txBox="1"/>
          <p:nvPr/>
        </p:nvSpPr>
        <p:spPr>
          <a:xfrm>
            <a:off x="1254167" y="1887955"/>
            <a:ext cx="95874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</a:t>
            </a:r>
            <a:r>
              <a:rPr lang="zh-CN" altLang="en-US" sz="20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、在风光旖旎的瑞士莱芒湖上，在无边无垠的非洲大沙漠中，在碧波万顷的大海中，在巍峨雄奇的高山上，我都看到过月亮</a:t>
            </a:r>
            <a:r>
              <a:rPr lang="en-US" altLang="zh-CN" sz="20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……</a:t>
            </a:r>
            <a:r>
              <a:rPr lang="zh-CN" altLang="en-US" sz="20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对比之下，我感到这些广阔世界的大月亮，无论如何比不上我那心爱的小月亮。</a:t>
            </a:r>
            <a:endParaRPr lang="zh-CN" sz="20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1304782" y="3390640"/>
            <a:ext cx="95874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2</a:t>
            </a:r>
            <a:r>
              <a:rPr lang="zh-CN" altLang="en-US" sz="20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、这里的桂花再香，也比不上家乡院子里的桂花。</a:t>
            </a:r>
            <a:endParaRPr lang="zh-CN" sz="20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2306592" y="4976305"/>
            <a:ext cx="2619634" cy="1109450"/>
          </a:xfrm>
          <a:prstGeom prst="roundRect">
            <a:avLst/>
          </a:prstGeom>
          <a:solidFill>
            <a:schemeClr val="accent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相同：</a:t>
            </a:r>
            <a:endParaRPr lang="en-US" altLang="zh-CN" sz="24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对比手法，强调情感。</a:t>
            </a:r>
            <a:endParaRPr lang="zh-CN" altLang="en-US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8" name="圆角矩形 47"/>
          <p:cNvSpPr/>
          <p:nvPr/>
        </p:nvSpPr>
        <p:spPr>
          <a:xfrm>
            <a:off x="7300492" y="4834049"/>
            <a:ext cx="2852120" cy="1393962"/>
          </a:xfrm>
          <a:prstGeom prst="roundRect">
            <a:avLst/>
          </a:prstGeom>
          <a:solidFill>
            <a:schemeClr val="accent5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不同：</a:t>
            </a:r>
            <a:endParaRPr lang="en-US" altLang="zh-CN" sz="24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、对比词不同。</a:t>
            </a:r>
            <a:endParaRPr lang="en-US" altLang="zh-CN" sz="2400" b="1" dirty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r>
              <a:rPr lang="en-US" altLang="zh-CN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2</a:t>
            </a:r>
            <a:r>
              <a:rPr lang="zh-CN" altLang="en-US" sz="2400" b="1" dirty="0" smtClean="0">
                <a:latin typeface="宋体" panose="02010600030101010101" pitchFamily="2" charset="-122"/>
                <a:ea typeface="宋体" panose="02010600030101010101" pitchFamily="2" charset="-122"/>
              </a:rPr>
              <a:t>、对比对象数量不同。</a:t>
            </a:r>
            <a:endParaRPr lang="en-US" altLang="zh-CN" sz="2400" b="1" dirty="0" smtClean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1304782" y="3875696"/>
            <a:ext cx="958746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0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3</a:t>
            </a:r>
            <a:r>
              <a:rPr lang="zh-CN" altLang="en-US" sz="2000" dirty="0" smtClean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、虽然姑爹小船上盖的只是破旧的蓬，远比不上绍兴的乌篷船精致，但姑爹的小渔船仍然是那么亲切，那么难忘</a:t>
            </a:r>
            <a:r>
              <a:rPr lang="en-US" altLang="zh-CN" sz="2000" dirty="0"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……</a:t>
            </a:r>
            <a:endParaRPr lang="zh-CN" sz="2000" dirty="0"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15" name="圆角矩形 14"/>
          <p:cNvSpPr/>
          <p:nvPr/>
        </p:nvSpPr>
        <p:spPr>
          <a:xfrm>
            <a:off x="6157205" y="2463686"/>
            <a:ext cx="1026190" cy="325865"/>
          </a:xfrm>
          <a:prstGeom prst="round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圆角矩形 15"/>
          <p:cNvSpPr/>
          <p:nvPr/>
        </p:nvSpPr>
        <p:spPr>
          <a:xfrm>
            <a:off x="1329497" y="2927938"/>
            <a:ext cx="1776168" cy="325865"/>
          </a:xfrm>
          <a:prstGeom prst="round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圆角矩形 16"/>
          <p:cNvSpPr/>
          <p:nvPr/>
        </p:nvSpPr>
        <p:spPr>
          <a:xfrm>
            <a:off x="3788492" y="3445261"/>
            <a:ext cx="1071832" cy="325865"/>
          </a:xfrm>
          <a:prstGeom prst="round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圆角矩形 17"/>
          <p:cNvSpPr/>
          <p:nvPr/>
        </p:nvSpPr>
        <p:spPr>
          <a:xfrm>
            <a:off x="5774819" y="3998222"/>
            <a:ext cx="1103776" cy="325865"/>
          </a:xfrm>
          <a:prstGeom prst="roundRect">
            <a:avLst/>
          </a:prstGeom>
          <a:noFill/>
          <a:ln w="254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流程图: 过程 20"/>
          <p:cNvSpPr/>
          <p:nvPr/>
        </p:nvSpPr>
        <p:spPr>
          <a:xfrm>
            <a:off x="-4555" y="195486"/>
            <a:ext cx="2488323" cy="216024"/>
          </a:xfrm>
          <a:prstGeom prst="flowChartProcess">
            <a:avLst/>
          </a:prstGeom>
          <a:gradFill flip="none" rotWithShape="1">
            <a:gsLst>
              <a:gs pos="10000">
                <a:schemeClr val="accent6">
                  <a:lumMod val="40000"/>
                  <a:lumOff val="60000"/>
                </a:schemeClr>
              </a:gs>
              <a:gs pos="46000">
                <a:schemeClr val="accent6">
                  <a:lumMod val="95000"/>
                  <a:lumOff val="5000"/>
                </a:schemeClr>
              </a:gs>
              <a:gs pos="100000">
                <a:schemeClr val="accent6">
                  <a:lumMod val="60000"/>
                </a:schemeClr>
              </a:gs>
            </a:gsLst>
            <a:lin ang="10800000" scaled="1"/>
            <a:tileRect/>
          </a:gradFill>
          <a:ln>
            <a:solidFill>
              <a:schemeClr val="bg1"/>
            </a:solidFill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1100" dirty="0" smtClean="0"/>
              <a:t>第一单元：语文园地</a:t>
            </a:r>
            <a:endParaRPr lang="zh-CN" altLang="en-US" sz="11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48" grpId="0" animBg="1"/>
      <p:bldP spid="15" grpId="0" animBg="1"/>
      <p:bldP spid="16" grpId="0" animBg="1"/>
      <p:bldP spid="17" grpId="0" animBg="1"/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0" y="-50449"/>
            <a:ext cx="12192000" cy="6858000"/>
            <a:chOff x="405423" y="246185"/>
            <a:chExt cx="11368454" cy="6365630"/>
          </a:xfrm>
        </p:grpSpPr>
        <p:sp>
          <p:nvSpPr>
            <p:cNvPr id="14" name="矩形 13"/>
            <p:cNvSpPr/>
            <p:nvPr/>
          </p:nvSpPr>
          <p:spPr>
            <a:xfrm>
              <a:off x="405423" y="246185"/>
              <a:ext cx="11368454" cy="63656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597877" y="404446"/>
              <a:ext cx="11007969" cy="6049108"/>
            </a:xfrm>
            <a:prstGeom prst="rect">
              <a:avLst/>
            </a:prstGeom>
            <a:noFill/>
            <a:ln w="57150">
              <a:solidFill>
                <a:srgbClr val="C1E0D7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7" name="图片 1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93" y="0"/>
            <a:ext cx="3631407" cy="3303906"/>
          </a:xfrm>
          <a:prstGeom prst="rect">
            <a:avLst/>
          </a:prstGeom>
        </p:spPr>
      </p:pic>
      <p:sp>
        <p:nvSpPr>
          <p:cNvPr id="11" name="_14"/>
          <p:cNvSpPr txBox="1">
            <a:spLocks noChangeArrowheads="1"/>
          </p:cNvSpPr>
          <p:nvPr/>
        </p:nvSpPr>
        <p:spPr bwMode="auto">
          <a:xfrm>
            <a:off x="1088863" y="1230665"/>
            <a:ext cx="1506066" cy="842576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89000"/>
                </a:schemeClr>
              </a:gs>
              <a:gs pos="23000">
                <a:schemeClr val="accent6">
                  <a:lumMod val="89000"/>
                </a:schemeClr>
              </a:gs>
              <a:gs pos="69000">
                <a:schemeClr val="accent6">
                  <a:lumMod val="75000"/>
                </a:schemeClr>
              </a:gs>
              <a:gs pos="97000">
                <a:schemeClr val="accent6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b="1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照样</a:t>
            </a:r>
            <a:r>
              <a:rPr lang="zh-CN" altLang="en-US" b="1" spc="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子</a:t>
            </a:r>
            <a:endParaRPr lang="en-US" altLang="zh-CN" b="1" spc="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  <a:p>
            <a:pPr algn="ctr"/>
            <a:r>
              <a:rPr lang="zh-CN" altLang="en-US" b="1" spc="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写一写</a:t>
            </a:r>
            <a:endParaRPr lang="en-US" altLang="zh-CN" b="1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9" name="十角星 18"/>
          <p:cNvSpPr/>
          <p:nvPr/>
        </p:nvSpPr>
        <p:spPr>
          <a:xfrm>
            <a:off x="2776298" y="2955376"/>
            <a:ext cx="1991420" cy="1458099"/>
          </a:xfrm>
          <a:prstGeom prst="star10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对朋友的思念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十角星 20"/>
          <p:cNvSpPr/>
          <p:nvPr/>
        </p:nvSpPr>
        <p:spPr>
          <a:xfrm>
            <a:off x="7054831" y="2955376"/>
            <a:ext cx="2006791" cy="1458099"/>
          </a:xfrm>
          <a:prstGeom prst="star10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对美景的喜爱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十角星 21"/>
          <p:cNvSpPr/>
          <p:nvPr/>
        </p:nvSpPr>
        <p:spPr>
          <a:xfrm>
            <a:off x="5163361" y="4283538"/>
            <a:ext cx="1954131" cy="1394329"/>
          </a:xfrm>
          <a:prstGeom prst="star10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对父母的感激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波形 2"/>
          <p:cNvSpPr/>
          <p:nvPr/>
        </p:nvSpPr>
        <p:spPr>
          <a:xfrm>
            <a:off x="9472486" y="4415334"/>
            <a:ext cx="1574456" cy="1244051"/>
          </a:xfrm>
          <a:prstGeom prst="wave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其他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311222" y="1181059"/>
            <a:ext cx="824410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dirty="0" smtClean="0"/>
              <a:t>         </a:t>
            </a:r>
            <a:r>
              <a:rPr lang="zh-CN" altLang="zh-CN" sz="2400" dirty="0" smtClean="0"/>
              <a:t>请</a:t>
            </a:r>
            <a:r>
              <a:rPr lang="zh-CN" altLang="zh-CN" sz="2400" dirty="0"/>
              <a:t>你选择一种事物，参照例句仿写一段话，用对比的手法来强调对它的感情。</a:t>
            </a:r>
            <a:endParaRPr lang="zh-CN" altLang="en-US" sz="2400" dirty="0"/>
          </a:p>
        </p:txBody>
      </p:sp>
      <p:sp>
        <p:nvSpPr>
          <p:cNvPr id="23" name="十角星 22"/>
          <p:cNvSpPr/>
          <p:nvPr/>
        </p:nvSpPr>
        <p:spPr>
          <a:xfrm>
            <a:off x="545536" y="4283538"/>
            <a:ext cx="2024366" cy="1394329"/>
          </a:xfrm>
          <a:prstGeom prst="star10">
            <a:avLst/>
          </a:prstGeom>
          <a:solidFill>
            <a:schemeClr val="accent6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对宠物的喜爱</a:t>
            </a:r>
            <a:endParaRPr lang="zh-CN" altLang="en-US" sz="28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>
            <a:off x="3316528" y="2492899"/>
            <a:ext cx="8440203" cy="16205"/>
          </a:xfrm>
          <a:prstGeom prst="line">
            <a:avLst/>
          </a:prstGeom>
          <a:ln w="19050">
            <a:solidFill>
              <a:srgbClr val="38A09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流程图: 过程 26"/>
          <p:cNvSpPr/>
          <p:nvPr/>
        </p:nvSpPr>
        <p:spPr>
          <a:xfrm>
            <a:off x="-4555" y="195486"/>
            <a:ext cx="2488323" cy="216024"/>
          </a:xfrm>
          <a:prstGeom prst="flowChartProcess">
            <a:avLst/>
          </a:prstGeom>
          <a:gradFill flip="none" rotWithShape="1">
            <a:gsLst>
              <a:gs pos="10000">
                <a:schemeClr val="accent6">
                  <a:lumMod val="40000"/>
                  <a:lumOff val="60000"/>
                </a:schemeClr>
              </a:gs>
              <a:gs pos="46000">
                <a:schemeClr val="accent6">
                  <a:lumMod val="95000"/>
                  <a:lumOff val="5000"/>
                </a:schemeClr>
              </a:gs>
              <a:gs pos="100000">
                <a:schemeClr val="accent6">
                  <a:lumMod val="60000"/>
                </a:schemeClr>
              </a:gs>
            </a:gsLst>
            <a:lin ang="10800000" scaled="1"/>
            <a:tileRect/>
          </a:gradFill>
          <a:ln>
            <a:solidFill>
              <a:schemeClr val="bg1"/>
            </a:solidFill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1100" dirty="0" smtClean="0"/>
              <a:t>第一单元：语文园地</a:t>
            </a:r>
            <a:endParaRPr lang="zh-CN" altLang="en-US" sz="11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1" grpId="0" animBg="1"/>
      <p:bldP spid="22" grpId="0" animBg="1"/>
      <p:bldP spid="3" grpId="0" animBg="1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0" y="-50449"/>
            <a:ext cx="12192000" cy="6858000"/>
            <a:chOff x="405423" y="246185"/>
            <a:chExt cx="11368454" cy="6365630"/>
          </a:xfrm>
        </p:grpSpPr>
        <p:sp>
          <p:nvSpPr>
            <p:cNvPr id="14" name="矩形 13"/>
            <p:cNvSpPr/>
            <p:nvPr/>
          </p:nvSpPr>
          <p:spPr>
            <a:xfrm>
              <a:off x="405423" y="246185"/>
              <a:ext cx="11368454" cy="63656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597877" y="404446"/>
              <a:ext cx="11007969" cy="6049108"/>
            </a:xfrm>
            <a:prstGeom prst="rect">
              <a:avLst/>
            </a:prstGeom>
            <a:noFill/>
            <a:ln w="57150">
              <a:solidFill>
                <a:srgbClr val="C1E0D7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7" name="图片 1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93" y="0"/>
            <a:ext cx="3631407" cy="3303906"/>
          </a:xfrm>
          <a:prstGeom prst="rect">
            <a:avLst/>
          </a:prstGeom>
        </p:spPr>
      </p:pic>
      <p:sp>
        <p:nvSpPr>
          <p:cNvPr id="11" name="_14"/>
          <p:cNvSpPr txBox="1">
            <a:spLocks noChangeArrowheads="1"/>
          </p:cNvSpPr>
          <p:nvPr/>
        </p:nvSpPr>
        <p:spPr bwMode="auto">
          <a:xfrm>
            <a:off x="856993" y="1230665"/>
            <a:ext cx="1803633" cy="842576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89000"/>
                </a:schemeClr>
              </a:gs>
              <a:gs pos="23000">
                <a:schemeClr val="accent6">
                  <a:lumMod val="89000"/>
                </a:schemeClr>
              </a:gs>
              <a:gs pos="69000">
                <a:schemeClr val="accent6">
                  <a:lumMod val="75000"/>
                </a:schemeClr>
              </a:gs>
              <a:gs pos="97000">
                <a:schemeClr val="accent6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b="1" spc="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日积月累</a:t>
            </a:r>
            <a:endParaRPr lang="en-US" altLang="zh-CN" b="1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对角圆角矩形 15"/>
          <p:cNvSpPr/>
          <p:nvPr/>
        </p:nvSpPr>
        <p:spPr>
          <a:xfrm>
            <a:off x="8436918" y="1570763"/>
            <a:ext cx="3281680" cy="4266565"/>
          </a:xfrm>
          <a:prstGeom prst="round2DiagRect">
            <a:avLst/>
          </a:prstGeom>
          <a:grpFill/>
          <a:ln w="38100">
            <a:solidFill>
              <a:srgbClr val="00B050"/>
            </a:solidFill>
            <a:prstDash val="sysDot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tx1"/>
                </a:solidFill>
              </a:rPr>
              <a:t>游子吟</a:t>
            </a:r>
            <a:endParaRPr lang="zh-CN" altLang="en-US" sz="2800" b="1" dirty="0">
              <a:solidFill>
                <a:schemeClr val="tx1"/>
              </a:solidFill>
            </a:endParaRPr>
          </a:p>
          <a:p>
            <a:pPr algn="ctr"/>
            <a:r>
              <a:rPr lang="zh-CN" altLang="en-US" sz="2400" b="1" dirty="0">
                <a:solidFill>
                  <a:schemeClr val="tx1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[ 唐 ] 孟郊</a:t>
            </a:r>
            <a:endParaRPr lang="zh-CN" altLang="en-US" sz="2400" b="1" dirty="0">
              <a:solidFill>
                <a:schemeClr val="tx1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慈母手中线，</a:t>
            </a:r>
            <a:endParaRPr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游子身上衣。</a:t>
            </a:r>
            <a:endParaRPr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临行密密缝，</a:t>
            </a:r>
            <a:endParaRPr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意恐迟迟归。</a:t>
            </a:r>
            <a:endParaRPr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谁言寸草心，</a:t>
            </a:r>
            <a:endParaRPr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报得三春晖。</a:t>
            </a:r>
            <a:endParaRPr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957640" y="2073241"/>
            <a:ext cx="5299075" cy="3646170"/>
          </a:xfrm>
          <a:prstGeom prst="rect">
            <a:avLst/>
          </a:prstGeom>
          <a:solidFill>
            <a:schemeClr val="bg1">
              <a:alpha val="86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262255" indent="-262255">
              <a:lnSpc>
                <a:spcPct val="150000"/>
              </a:lnSpc>
            </a:pPr>
            <a:r>
              <a:rPr lang="en-US" altLang="zh-CN" sz="2200" b="1" noProof="1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scaled="0"/>
                </a:gra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1</a:t>
            </a:r>
            <a:r>
              <a:rPr lang="zh-CN" altLang="en-US" sz="2200" b="1" noProof="1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scaled="0"/>
                </a:gra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、意恐：</a:t>
            </a:r>
            <a:r>
              <a:rPr lang="zh-CN" altLang="en-US" sz="2200" b="1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担心。 </a:t>
            </a:r>
            <a:endParaRPr lang="zh-CN" altLang="en-US" sz="2200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62255" indent="-262255">
              <a:lnSpc>
                <a:spcPct val="150000"/>
              </a:lnSpc>
            </a:pPr>
            <a:r>
              <a:rPr lang="en-US" altLang="zh-CN" sz="2200" b="1" noProof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2</a:t>
            </a:r>
            <a:r>
              <a:rPr lang="zh-CN" altLang="en-US" sz="2200" b="1" noProof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、寸草：</a:t>
            </a:r>
            <a:r>
              <a:rPr lang="zh-CN" altLang="en-US" sz="2200" b="1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小草，这里比喻子女。 心：语义双关，既指草木的茎秆，也指子女的心意。</a:t>
            </a:r>
            <a:endParaRPr lang="zh-CN" altLang="en-US" sz="2200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62255" indent="-262255">
              <a:lnSpc>
                <a:spcPct val="150000"/>
              </a:lnSpc>
            </a:pPr>
            <a:r>
              <a:rPr lang="en-US" altLang="zh-CN" sz="2200" b="1" noProof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3</a:t>
            </a:r>
            <a:r>
              <a:rPr lang="zh-CN" altLang="en-US" sz="2200" b="1" noProof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、报得：</a:t>
            </a:r>
            <a:r>
              <a:rPr lang="zh-CN" altLang="en-US" sz="2200" b="1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报答。 </a:t>
            </a:r>
            <a:endParaRPr lang="zh-CN" altLang="en-US" sz="2200" b="1" noProof="1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  <a:p>
            <a:pPr marL="262255" indent="-262255">
              <a:lnSpc>
                <a:spcPct val="150000"/>
              </a:lnSpc>
            </a:pPr>
            <a:r>
              <a:rPr lang="en-US" altLang="zh-CN" sz="2200" b="1" noProof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4</a:t>
            </a:r>
            <a:r>
              <a:rPr lang="zh-CN" altLang="en-US" sz="2200" b="1" noProof="1">
                <a:solidFill>
                  <a:srgbClr val="C00000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、三春晖：</a:t>
            </a:r>
            <a:r>
              <a:rPr lang="zh-CN" altLang="en-US" sz="2200" b="1" noProof="1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春天灿烂的阳光，指慈母之恩。</a:t>
            </a:r>
            <a:r>
              <a:rPr lang="zh-CN" altLang="en-US" sz="2200" b="1" noProof="1">
                <a:solidFill>
                  <a:srgbClr val="FF6600"/>
                </a:solidFill>
                <a:latin typeface="宋体" panose="02010600030101010101" pitchFamily="2" charset="-122"/>
              </a:rPr>
              <a:t> </a:t>
            </a:r>
            <a:endParaRPr lang="zh-CN" altLang="en-US" sz="2200" b="1" noProof="1">
              <a:solidFill>
                <a:srgbClr val="FF6600"/>
              </a:solidFill>
              <a:latin typeface="宋体" panose="02010600030101010101" pitchFamily="2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4874" y="4862563"/>
            <a:ext cx="2210766" cy="2210766"/>
          </a:xfrm>
          <a:prstGeom prst="rect">
            <a:avLst/>
          </a:prstGeom>
        </p:spPr>
      </p:pic>
      <p:sp>
        <p:nvSpPr>
          <p:cNvPr id="24" name="流程图: 过程 23"/>
          <p:cNvSpPr/>
          <p:nvPr/>
        </p:nvSpPr>
        <p:spPr>
          <a:xfrm>
            <a:off x="-4555" y="195486"/>
            <a:ext cx="2488323" cy="216024"/>
          </a:xfrm>
          <a:prstGeom prst="flowChartProcess">
            <a:avLst/>
          </a:prstGeom>
          <a:gradFill flip="none" rotWithShape="1">
            <a:gsLst>
              <a:gs pos="10000">
                <a:schemeClr val="accent6">
                  <a:lumMod val="40000"/>
                  <a:lumOff val="60000"/>
                </a:schemeClr>
              </a:gs>
              <a:gs pos="46000">
                <a:schemeClr val="accent6">
                  <a:lumMod val="95000"/>
                  <a:lumOff val="5000"/>
                </a:schemeClr>
              </a:gs>
              <a:gs pos="100000">
                <a:schemeClr val="accent6">
                  <a:lumMod val="60000"/>
                </a:schemeClr>
              </a:gs>
            </a:gsLst>
            <a:lin ang="10800000" scaled="1"/>
            <a:tileRect/>
          </a:gradFill>
          <a:ln>
            <a:solidFill>
              <a:schemeClr val="bg1"/>
            </a:solidFill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1100" dirty="0" smtClean="0"/>
              <a:t>第一单元：语文园地</a:t>
            </a:r>
            <a:endParaRPr lang="zh-CN" altLang="en-US" sz="11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0" y="-50449"/>
            <a:ext cx="12192000" cy="6858000"/>
            <a:chOff x="405423" y="246185"/>
            <a:chExt cx="11368454" cy="6365630"/>
          </a:xfrm>
        </p:grpSpPr>
        <p:sp>
          <p:nvSpPr>
            <p:cNvPr id="14" name="矩形 13"/>
            <p:cNvSpPr/>
            <p:nvPr/>
          </p:nvSpPr>
          <p:spPr>
            <a:xfrm>
              <a:off x="405423" y="246185"/>
              <a:ext cx="11368454" cy="63656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597877" y="404446"/>
              <a:ext cx="11007969" cy="6049108"/>
            </a:xfrm>
            <a:prstGeom prst="rect">
              <a:avLst/>
            </a:prstGeom>
            <a:noFill/>
            <a:ln w="57150">
              <a:solidFill>
                <a:srgbClr val="C1E0D7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7" name="图片 1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93" y="0"/>
            <a:ext cx="3631407" cy="3303906"/>
          </a:xfrm>
          <a:prstGeom prst="rect">
            <a:avLst/>
          </a:prstGeom>
        </p:spPr>
      </p:pic>
      <p:sp>
        <p:nvSpPr>
          <p:cNvPr id="11" name="_14"/>
          <p:cNvSpPr txBox="1">
            <a:spLocks noChangeArrowheads="1"/>
          </p:cNvSpPr>
          <p:nvPr/>
        </p:nvSpPr>
        <p:spPr bwMode="auto">
          <a:xfrm>
            <a:off x="856993" y="1230665"/>
            <a:ext cx="1803633" cy="842576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89000"/>
                </a:schemeClr>
              </a:gs>
              <a:gs pos="23000">
                <a:schemeClr val="accent6">
                  <a:lumMod val="89000"/>
                </a:schemeClr>
              </a:gs>
              <a:gs pos="69000">
                <a:schemeClr val="accent6">
                  <a:lumMod val="75000"/>
                </a:schemeClr>
              </a:gs>
              <a:gs pos="97000">
                <a:schemeClr val="accent6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b="1" spc="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日积月累</a:t>
            </a:r>
            <a:endParaRPr lang="en-US" altLang="zh-CN" b="1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对角圆角矩形 15"/>
          <p:cNvSpPr/>
          <p:nvPr/>
        </p:nvSpPr>
        <p:spPr>
          <a:xfrm>
            <a:off x="8436918" y="1570763"/>
            <a:ext cx="3281680" cy="4266565"/>
          </a:xfrm>
          <a:prstGeom prst="round2DiagRect">
            <a:avLst/>
          </a:prstGeom>
          <a:grpFill/>
          <a:ln w="38100">
            <a:solidFill>
              <a:srgbClr val="00B050"/>
            </a:solidFill>
            <a:prstDash val="sysDot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tx1"/>
                </a:solidFill>
              </a:rPr>
              <a:t>游子吟</a:t>
            </a:r>
            <a:endParaRPr lang="zh-CN" altLang="en-US" sz="2800" b="1" dirty="0">
              <a:solidFill>
                <a:schemeClr val="tx1"/>
              </a:solidFill>
            </a:endParaRPr>
          </a:p>
          <a:p>
            <a:pPr algn="ctr"/>
            <a:r>
              <a:rPr lang="zh-CN" altLang="en-US" sz="2400" b="1" dirty="0">
                <a:solidFill>
                  <a:schemeClr val="tx1"/>
                </a:solidFill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[ 唐 ] 孟郊</a:t>
            </a:r>
            <a:endParaRPr lang="zh-CN" altLang="en-US" sz="2400" b="1" dirty="0">
              <a:solidFill>
                <a:schemeClr val="tx1"/>
              </a:solidFill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慈母手中线，</a:t>
            </a:r>
            <a:endParaRPr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游子身上衣。</a:t>
            </a:r>
            <a:endParaRPr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临行密密缝，</a:t>
            </a:r>
            <a:endParaRPr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意恐迟迟归。</a:t>
            </a:r>
            <a:endParaRPr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谁言寸草心，</a:t>
            </a:r>
            <a:endParaRPr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zh-CN" altLang="en-US" sz="24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报得三春晖。</a:t>
            </a:r>
            <a:endParaRPr lang="zh-CN" altLang="en-US" sz="24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957640" y="1946087"/>
            <a:ext cx="5299075" cy="3883755"/>
          </a:xfrm>
          <a:prstGeom prst="rect">
            <a:avLst/>
          </a:prstGeom>
          <a:solidFill>
            <a:schemeClr val="bg1">
              <a:alpha val="86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262255" indent="-262255">
              <a:lnSpc>
                <a:spcPct val="150000"/>
              </a:lnSpc>
            </a:pPr>
            <a:r>
              <a:rPr lang="zh-CN" altLang="en-US" sz="2400" noProof="1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诗意：</a:t>
            </a:r>
            <a:endParaRPr lang="en-US" altLang="zh-CN" sz="2400" noProof="1" smtClean="0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marL="262255" indent="-262255">
              <a:lnSpc>
                <a:spcPct val="150000"/>
              </a:lnSpc>
            </a:pPr>
            <a:r>
              <a:rPr lang="zh-CN" altLang="en-US" sz="2400" noProof="1" smtClean="0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     慈</a:t>
            </a:r>
            <a:r>
              <a:rPr lang="zh-CN" altLang="en-US" sz="2400" noProof="1">
                <a:solidFill>
                  <a:schemeClr val="tx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祥的母亲手里把着针线，为即将远游的孩子赶制新衣。临行前一针针密密地缝缀，怕儿子回来得晚衣服破损。谁说像小草那样微弱的孝心，能报答得了像春晖普泽的慈母恩情？</a:t>
            </a:r>
            <a:endParaRPr lang="zh-CN" altLang="en-US" sz="2400" noProof="1">
              <a:solidFill>
                <a:srgbClr val="FF66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4874" y="4862563"/>
            <a:ext cx="2210766" cy="2210766"/>
          </a:xfrm>
          <a:prstGeom prst="rect">
            <a:avLst/>
          </a:prstGeom>
        </p:spPr>
      </p:pic>
      <p:sp>
        <p:nvSpPr>
          <p:cNvPr id="10" name="流程图: 过程 9"/>
          <p:cNvSpPr/>
          <p:nvPr/>
        </p:nvSpPr>
        <p:spPr>
          <a:xfrm>
            <a:off x="-4555" y="195486"/>
            <a:ext cx="2488323" cy="216024"/>
          </a:xfrm>
          <a:prstGeom prst="flowChartProcess">
            <a:avLst/>
          </a:prstGeom>
          <a:gradFill flip="none" rotWithShape="1">
            <a:gsLst>
              <a:gs pos="10000">
                <a:schemeClr val="accent6">
                  <a:lumMod val="40000"/>
                  <a:lumOff val="60000"/>
                </a:schemeClr>
              </a:gs>
              <a:gs pos="46000">
                <a:schemeClr val="accent6">
                  <a:lumMod val="95000"/>
                  <a:lumOff val="5000"/>
                </a:schemeClr>
              </a:gs>
              <a:gs pos="100000">
                <a:schemeClr val="accent6">
                  <a:lumMod val="60000"/>
                </a:schemeClr>
              </a:gs>
            </a:gsLst>
            <a:lin ang="10800000" scaled="1"/>
            <a:tileRect/>
          </a:gradFill>
          <a:ln>
            <a:solidFill>
              <a:schemeClr val="bg1"/>
            </a:solidFill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1100" dirty="0" smtClean="0"/>
              <a:t>第一单元：语文园地</a:t>
            </a:r>
            <a:endParaRPr lang="zh-CN" altLang="en-US" sz="11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0" y="-50449"/>
            <a:ext cx="12192000" cy="6858000"/>
            <a:chOff x="405423" y="246185"/>
            <a:chExt cx="11368454" cy="6365630"/>
          </a:xfrm>
        </p:grpSpPr>
        <p:sp>
          <p:nvSpPr>
            <p:cNvPr id="14" name="矩形 13"/>
            <p:cNvSpPr/>
            <p:nvPr/>
          </p:nvSpPr>
          <p:spPr>
            <a:xfrm>
              <a:off x="405423" y="246185"/>
              <a:ext cx="11368454" cy="636563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597877" y="404446"/>
              <a:ext cx="11007969" cy="6049108"/>
            </a:xfrm>
            <a:prstGeom prst="rect">
              <a:avLst/>
            </a:prstGeom>
            <a:noFill/>
            <a:ln w="57150">
              <a:solidFill>
                <a:srgbClr val="C1E0D7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7" name="图片 16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93" y="0"/>
            <a:ext cx="3631407" cy="3303906"/>
          </a:xfrm>
          <a:prstGeom prst="rect">
            <a:avLst/>
          </a:prstGeom>
        </p:spPr>
      </p:pic>
      <p:sp>
        <p:nvSpPr>
          <p:cNvPr id="11" name="_14"/>
          <p:cNvSpPr txBox="1">
            <a:spLocks noChangeArrowheads="1"/>
          </p:cNvSpPr>
          <p:nvPr/>
        </p:nvSpPr>
        <p:spPr bwMode="auto">
          <a:xfrm>
            <a:off x="856993" y="1230665"/>
            <a:ext cx="1803633" cy="842576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89000"/>
                </a:schemeClr>
              </a:gs>
              <a:gs pos="23000">
                <a:schemeClr val="accent6">
                  <a:lumMod val="89000"/>
                </a:schemeClr>
              </a:gs>
              <a:gs pos="69000">
                <a:schemeClr val="accent6">
                  <a:lumMod val="75000"/>
                </a:schemeClr>
              </a:gs>
              <a:gs pos="97000">
                <a:schemeClr val="accent6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txBody>
          <a:bodyPr vert="horz" wrap="square" lIns="91440" tIns="45720" rIns="91440" bIns="45720" numCol="1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/>
            <a:r>
              <a:rPr lang="zh-CN" altLang="en-US" b="1" spc="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日积月累</a:t>
            </a:r>
            <a:endParaRPr lang="en-US" altLang="zh-CN" b="1" spc="6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038247" y="2599319"/>
            <a:ext cx="5290741" cy="2862322"/>
          </a:xfrm>
          <a:prstGeom prst="rect">
            <a:avLst/>
          </a:prstGeom>
          <a:solidFill>
            <a:schemeClr val="bg1">
              <a:alpha val="86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720090" fontAlgn="auto">
              <a:lnSpc>
                <a:spcPct val="150000"/>
              </a:lnSpc>
            </a:pPr>
            <a:r>
              <a:rPr lang="en-US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“</a:t>
            </a:r>
            <a:r>
              <a:rPr lang="zh-CN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三春晖</a:t>
            </a:r>
            <a:r>
              <a:rPr lang="en-US" altLang="zh-CN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”</a:t>
            </a:r>
            <a:r>
              <a:rPr lang="zh-CN" altLang="en-US" sz="2400" dirty="0">
                <a:latin typeface="宋体" panose="02010600030101010101" pitchFamily="2" charset="-122"/>
                <a:ea typeface="宋体" panose="02010600030101010101" pitchFamily="2" charset="-122"/>
              </a:rPr>
              <a:t>一</a:t>
            </a:r>
            <a:r>
              <a:rPr lang="zh-CN" altLang="zh-CN" sz="2400" dirty="0" smtClean="0">
                <a:latin typeface="宋体" panose="02010600030101010101" pitchFamily="2" charset="-122"/>
                <a:ea typeface="宋体" panose="02010600030101010101" pitchFamily="2" charset="-122"/>
              </a:rPr>
              <a:t>词</a:t>
            </a:r>
            <a:r>
              <a:rPr lang="zh-CN" altLang="zh-CN" sz="2400" dirty="0">
                <a:latin typeface="宋体" panose="02010600030101010101" pitchFamily="2" charset="-122"/>
                <a:ea typeface="宋体" panose="02010600030101010101" pitchFamily="2" charset="-122"/>
              </a:rPr>
              <a:t>，把母爱比作了春天灿烂的阳光，生动地表现出母爱的伟大。而子女则像小草，难以报答母亲的恩情，寄托了孩子对慈母发自肺腑的爱。</a:t>
            </a:r>
            <a:endParaRPr lang="zh-CN" altLang="en-US" sz="2400" b="1" noProof="1">
              <a:solidFill>
                <a:schemeClr val="tx1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4874" y="4862563"/>
            <a:ext cx="2210766" cy="2210766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3311223" y="1164352"/>
            <a:ext cx="8244102" cy="5873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/>
              <a:t>后</a:t>
            </a:r>
            <a:r>
              <a:rPr lang="zh-CN" altLang="zh-CN" sz="2400" dirty="0" smtClean="0"/>
              <a:t>两</a:t>
            </a:r>
            <a:r>
              <a:rPr lang="zh-CN" altLang="zh-CN" sz="2400" dirty="0"/>
              <a:t>句诗中的哪个词语最能让你体会到母爱的温暖？</a:t>
            </a:r>
            <a:endParaRPr lang="zh-CN" altLang="en-US" sz="2400" dirty="0"/>
          </a:p>
        </p:txBody>
      </p:sp>
      <p:sp>
        <p:nvSpPr>
          <p:cNvPr id="12" name="对角圆角矩形 11"/>
          <p:cNvSpPr/>
          <p:nvPr/>
        </p:nvSpPr>
        <p:spPr>
          <a:xfrm>
            <a:off x="1503067" y="3140231"/>
            <a:ext cx="2914904" cy="1662305"/>
          </a:xfrm>
          <a:prstGeom prst="round2DiagRect">
            <a:avLst/>
          </a:prstGeom>
          <a:grpFill/>
          <a:ln w="38100">
            <a:solidFill>
              <a:srgbClr val="00B050"/>
            </a:solidFill>
            <a:prstDash val="sysDot"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lnSpc>
                <a:spcPct val="150000"/>
              </a:lnSpc>
            </a:pPr>
            <a:r>
              <a:rPr lang="zh-CN" altLang="en-US" sz="2800" b="1" dirty="0" smtClean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谁</a:t>
            </a:r>
            <a:r>
              <a:rPr lang="zh-CN" altLang="en-US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言寸草心，</a:t>
            </a:r>
            <a:endParaRPr lang="zh-CN" altLang="en-US" sz="28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 algn="ctr" fontAlgn="auto">
              <a:lnSpc>
                <a:spcPct val="150000"/>
              </a:lnSpc>
            </a:pPr>
            <a:r>
              <a:rPr lang="zh-CN" altLang="en-US" sz="2800" b="1" dirty="0">
                <a:solidFill>
                  <a:schemeClr val="tx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报得三春晖。</a:t>
            </a:r>
            <a:endParaRPr lang="zh-CN" altLang="en-US" sz="2800" b="1" dirty="0">
              <a:solidFill>
                <a:schemeClr val="tx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6" name="流程图: 过程 15"/>
          <p:cNvSpPr/>
          <p:nvPr/>
        </p:nvSpPr>
        <p:spPr>
          <a:xfrm>
            <a:off x="-4555" y="195486"/>
            <a:ext cx="2488323" cy="216024"/>
          </a:xfrm>
          <a:prstGeom prst="flowChartProcess">
            <a:avLst/>
          </a:prstGeom>
          <a:gradFill flip="none" rotWithShape="1">
            <a:gsLst>
              <a:gs pos="10000">
                <a:schemeClr val="accent6">
                  <a:lumMod val="40000"/>
                  <a:lumOff val="60000"/>
                </a:schemeClr>
              </a:gs>
              <a:gs pos="46000">
                <a:schemeClr val="accent6">
                  <a:lumMod val="95000"/>
                  <a:lumOff val="5000"/>
                </a:schemeClr>
              </a:gs>
              <a:gs pos="100000">
                <a:schemeClr val="accent6">
                  <a:lumMod val="60000"/>
                </a:schemeClr>
              </a:gs>
            </a:gsLst>
            <a:lin ang="10800000" scaled="1"/>
            <a:tileRect/>
          </a:gradFill>
          <a:ln>
            <a:solidFill>
              <a:schemeClr val="bg1"/>
            </a:solidFill>
          </a:ln>
          <a:effectLst>
            <a:softEdge rad="3175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1100" dirty="0" smtClean="0"/>
              <a:t>第一单元：语文园地</a:t>
            </a:r>
            <a:endParaRPr lang="zh-CN" altLang="en-US" sz="11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ldLvl="0" animBg="1"/>
    </p:bldLst>
  </p:timing>
</p:sld>
</file>

<file path=ppt/tags/tag1.xml><?xml version="1.0" encoding="utf-8"?>
<p:tagLst xmlns:p="http://schemas.openxmlformats.org/presentationml/2006/main">
  <p:tag name="MH" val="20170724220756"/>
  <p:tag name="MH_LIBRARY" val="CONTENTS"/>
  <p:tag name="MH_TYPE" val="ENTRY"/>
  <p:tag name="ID" val="626765"/>
  <p:tag name="MH_ORDER" val="1"/>
  <p:tag name="PA" val="v3.2.0"/>
</p:tagLst>
</file>

<file path=ppt/tags/tag10.xml><?xml version="1.0" encoding="utf-8"?>
<p:tagLst xmlns:p="http://schemas.openxmlformats.org/presentationml/2006/main">
  <p:tag name="MH" val="20170724220756"/>
  <p:tag name="MH_LIBRARY" val="CONTENTS"/>
  <p:tag name="MH_TYPE" val="OTHERS"/>
  <p:tag name="ID" val="626765"/>
</p:tagLst>
</file>

<file path=ppt/tags/tag11.xml><?xml version="1.0" encoding="utf-8"?>
<p:tagLst xmlns:p="http://schemas.openxmlformats.org/presentationml/2006/main">
  <p:tag name="MH" val="20170724220756"/>
  <p:tag name="MH_LIBRARY" val="CONTENTS"/>
  <p:tag name="MH_TYPE" val="NUMBER"/>
  <p:tag name="ID" val="626765"/>
  <p:tag name="MH_ORDER" val="3"/>
</p:tagLst>
</file>

<file path=ppt/tags/tag12.xml><?xml version="1.0" encoding="utf-8"?>
<p:tagLst xmlns:p="http://schemas.openxmlformats.org/presentationml/2006/main">
  <p:tag name="MH" val="20170724220756"/>
  <p:tag name="MH_LIBRARY" val="CONTENTS"/>
  <p:tag name="MH_TYPE" val="OTHERS"/>
  <p:tag name="ID" val="626765"/>
</p:tagLst>
</file>

<file path=ppt/tags/tag13.xml><?xml version="1.0" encoding="utf-8"?>
<p:tagLst xmlns:p="http://schemas.openxmlformats.org/presentationml/2006/main">
  <p:tag name="MH" val="20170724220756"/>
  <p:tag name="MH_LIBRARY" val="CONTENTS"/>
  <p:tag name="MH_TYPE" val="ENTRY"/>
  <p:tag name="ID" val="626765"/>
  <p:tag name="MH_ORDER" val="1"/>
  <p:tag name="PA" val="v3.2.0"/>
</p:tagLst>
</file>

<file path=ppt/tags/tag14.xml><?xml version="1.0" encoding="utf-8"?>
<p:tagLst xmlns:p="http://schemas.openxmlformats.org/presentationml/2006/main">
  <p:tag name="MH" val="20170724220756"/>
  <p:tag name="MH_LIBRARY" val="CONTENTS"/>
  <p:tag name="MH_TYPE" val="ENTRY"/>
  <p:tag name="ID" val="626765"/>
  <p:tag name="MH_ORDER" val="1"/>
  <p:tag name="PA" val="v3.2.0"/>
</p:tagLst>
</file>

<file path=ppt/tags/tag15.xml><?xml version="1.0" encoding="utf-8"?>
<p:tagLst xmlns:p="http://schemas.openxmlformats.org/presentationml/2006/main">
  <p:tag name="MH" val="20170724220756"/>
  <p:tag name="MH_LIBRARY" val="CONTENTS"/>
  <p:tag name="MH_TYPE" val="ENTRY"/>
  <p:tag name="ID" val="626765"/>
  <p:tag name="MH_ORDER" val="1"/>
  <p:tag name="PA" val="v3.2.0"/>
</p:tagLst>
</file>

<file path=ppt/tags/tag16.xml><?xml version="1.0" encoding="utf-8"?>
<p:tagLst xmlns:p="http://schemas.openxmlformats.org/presentationml/2006/main">
  <p:tag name="MH" val="20170724220756"/>
  <p:tag name="MH_LIBRARY" val="CONTENTS"/>
  <p:tag name="MH_TYPE" val="OTHERS"/>
  <p:tag name="ID" val="626765"/>
</p:tagLst>
</file>

<file path=ppt/tags/tag17.xml><?xml version="1.0" encoding="utf-8"?>
<p:tagLst xmlns:p="http://schemas.openxmlformats.org/presentationml/2006/main">
  <p:tag name="MH" val="20170724220756"/>
  <p:tag name="MH_LIBRARY" val="CONTENTS"/>
  <p:tag name="MH_TYPE" val="OTHERS"/>
  <p:tag name="ID" val="626765"/>
</p:tagLst>
</file>

<file path=ppt/tags/tag2.xml><?xml version="1.0" encoding="utf-8"?>
<p:tagLst xmlns:p="http://schemas.openxmlformats.org/presentationml/2006/main">
  <p:tag name="MH" val="20170724220756"/>
  <p:tag name="MH_LIBRARY" val="CONTENTS"/>
  <p:tag name="MH_TYPE" val="NUMBER"/>
  <p:tag name="ID" val="626765"/>
  <p:tag name="MH_ORDER" val="4"/>
</p:tagLst>
</file>

<file path=ppt/tags/tag3.xml><?xml version="1.0" encoding="utf-8"?>
<p:tagLst xmlns:p="http://schemas.openxmlformats.org/presentationml/2006/main">
  <p:tag name="MH" val="20170724220756"/>
  <p:tag name="MH_LIBRARY" val="CONTENTS"/>
  <p:tag name="MH_TYPE" val="OTHERS"/>
  <p:tag name="ID" val="626765"/>
</p:tagLst>
</file>

<file path=ppt/tags/tag4.xml><?xml version="1.0" encoding="utf-8"?>
<p:tagLst xmlns:p="http://schemas.openxmlformats.org/presentationml/2006/main">
  <p:tag name="MH" val="20170724220756"/>
  <p:tag name="MH_LIBRARY" val="CONTENTS"/>
  <p:tag name="MH_TYPE" val="OTHERS"/>
  <p:tag name="ID" val="626765"/>
</p:tagLst>
</file>

<file path=ppt/tags/tag5.xml><?xml version="1.0" encoding="utf-8"?>
<p:tagLst xmlns:p="http://schemas.openxmlformats.org/presentationml/2006/main">
  <p:tag name="MH" val="20170724220756"/>
  <p:tag name="MH_LIBRARY" val="CONTENTS"/>
  <p:tag name="MH_TYPE" val="OTHERS"/>
  <p:tag name="ID" val="626765"/>
</p:tagLst>
</file>

<file path=ppt/tags/tag6.xml><?xml version="1.0" encoding="utf-8"?>
<p:tagLst xmlns:p="http://schemas.openxmlformats.org/presentationml/2006/main">
  <p:tag name="MH" val="20170724220756"/>
  <p:tag name="MH_LIBRARY" val="CONTENTS"/>
  <p:tag name="MH_TYPE" val="NUMBER"/>
  <p:tag name="ID" val="626765"/>
  <p:tag name="MH_ORDER" val="1"/>
</p:tagLst>
</file>

<file path=ppt/tags/tag7.xml><?xml version="1.0" encoding="utf-8"?>
<p:tagLst xmlns:p="http://schemas.openxmlformats.org/presentationml/2006/main">
  <p:tag name="MH" val="20170724220756"/>
  <p:tag name="MH_LIBRARY" val="CONTENTS"/>
  <p:tag name="MH_TYPE" val="OTHERS"/>
  <p:tag name="ID" val="626765"/>
</p:tagLst>
</file>

<file path=ppt/tags/tag8.xml><?xml version="1.0" encoding="utf-8"?>
<p:tagLst xmlns:p="http://schemas.openxmlformats.org/presentationml/2006/main">
  <p:tag name="MH" val="20170724220756"/>
  <p:tag name="MH_LIBRARY" val="CONTENTS"/>
  <p:tag name="MH_TYPE" val="ENTRY"/>
  <p:tag name="ID" val="626765"/>
  <p:tag name="MH_ORDER" val="1"/>
  <p:tag name="PA" val="v3.2.0"/>
</p:tagLst>
</file>

<file path=ppt/tags/tag9.xml><?xml version="1.0" encoding="utf-8"?>
<p:tagLst xmlns:p="http://schemas.openxmlformats.org/presentationml/2006/main">
  <p:tag name="MH" val="20170724220756"/>
  <p:tag name="MH_LIBRARY" val="CONTENTS"/>
  <p:tag name="MH_TYPE" val="NUMBER"/>
  <p:tag name="ID" val="626765"/>
  <p:tag name="MH_ORDER" val="2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zp0btej4">
      <a:majorFont>
        <a:latin typeface="印品灵秀体"/>
        <a:ea typeface="印品灵秀体"/>
        <a:cs typeface=""/>
      </a:majorFont>
      <a:minorFont>
        <a:latin typeface="印品灵秀体"/>
        <a:ea typeface="印品灵秀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1203</Words>
  <Application>WPS 演示</Application>
  <PresentationFormat>自定义</PresentationFormat>
  <Paragraphs>164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2" baseType="lpstr">
      <vt:lpstr>Arial</vt:lpstr>
      <vt:lpstr>宋体</vt:lpstr>
      <vt:lpstr>Wingdings</vt:lpstr>
      <vt:lpstr>黑体</vt:lpstr>
      <vt:lpstr>Calibri</vt:lpstr>
      <vt:lpstr>楷体</vt:lpstr>
      <vt:lpstr>微软雅黑</vt:lpstr>
      <vt:lpstr>仿宋</vt:lpstr>
      <vt:lpstr>印品灵秀体</vt:lpstr>
      <vt:lpstr>Segoe Print</vt:lpstr>
      <vt:lpstr>Arial Unicode MS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1</dc:creator>
  <cp:lastModifiedBy>qwe</cp:lastModifiedBy>
  <cp:revision>37</cp:revision>
  <dcterms:created xsi:type="dcterms:W3CDTF">2020-05-10T10:38:00Z</dcterms:created>
  <dcterms:modified xsi:type="dcterms:W3CDTF">2021-11-01T05:23:41Z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2052-11.1.0.10938</vt:lpwstr>
  </property>
  <property fmtid="{D5CDD505-2E9C-101B-9397-08002B2CF9AE}" pid="3" name="ICV">
    <vt:lpwstr>6BB82B6DC55547208C0B1B402E599FB3</vt:lpwstr>
  </property>
</Properties>
</file>