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316" r:id="rId3"/>
    <p:sldId id="342" r:id="rId4"/>
    <p:sldId id="576" r:id="rId5"/>
    <p:sldId id="729" r:id="rId6"/>
    <p:sldId id="704" r:id="rId7"/>
    <p:sldId id="728" r:id="rId8"/>
    <p:sldId id="705" r:id="rId9"/>
    <p:sldId id="706" r:id="rId10"/>
    <p:sldId id="765" r:id="rId11"/>
    <p:sldId id="766" r:id="rId12"/>
    <p:sldId id="707" r:id="rId13"/>
    <p:sldId id="730" r:id="rId14"/>
    <p:sldId id="767" r:id="rId15"/>
    <p:sldId id="744" r:id="rId16"/>
    <p:sldId id="745" r:id="rId17"/>
    <p:sldId id="769" r:id="rId18"/>
    <p:sldId id="768" r:id="rId19"/>
    <p:sldId id="731" r:id="rId20"/>
    <p:sldId id="735" r:id="rId21"/>
    <p:sldId id="738" r:id="rId22"/>
    <p:sldId id="739" r:id="rId23"/>
    <p:sldId id="770" r:id="rId24"/>
    <p:sldId id="771" r:id="rId25"/>
    <p:sldId id="599" r:id="rId26"/>
    <p:sldId id="598" r:id="rId27"/>
    <p:sldId id="574" r:id="rId28"/>
    <p:sldId id="740" r:id="rId29"/>
    <p:sldId id="772" r:id="rId30"/>
    <p:sldId id="602" r:id="rId31"/>
  </p:sldIdLst>
  <p:sldSz cx="12192000" cy="6858000"/>
  <p:notesSz cx="6858000" cy="9144000"/>
  <p:embeddedFontLst>
    <p:embeddedFont>
      <p:font typeface="微软雅黑" panose="020B0503020204020204" charset="-122"/>
      <p:regular r:id="rId37"/>
    </p:embeddedFont>
    <p:embeddedFont>
      <p:font typeface="黑体" panose="02010609060101010101" charset="-122"/>
      <p:regular r:id="rId38"/>
    </p:embeddedFont>
    <p:embeddedFont>
      <p:font typeface="Pinyin Adjust" panose="02010600030101010101" charset="-122"/>
      <p:regular r:id="rId39"/>
    </p:embeddedFont>
    <p:embeddedFont>
      <p:font typeface="楷体" panose="02010609060101010101" charset="-122"/>
      <p:regular r:id="rId40"/>
    </p:embeddedFont>
    <p:embeddedFont>
      <p:font typeface="Calibri" panose="020F0502020204030204" charset="0"/>
      <p:regular r:id="rId41"/>
      <p:bold r:id="rId42"/>
      <p:italic r:id="rId43"/>
      <p:boldItalic r:id="rId44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04236"/>
    <a:srgbClr val="A1C4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2" d="100"/>
          <a:sy n="92" d="100"/>
        </p:scale>
        <p:origin x="450" y="66"/>
      </p:cViewPr>
      <p:guideLst>
        <p:guide orient="horz" pos="2412"/>
        <p:guide pos="38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4" Type="http://schemas.openxmlformats.org/officeDocument/2006/relationships/font" Target="fonts/font8.fntdata"/><Relationship Id="rId43" Type="http://schemas.openxmlformats.org/officeDocument/2006/relationships/font" Target="fonts/font7.fntdata"/><Relationship Id="rId42" Type="http://schemas.openxmlformats.org/officeDocument/2006/relationships/font" Target="fonts/font6.fntdata"/><Relationship Id="rId41" Type="http://schemas.openxmlformats.org/officeDocument/2006/relationships/font" Target="fonts/font5.fntdata"/><Relationship Id="rId40" Type="http://schemas.openxmlformats.org/officeDocument/2006/relationships/font" Target="fonts/font4.fntdata"/><Relationship Id="rId4" Type="http://schemas.openxmlformats.org/officeDocument/2006/relationships/slide" Target="slides/slide2.xml"/><Relationship Id="rId39" Type="http://schemas.openxmlformats.org/officeDocument/2006/relationships/font" Target="fonts/font3.fntdata"/><Relationship Id="rId38" Type="http://schemas.openxmlformats.org/officeDocument/2006/relationships/font" Target="fonts/font2.fntdata"/><Relationship Id="rId37" Type="http://schemas.openxmlformats.org/officeDocument/2006/relationships/font" Target="fonts/font1.fntdata"/><Relationship Id="rId36" Type="http://schemas.openxmlformats.org/officeDocument/2006/relationships/tableStyles" Target="tableStyles.xml"/><Relationship Id="rId35" Type="http://schemas.openxmlformats.org/officeDocument/2006/relationships/viewProps" Target="viewProps.xml"/><Relationship Id="rId34" Type="http://schemas.openxmlformats.org/officeDocument/2006/relationships/presProps" Target="presProps.xml"/><Relationship Id="rId33" Type="http://schemas.openxmlformats.org/officeDocument/2006/relationships/handoutMaster" Target="handoutMasters/handoutMaster1.xml"/><Relationship Id="rId32" Type="http://schemas.openxmlformats.org/officeDocument/2006/relationships/notesMaster" Target="notesMasters/notesMaster1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万能">
    <p:bg bwMode="auto">
      <p:bgPr>
        <a:solidFill>
          <a:srgbClr val="A1C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圆角矩形 1"/>
          <p:cNvSpPr/>
          <p:nvPr/>
        </p:nvSpPr>
        <p:spPr>
          <a:xfrm>
            <a:off x="123825" y="350838"/>
            <a:ext cx="11952288" cy="6391275"/>
          </a:xfrm>
          <a:prstGeom prst="roundRect">
            <a:avLst>
              <a:gd name="adj" fmla="val 147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sp>
        <p:nvSpPr>
          <p:cNvPr id="310" name="矩形 313" hidden="1"/>
          <p:cNvSpPr/>
          <p:nvPr/>
        </p:nvSpPr>
        <p:spPr>
          <a:xfrm>
            <a:off x="123825" y="346075"/>
            <a:ext cx="11952288" cy="63960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sp>
        <p:nvSpPr>
          <p:cNvPr id="317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18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19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33A490-2FC6-47CE-B243-819E5DB06A6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C1D861-E942-4694-966D-F6A93EB1A68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94FA98-B1F0-4380-866C-E18380B9059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3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idx="4294967295"/>
          </p:nvPr>
        </p:nvSpPr>
        <p:spPr>
          <a:xfrm>
            <a:off x="3555711" y="2630776"/>
            <a:ext cx="5280025" cy="736600"/>
          </a:xfrm>
          <a:prstGeom prst="rect">
            <a:avLst/>
          </a:prstGeom>
          <a:solidFill>
            <a:schemeClr val="accent2"/>
          </a:solidFill>
        </p:spPr>
        <p:txBody>
          <a:bodyPr>
            <a:noAutofit/>
          </a:bodyPr>
          <a:lstStyle/>
          <a:p>
            <a:pPr algn="ctr"/>
            <a:r>
              <a:rPr lang="en-US" altLang="zh-CN" sz="48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7.</a:t>
            </a:r>
            <a:r>
              <a:rPr lang="zh-CN" altLang="zh-CN" sz="48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猴王出世</a:t>
            </a:r>
            <a:endParaRPr lang="zh-CN" altLang="zh-CN" sz="4800" b="1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/>
          <p:nvPr/>
        </p:nvSpPr>
        <p:spPr>
          <a:xfrm>
            <a:off x="488950" y="3736975"/>
            <a:ext cx="11213465" cy="1753235"/>
          </a:xfrm>
          <a:custGeom>
            <a:avLst/>
            <a:gdLst>
              <a:gd name="connsiteX0" fmla="*/ 0 w 4791649"/>
              <a:gd name="connsiteY0" fmla="*/ 117180 h 1171798"/>
              <a:gd name="connsiteX1" fmla="*/ 117180 w 4791649"/>
              <a:gd name="connsiteY1" fmla="*/ 0 h 1171798"/>
              <a:gd name="connsiteX2" fmla="*/ 4674469 w 4791649"/>
              <a:gd name="connsiteY2" fmla="*/ 0 h 1171798"/>
              <a:gd name="connsiteX3" fmla="*/ 4791649 w 4791649"/>
              <a:gd name="connsiteY3" fmla="*/ 117180 h 1171798"/>
              <a:gd name="connsiteX4" fmla="*/ 4791649 w 4791649"/>
              <a:gd name="connsiteY4" fmla="*/ 1054618 h 1171798"/>
              <a:gd name="connsiteX5" fmla="*/ 4674469 w 4791649"/>
              <a:gd name="connsiteY5" fmla="*/ 1171798 h 1171798"/>
              <a:gd name="connsiteX6" fmla="*/ 117180 w 4791649"/>
              <a:gd name="connsiteY6" fmla="*/ 1171798 h 1171798"/>
              <a:gd name="connsiteX7" fmla="*/ 0 w 4791649"/>
              <a:gd name="connsiteY7" fmla="*/ 1054618 h 1171798"/>
              <a:gd name="connsiteX8" fmla="*/ 0 w 4791649"/>
              <a:gd name="connsiteY8" fmla="*/ 117180 h 1171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791649" h="1171798">
                <a:moveTo>
                  <a:pt x="0" y="117180"/>
                </a:moveTo>
                <a:cubicBezTo>
                  <a:pt x="0" y="52463"/>
                  <a:pt x="52463" y="0"/>
                  <a:pt x="117180" y="0"/>
                </a:cubicBezTo>
                <a:lnTo>
                  <a:pt x="4674469" y="0"/>
                </a:lnTo>
                <a:cubicBezTo>
                  <a:pt x="4739186" y="0"/>
                  <a:pt x="4791649" y="52463"/>
                  <a:pt x="4791649" y="117180"/>
                </a:cubicBezTo>
                <a:lnTo>
                  <a:pt x="4791649" y="1054618"/>
                </a:lnTo>
                <a:cubicBezTo>
                  <a:pt x="4791649" y="1119335"/>
                  <a:pt x="4739186" y="1171798"/>
                  <a:pt x="4674469" y="1171798"/>
                </a:cubicBezTo>
                <a:lnTo>
                  <a:pt x="117180" y="1171798"/>
                </a:lnTo>
                <a:cubicBezTo>
                  <a:pt x="52463" y="1171798"/>
                  <a:pt x="0" y="1119335"/>
                  <a:pt x="0" y="1054618"/>
                </a:cubicBezTo>
                <a:lnTo>
                  <a:pt x="0" y="11718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5596" tIns="75596" rIns="75596" bIns="75596" numCol="1" spcCol="1270" anchor="ctr" anchorCtr="0">
            <a:noAutofit/>
          </a:bodyPr>
          <a:lstStyle/>
          <a:p>
            <a:pPr lvl="0" indent="457200" algn="just" defTabSz="288925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</a:pPr>
            <a:r>
              <a:rPr lang="en-US" altLang="zh-CN" sz="3200" b="1" dirty="0" smtClean="0">
                <a:solidFill>
                  <a:schemeClr val="bg1"/>
                </a:solidFill>
                <a:latin typeface="+mn-ea"/>
                <a:cs typeface="+mn-ea"/>
              </a:rPr>
              <a:t>   </a:t>
            </a:r>
            <a:r>
              <a:rPr lang="zh-CN" sz="3200" b="1" dirty="0" smtClean="0">
                <a:solidFill>
                  <a:schemeClr val="tx1"/>
                </a:solidFill>
                <a:latin typeface="+mn-ea"/>
                <a:cs typeface="+mn-ea"/>
              </a:rPr>
              <a:t>我是通过联系上下文理解了</a:t>
            </a:r>
            <a:r>
              <a:rPr lang="en-US" altLang="zh-CN" sz="3200" b="1" dirty="0" smtClean="0">
                <a:solidFill>
                  <a:schemeClr val="tx1"/>
                </a:solidFill>
                <a:latin typeface="+mn-ea"/>
                <a:cs typeface="+mn-ea"/>
              </a:rPr>
              <a:t>“</a:t>
            </a:r>
            <a:r>
              <a:rPr lang="zh-CN" altLang="en-US" sz="3200" b="1" dirty="0" smtClean="0">
                <a:solidFill>
                  <a:schemeClr val="tx1"/>
                </a:solidFill>
                <a:latin typeface="+mn-ea"/>
                <a:cs typeface="+mn-ea"/>
              </a:rPr>
              <a:t>大造化</a:t>
            </a:r>
            <a:r>
              <a:rPr lang="en-US" altLang="zh-CN" sz="3200" b="1" dirty="0" smtClean="0">
                <a:solidFill>
                  <a:schemeClr val="tx1"/>
                </a:solidFill>
                <a:latin typeface="+mn-ea"/>
                <a:cs typeface="+mn-ea"/>
              </a:rPr>
              <a:t>”</a:t>
            </a:r>
            <a:r>
              <a:rPr lang="zh-CN" altLang="en-US" sz="3200" b="1" dirty="0" smtClean="0">
                <a:solidFill>
                  <a:schemeClr val="tx1"/>
                </a:solidFill>
                <a:latin typeface="+mn-ea"/>
                <a:cs typeface="+mn-ea"/>
              </a:rPr>
              <a:t>指的是大福气、大喜事。</a:t>
            </a:r>
            <a:r>
              <a:rPr lang="zh-CN" sz="3200" b="1" dirty="0" smtClean="0">
                <a:solidFill>
                  <a:schemeClr val="tx1"/>
                </a:solidFill>
                <a:latin typeface="+mn-ea"/>
                <a:cs typeface="+mn-ea"/>
              </a:rPr>
              <a:t>明白了</a:t>
            </a:r>
            <a:r>
              <a:rPr lang="en-US" altLang="zh-CN" sz="3200" b="1" dirty="0" smtClean="0">
                <a:solidFill>
                  <a:schemeClr val="tx1"/>
                </a:solidFill>
                <a:latin typeface="+mn-ea"/>
                <a:cs typeface="+mn-ea"/>
              </a:rPr>
              <a:t>“</a:t>
            </a:r>
            <a:r>
              <a:rPr lang="zh-CN" altLang="en-US" sz="3200" b="1" dirty="0" smtClean="0">
                <a:solidFill>
                  <a:schemeClr val="tx1"/>
                </a:solidFill>
                <a:latin typeface="+mn-ea"/>
                <a:cs typeface="+mn-ea"/>
              </a:rPr>
              <a:t>抓耳挠腮</a:t>
            </a:r>
            <a:r>
              <a:rPr lang="en-US" altLang="zh-CN" sz="3200" b="1" dirty="0" smtClean="0">
                <a:solidFill>
                  <a:schemeClr val="tx1"/>
                </a:solidFill>
                <a:latin typeface="+mn-ea"/>
                <a:cs typeface="+mn-ea"/>
              </a:rPr>
              <a:t>”</a:t>
            </a:r>
            <a:r>
              <a:rPr lang="zh-CN" altLang="en-US" sz="3200" b="1" dirty="0" smtClean="0">
                <a:solidFill>
                  <a:schemeClr val="tx1"/>
                </a:solidFill>
                <a:latin typeface="+mn-ea"/>
                <a:cs typeface="+mn-ea"/>
              </a:rPr>
              <a:t>写的是猴子们的动作。</a:t>
            </a:r>
            <a:endParaRPr lang="zh-CN" altLang="en-US" sz="3200" b="1" dirty="0" smtClean="0">
              <a:solidFill>
                <a:schemeClr val="tx1"/>
              </a:solidFill>
              <a:latin typeface="+mn-ea"/>
              <a:cs typeface="+mn-ea"/>
            </a:endParaRPr>
          </a:p>
        </p:txBody>
      </p:sp>
      <p:sp>
        <p:nvSpPr>
          <p:cNvPr id="3" name="Freeform 5"/>
          <p:cNvSpPr/>
          <p:nvPr/>
        </p:nvSpPr>
        <p:spPr>
          <a:xfrm>
            <a:off x="586740" y="762000"/>
            <a:ext cx="11213465" cy="2235835"/>
          </a:xfrm>
          <a:custGeom>
            <a:avLst/>
            <a:gdLst>
              <a:gd name="connsiteX0" fmla="*/ 0 w 4791649"/>
              <a:gd name="connsiteY0" fmla="*/ 117180 h 1171798"/>
              <a:gd name="connsiteX1" fmla="*/ 117180 w 4791649"/>
              <a:gd name="connsiteY1" fmla="*/ 0 h 1171798"/>
              <a:gd name="connsiteX2" fmla="*/ 4674469 w 4791649"/>
              <a:gd name="connsiteY2" fmla="*/ 0 h 1171798"/>
              <a:gd name="connsiteX3" fmla="*/ 4791649 w 4791649"/>
              <a:gd name="connsiteY3" fmla="*/ 117180 h 1171798"/>
              <a:gd name="connsiteX4" fmla="*/ 4791649 w 4791649"/>
              <a:gd name="connsiteY4" fmla="*/ 1054618 h 1171798"/>
              <a:gd name="connsiteX5" fmla="*/ 4674469 w 4791649"/>
              <a:gd name="connsiteY5" fmla="*/ 1171798 h 1171798"/>
              <a:gd name="connsiteX6" fmla="*/ 117180 w 4791649"/>
              <a:gd name="connsiteY6" fmla="*/ 1171798 h 1171798"/>
              <a:gd name="connsiteX7" fmla="*/ 0 w 4791649"/>
              <a:gd name="connsiteY7" fmla="*/ 1054618 h 1171798"/>
              <a:gd name="connsiteX8" fmla="*/ 0 w 4791649"/>
              <a:gd name="connsiteY8" fmla="*/ 117180 h 1171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791649" h="1171798">
                <a:moveTo>
                  <a:pt x="0" y="117180"/>
                </a:moveTo>
                <a:cubicBezTo>
                  <a:pt x="0" y="52463"/>
                  <a:pt x="52463" y="0"/>
                  <a:pt x="117180" y="0"/>
                </a:cubicBezTo>
                <a:lnTo>
                  <a:pt x="4674469" y="0"/>
                </a:lnTo>
                <a:cubicBezTo>
                  <a:pt x="4739186" y="0"/>
                  <a:pt x="4791649" y="52463"/>
                  <a:pt x="4791649" y="117180"/>
                </a:cubicBezTo>
                <a:lnTo>
                  <a:pt x="4791649" y="1054618"/>
                </a:lnTo>
                <a:cubicBezTo>
                  <a:pt x="4791649" y="1119335"/>
                  <a:pt x="4739186" y="1171798"/>
                  <a:pt x="4674469" y="1171798"/>
                </a:cubicBezTo>
                <a:lnTo>
                  <a:pt x="117180" y="1171798"/>
                </a:lnTo>
                <a:cubicBezTo>
                  <a:pt x="52463" y="1171798"/>
                  <a:pt x="0" y="1119335"/>
                  <a:pt x="0" y="1054618"/>
                </a:cubicBezTo>
                <a:lnTo>
                  <a:pt x="0" y="11718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5596" tIns="75596" rIns="75596" bIns="75596" numCol="1" spcCol="1270" anchor="ctr" anchorCtr="0">
            <a:noAutofit/>
          </a:bodyPr>
          <a:lstStyle/>
          <a:p>
            <a:pPr lvl="0" indent="457200" algn="just" defTabSz="288925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</a:pPr>
            <a:r>
              <a:rPr lang="en-US" altLang="zh-CN" sz="3200" b="1" dirty="0" smtClean="0">
                <a:solidFill>
                  <a:schemeClr val="bg1"/>
                </a:solidFill>
                <a:latin typeface="+mn-ea"/>
                <a:cs typeface="+mn-ea"/>
              </a:rPr>
              <a:t>  </a:t>
            </a:r>
            <a:r>
              <a:rPr lang="en-US" altLang="zh-CN" sz="3200" b="1" dirty="0" smtClean="0">
                <a:solidFill>
                  <a:schemeClr val="tx1"/>
                </a:solidFill>
                <a:latin typeface="+mn-ea"/>
                <a:cs typeface="+mn-ea"/>
              </a:rPr>
              <a:t> </a:t>
            </a:r>
            <a:r>
              <a:rPr lang="zh-CN" sz="3200" b="1" dirty="0" smtClean="0">
                <a:solidFill>
                  <a:schemeClr val="tx1"/>
                </a:solidFill>
                <a:latin typeface="+mn-ea"/>
                <a:cs typeface="+mn-ea"/>
              </a:rPr>
              <a:t>我是通过抓住词语中的关键字理解词语意思的。从</a:t>
            </a:r>
            <a:r>
              <a:rPr lang="en-US" altLang="zh-CN" sz="3200" b="1" dirty="0" smtClean="0">
                <a:solidFill>
                  <a:schemeClr val="tx1"/>
                </a:solidFill>
                <a:latin typeface="+mn-ea"/>
                <a:cs typeface="+mn-ea"/>
              </a:rPr>
              <a:t>“</a:t>
            </a:r>
            <a:r>
              <a:rPr lang="zh-CN" altLang="en-US" sz="3200" b="1" dirty="0" smtClean="0">
                <a:solidFill>
                  <a:schemeClr val="tx1"/>
                </a:solidFill>
                <a:latin typeface="+mn-ea"/>
                <a:cs typeface="+mn-ea"/>
              </a:rPr>
              <a:t>喜不自胜</a:t>
            </a:r>
            <a:r>
              <a:rPr lang="en-US" altLang="zh-CN" sz="3200" b="1" dirty="0" smtClean="0">
                <a:solidFill>
                  <a:schemeClr val="tx1"/>
                </a:solidFill>
                <a:latin typeface="+mn-ea"/>
                <a:cs typeface="+mn-ea"/>
              </a:rPr>
              <a:t>”</a:t>
            </a:r>
            <a:r>
              <a:rPr lang="zh-CN" altLang="en-US" sz="3200" b="1" dirty="0" smtClean="0">
                <a:solidFill>
                  <a:schemeClr val="tx1"/>
                </a:solidFill>
                <a:latin typeface="+mn-ea"/>
                <a:cs typeface="+mn-ea"/>
              </a:rPr>
              <a:t>的</a:t>
            </a:r>
            <a:r>
              <a:rPr lang="en-US" altLang="zh-CN" sz="3200" b="1" dirty="0" smtClean="0">
                <a:solidFill>
                  <a:schemeClr val="tx1"/>
                </a:solidFill>
                <a:latin typeface="+mn-ea"/>
                <a:cs typeface="+mn-ea"/>
              </a:rPr>
              <a:t>“</a:t>
            </a:r>
            <a:r>
              <a:rPr lang="zh-CN" altLang="en-US" sz="3200" b="1" dirty="0" smtClean="0">
                <a:solidFill>
                  <a:schemeClr val="tx1"/>
                </a:solidFill>
                <a:latin typeface="+mn-ea"/>
                <a:cs typeface="+mn-ea"/>
              </a:rPr>
              <a:t>喜</a:t>
            </a:r>
            <a:r>
              <a:rPr lang="en-US" altLang="zh-CN" sz="3200" b="1" dirty="0" smtClean="0">
                <a:solidFill>
                  <a:schemeClr val="tx1"/>
                </a:solidFill>
                <a:latin typeface="+mn-ea"/>
                <a:cs typeface="+mn-ea"/>
              </a:rPr>
              <a:t>”</a:t>
            </a:r>
            <a:r>
              <a:rPr lang="zh-CN" altLang="en-US" sz="3200" b="1" dirty="0" smtClean="0">
                <a:solidFill>
                  <a:schemeClr val="tx1"/>
                </a:solidFill>
                <a:latin typeface="+mn-ea"/>
                <a:cs typeface="+mn-ea"/>
              </a:rPr>
              <a:t>可以理解这个词语指的就是非常高兴；</a:t>
            </a:r>
            <a:r>
              <a:rPr lang="en-US" altLang="zh-CN" sz="3200" b="1" dirty="0" smtClean="0">
                <a:solidFill>
                  <a:schemeClr val="tx1"/>
                </a:solidFill>
                <a:latin typeface="+mn-ea"/>
                <a:cs typeface="+mn-ea"/>
              </a:rPr>
              <a:t>“</a:t>
            </a:r>
            <a:r>
              <a:rPr lang="zh-CN" altLang="en-US" sz="3200" b="1" dirty="0" smtClean="0">
                <a:solidFill>
                  <a:schemeClr val="tx1"/>
                </a:solidFill>
                <a:latin typeface="+mn-ea"/>
                <a:cs typeface="+mn-ea"/>
              </a:rPr>
              <a:t>瞑目</a:t>
            </a:r>
            <a:r>
              <a:rPr lang="en-US" altLang="zh-CN" sz="3200" b="1" dirty="0" smtClean="0">
                <a:solidFill>
                  <a:schemeClr val="tx1"/>
                </a:solidFill>
                <a:latin typeface="+mn-ea"/>
                <a:cs typeface="+mn-ea"/>
              </a:rPr>
              <a:t>”</a:t>
            </a:r>
            <a:r>
              <a:rPr lang="zh-CN" altLang="en-US" sz="3200" b="1" dirty="0" smtClean="0">
                <a:solidFill>
                  <a:schemeClr val="tx1"/>
                </a:solidFill>
                <a:latin typeface="+mn-ea"/>
                <a:cs typeface="+mn-ea"/>
              </a:rPr>
              <a:t>是闭眼的意思，</a:t>
            </a:r>
            <a:r>
              <a:rPr lang="en-US" altLang="zh-CN" sz="3200" b="1" dirty="0" smtClean="0">
                <a:solidFill>
                  <a:schemeClr val="tx1"/>
                </a:solidFill>
                <a:latin typeface="+mn-ea"/>
                <a:cs typeface="+mn-ea"/>
              </a:rPr>
              <a:t>“</a:t>
            </a:r>
            <a:r>
              <a:rPr lang="zh-CN" altLang="en-US" sz="3200" b="1" dirty="0" smtClean="0">
                <a:solidFill>
                  <a:schemeClr val="tx1"/>
                </a:solidFill>
                <a:latin typeface="+mn-ea"/>
                <a:cs typeface="+mn-ea"/>
              </a:rPr>
              <a:t>瞑目蹲身</a:t>
            </a:r>
            <a:r>
              <a:rPr lang="en-US" altLang="zh-CN" sz="3200" b="1" dirty="0" smtClean="0">
                <a:solidFill>
                  <a:schemeClr val="tx1"/>
                </a:solidFill>
                <a:latin typeface="+mn-ea"/>
                <a:cs typeface="+mn-ea"/>
              </a:rPr>
              <a:t>”</a:t>
            </a:r>
            <a:r>
              <a:rPr lang="zh-CN" altLang="en-US" sz="3200" b="1" dirty="0" smtClean="0">
                <a:solidFill>
                  <a:schemeClr val="tx1"/>
                </a:solidFill>
                <a:latin typeface="+mn-ea"/>
                <a:cs typeface="+mn-ea"/>
              </a:rPr>
              <a:t>就是闭上眼睛，蹲下身子。</a:t>
            </a:r>
            <a:endParaRPr lang="zh-CN" altLang="en-US" sz="3200" b="1" dirty="0" smtClean="0">
              <a:solidFill>
                <a:schemeClr val="tx1"/>
              </a:solidFill>
              <a:latin typeface="+mn-ea"/>
              <a:cs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10440" y="0"/>
            <a:ext cx="20677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学习字词</a:t>
            </a:r>
            <a:endParaRPr lang="zh-CN" altLang="en-US" sz="3200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/>
          <p:nvPr/>
        </p:nvSpPr>
        <p:spPr>
          <a:xfrm>
            <a:off x="1707515" y="1827530"/>
            <a:ext cx="7155930" cy="30460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3200" b="1" dirty="0" smtClean="0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     围绕课题</a:t>
            </a:r>
            <a:r>
              <a:rPr lang="en-US" altLang="zh-CN" sz="3200" b="1" dirty="0" err="1" smtClean="0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“</a:t>
            </a:r>
            <a:r>
              <a:rPr lang="zh-CN" altLang="en-US" sz="3200" b="1" dirty="0" err="1" smtClean="0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猴王出世</a:t>
            </a:r>
            <a:r>
              <a:rPr lang="en-US" altLang="zh-CN" sz="3200" b="1" dirty="0" err="1" smtClean="0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”</a:t>
            </a:r>
            <a:r>
              <a:rPr lang="zh-CN" altLang="en-US" sz="3200" b="1" dirty="0" err="1" smtClean="0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，说说课文有哪些人物，写了什么事，初步概括课文内容。</a:t>
            </a:r>
            <a:endParaRPr lang="zh-CN" altLang="en-US" sz="2000" dirty="0">
              <a:solidFill>
                <a:srgbClr val="008000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10440" y="0"/>
            <a:ext cx="20677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初读感知</a:t>
            </a:r>
            <a:endParaRPr lang="zh-CN" altLang="en-US" sz="3200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圆角矩形 11"/>
          <p:cNvSpPr/>
          <p:nvPr/>
        </p:nvSpPr>
        <p:spPr bwMode="auto">
          <a:xfrm>
            <a:off x="2508885" y="1713230"/>
            <a:ext cx="9288780" cy="4041140"/>
          </a:xfrm>
          <a:prstGeom prst="roundRect">
            <a:avLst/>
          </a:prstGeom>
          <a:noFill/>
          <a:ln w="38100" cmpd="thickThin">
            <a:solidFill>
              <a:srgbClr val="A1C45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b="1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" name="Rectangle 4"/>
          <p:cNvSpPr/>
          <p:nvPr/>
        </p:nvSpPr>
        <p:spPr>
          <a:xfrm>
            <a:off x="2726372" y="2108440"/>
            <a:ext cx="8853805" cy="23069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457200" fontAlgn="auto">
              <a:lnSpc>
                <a:spcPct val="150000"/>
              </a:lnSpc>
            </a:pPr>
            <a:r>
              <a:rPr lang="en-US" sz="32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</a:t>
            </a:r>
            <a:r>
              <a:rPr lang="en-US" sz="3200" dirty="0" err="1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课文写了花果山上一块仙石孕育</a:t>
            </a:r>
            <a:r>
              <a:rPr lang="zh-CN" altLang="en-US" sz="3200" dirty="0" err="1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出</a:t>
            </a:r>
            <a:r>
              <a:rPr lang="en-US" sz="3200" dirty="0" err="1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一只石猴</a:t>
            </a:r>
            <a:r>
              <a:rPr lang="en-US" sz="3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,这石猴与群猴玩耍时,</a:t>
            </a:r>
            <a:r>
              <a:rPr lang="zh-CN" altLang="en-US" sz="3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发现一处瀑布</a:t>
            </a:r>
            <a:r>
              <a:rPr lang="zh-CN" altLang="en-US" sz="32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，他</a:t>
            </a:r>
            <a:r>
              <a:rPr lang="en-US" sz="3200" dirty="0" err="1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因敢于第一个跳进</a:t>
            </a:r>
            <a:r>
              <a:rPr lang="zh-CN" altLang="en-US" sz="3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瀑布，发信了</a:t>
            </a:r>
            <a:r>
              <a:rPr lang="en-US" sz="3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水帘洞,被群猴拜为猴王</a:t>
            </a:r>
            <a:r>
              <a:rPr lang="en-US" sz="3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。</a:t>
            </a:r>
            <a:endParaRPr lang="zh-CN" altLang="en-US" sz="2400" dirty="0">
              <a:solidFill>
                <a:srgbClr val="008000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10440" y="0"/>
            <a:ext cx="20677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初读感知</a:t>
            </a:r>
            <a:endParaRPr lang="zh-CN" altLang="en-US" sz="3200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/>
          <p:nvPr/>
        </p:nvSpPr>
        <p:spPr>
          <a:xfrm>
            <a:off x="1444335" y="1587904"/>
            <a:ext cx="9977120" cy="14826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sz="3200" b="1" dirty="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课文哪几段是写石猴出世的？哪几段是写石猴成为猴王的？</a:t>
            </a:r>
            <a:endParaRPr lang="zh-CN" altLang="en-US" sz="3200" b="1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583969" y="3349986"/>
            <a:ext cx="11213696" cy="2863778"/>
          </a:xfrm>
          <a:custGeom>
            <a:avLst/>
            <a:gdLst>
              <a:gd name="connsiteX0" fmla="*/ 0 w 4791649"/>
              <a:gd name="connsiteY0" fmla="*/ 117180 h 1171798"/>
              <a:gd name="connsiteX1" fmla="*/ 117180 w 4791649"/>
              <a:gd name="connsiteY1" fmla="*/ 0 h 1171798"/>
              <a:gd name="connsiteX2" fmla="*/ 4674469 w 4791649"/>
              <a:gd name="connsiteY2" fmla="*/ 0 h 1171798"/>
              <a:gd name="connsiteX3" fmla="*/ 4791649 w 4791649"/>
              <a:gd name="connsiteY3" fmla="*/ 117180 h 1171798"/>
              <a:gd name="connsiteX4" fmla="*/ 4791649 w 4791649"/>
              <a:gd name="connsiteY4" fmla="*/ 1054618 h 1171798"/>
              <a:gd name="connsiteX5" fmla="*/ 4674469 w 4791649"/>
              <a:gd name="connsiteY5" fmla="*/ 1171798 h 1171798"/>
              <a:gd name="connsiteX6" fmla="*/ 117180 w 4791649"/>
              <a:gd name="connsiteY6" fmla="*/ 1171798 h 1171798"/>
              <a:gd name="connsiteX7" fmla="*/ 0 w 4791649"/>
              <a:gd name="connsiteY7" fmla="*/ 1054618 h 1171798"/>
              <a:gd name="connsiteX8" fmla="*/ 0 w 4791649"/>
              <a:gd name="connsiteY8" fmla="*/ 117180 h 1171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791649" h="1171798">
                <a:moveTo>
                  <a:pt x="0" y="117180"/>
                </a:moveTo>
                <a:cubicBezTo>
                  <a:pt x="0" y="52463"/>
                  <a:pt x="52463" y="0"/>
                  <a:pt x="117180" y="0"/>
                </a:cubicBezTo>
                <a:lnTo>
                  <a:pt x="4674469" y="0"/>
                </a:lnTo>
                <a:cubicBezTo>
                  <a:pt x="4739186" y="0"/>
                  <a:pt x="4791649" y="52463"/>
                  <a:pt x="4791649" y="117180"/>
                </a:cubicBezTo>
                <a:lnTo>
                  <a:pt x="4791649" y="1054618"/>
                </a:lnTo>
                <a:cubicBezTo>
                  <a:pt x="4791649" y="1119335"/>
                  <a:pt x="4739186" y="1171798"/>
                  <a:pt x="4674469" y="1171798"/>
                </a:cubicBezTo>
                <a:lnTo>
                  <a:pt x="117180" y="1171798"/>
                </a:lnTo>
                <a:cubicBezTo>
                  <a:pt x="52463" y="1171798"/>
                  <a:pt x="0" y="1119335"/>
                  <a:pt x="0" y="1054618"/>
                </a:cubicBezTo>
                <a:lnTo>
                  <a:pt x="0" y="11718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5596" tIns="75596" rIns="75596" bIns="75596" numCol="1" spcCol="1270" anchor="ctr" anchorCtr="0">
            <a:noAutofit/>
          </a:bodyPr>
          <a:lstStyle/>
          <a:p>
            <a:pPr lvl="0" indent="457200" algn="just" defTabSz="288925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</a:pPr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</a:t>
            </a:r>
            <a:r>
              <a:rPr lang="zh-CN" sz="3200" dirty="0" smtClean="0">
                <a:solidFill>
                  <a:schemeClr val="bg1"/>
                </a:solidFill>
                <a:latin typeface="+mn-ea"/>
                <a:cs typeface="微软雅黑" panose="020B0503020204020204" charset="-122"/>
              </a:rPr>
              <a:t>课文第</a:t>
            </a:r>
            <a:r>
              <a:rPr lang="en-US" altLang="zh-CN" sz="3200" dirty="0" smtClean="0">
                <a:solidFill>
                  <a:schemeClr val="bg1"/>
                </a:solidFill>
                <a:latin typeface="+mn-ea"/>
                <a:cs typeface="微软雅黑" panose="020B0503020204020204" charset="-122"/>
              </a:rPr>
              <a:t>1</a:t>
            </a:r>
            <a:r>
              <a:rPr lang="zh-CN" altLang="en-US" sz="3200" dirty="0" smtClean="0">
                <a:solidFill>
                  <a:schemeClr val="bg1"/>
                </a:solidFill>
                <a:latin typeface="+mn-ea"/>
                <a:cs typeface="微软雅黑" panose="020B0503020204020204" charset="-122"/>
              </a:rPr>
              <a:t>自然段写了花果山上一块仙石孕育出一只石猴。第</a:t>
            </a:r>
            <a:r>
              <a:rPr lang="en-US" altLang="zh-CN" sz="3200" dirty="0" smtClean="0">
                <a:solidFill>
                  <a:schemeClr val="bg1"/>
                </a:solidFill>
                <a:latin typeface="+mn-ea"/>
                <a:cs typeface="微软雅黑" panose="020B0503020204020204" charset="-122"/>
              </a:rPr>
              <a:t>2-4</a:t>
            </a:r>
            <a:r>
              <a:rPr lang="zh-CN" altLang="en-US" sz="3200" dirty="0" smtClean="0">
                <a:solidFill>
                  <a:schemeClr val="bg1"/>
                </a:solidFill>
                <a:latin typeface="+mn-ea"/>
                <a:cs typeface="微软雅黑" panose="020B0503020204020204" charset="-122"/>
              </a:rPr>
              <a:t>自然段写石猴和群猴一起寻找山涧源头，来到一处瀑布旁，石猴第一个跳进瀑布，发现了水帘洞，于是被群猴拜为猴王。</a:t>
            </a:r>
            <a:endParaRPr lang="zh-CN" altLang="en-US" sz="3200" dirty="0" smtClean="0">
              <a:solidFill>
                <a:schemeClr val="bg1"/>
              </a:solidFill>
              <a:latin typeface="+mn-ea"/>
              <a:cs typeface="微软雅黑" panose="020B050302020402020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10440" y="0"/>
            <a:ext cx="20677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品读鉴赏</a:t>
            </a:r>
            <a:endParaRPr lang="zh-CN" altLang="en-US" sz="3200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/>
          <p:nvPr/>
        </p:nvSpPr>
        <p:spPr>
          <a:xfrm>
            <a:off x="654627" y="995623"/>
            <a:ext cx="10613101" cy="15696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默读课文第</a:t>
            </a:r>
            <a:r>
              <a:rPr lang="en-US" altLang="zh-CN" sz="3200" b="1" dirty="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</a:t>
            </a:r>
            <a:r>
              <a:rPr lang="zh-CN" altLang="en-US" sz="3200" b="1" dirty="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自然段，用自己的话说说石猴是怎么出世的，又是怎么在山林中生活的。</a:t>
            </a:r>
            <a:endParaRPr lang="zh-CN" altLang="en-US" sz="3200" b="1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410440" y="2653795"/>
            <a:ext cx="11213696" cy="3714750"/>
          </a:xfrm>
          <a:custGeom>
            <a:avLst/>
            <a:gdLst>
              <a:gd name="connsiteX0" fmla="*/ 0 w 4791649"/>
              <a:gd name="connsiteY0" fmla="*/ 117180 h 1171798"/>
              <a:gd name="connsiteX1" fmla="*/ 117180 w 4791649"/>
              <a:gd name="connsiteY1" fmla="*/ 0 h 1171798"/>
              <a:gd name="connsiteX2" fmla="*/ 4674469 w 4791649"/>
              <a:gd name="connsiteY2" fmla="*/ 0 h 1171798"/>
              <a:gd name="connsiteX3" fmla="*/ 4791649 w 4791649"/>
              <a:gd name="connsiteY3" fmla="*/ 117180 h 1171798"/>
              <a:gd name="connsiteX4" fmla="*/ 4791649 w 4791649"/>
              <a:gd name="connsiteY4" fmla="*/ 1054618 h 1171798"/>
              <a:gd name="connsiteX5" fmla="*/ 4674469 w 4791649"/>
              <a:gd name="connsiteY5" fmla="*/ 1171798 h 1171798"/>
              <a:gd name="connsiteX6" fmla="*/ 117180 w 4791649"/>
              <a:gd name="connsiteY6" fmla="*/ 1171798 h 1171798"/>
              <a:gd name="connsiteX7" fmla="*/ 0 w 4791649"/>
              <a:gd name="connsiteY7" fmla="*/ 1054618 h 1171798"/>
              <a:gd name="connsiteX8" fmla="*/ 0 w 4791649"/>
              <a:gd name="connsiteY8" fmla="*/ 117180 h 1171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791649" h="1171798">
                <a:moveTo>
                  <a:pt x="0" y="117180"/>
                </a:moveTo>
                <a:cubicBezTo>
                  <a:pt x="0" y="52463"/>
                  <a:pt x="52463" y="0"/>
                  <a:pt x="117180" y="0"/>
                </a:cubicBezTo>
                <a:lnTo>
                  <a:pt x="4674469" y="0"/>
                </a:lnTo>
                <a:cubicBezTo>
                  <a:pt x="4739186" y="0"/>
                  <a:pt x="4791649" y="52463"/>
                  <a:pt x="4791649" y="117180"/>
                </a:cubicBezTo>
                <a:lnTo>
                  <a:pt x="4791649" y="1054618"/>
                </a:lnTo>
                <a:cubicBezTo>
                  <a:pt x="4791649" y="1119335"/>
                  <a:pt x="4739186" y="1171798"/>
                  <a:pt x="4674469" y="1171798"/>
                </a:cubicBezTo>
                <a:lnTo>
                  <a:pt x="117180" y="1171798"/>
                </a:lnTo>
                <a:cubicBezTo>
                  <a:pt x="52463" y="1171798"/>
                  <a:pt x="0" y="1119335"/>
                  <a:pt x="0" y="1054618"/>
                </a:cubicBezTo>
                <a:lnTo>
                  <a:pt x="0" y="11718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5596" tIns="75596" rIns="75596" bIns="75596" numCol="1" spcCol="1270" anchor="ctr" anchorCtr="0">
            <a:noAutofit/>
          </a:bodyPr>
          <a:lstStyle/>
          <a:p>
            <a:pPr lvl="0" indent="457200" algn="just" defTabSz="288925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</a:pPr>
            <a:r>
              <a:rPr lang="zh-CN" altLang="en-US" sz="3200" dirty="0">
                <a:solidFill>
                  <a:schemeClr val="bg1"/>
                </a:solidFill>
                <a:latin typeface="+mn-ea"/>
                <a:cs typeface="微软雅黑" panose="020B0503020204020204" charset="-122"/>
              </a:rPr>
              <a:t>石猴的出世：海外有一个叫傲来国的地方，附近的大海上有一座花果山，花果山上的一块仙石，因为吸收了天地精华，有了灵气，一日迸裂，产出了一只石猴。</a:t>
            </a:r>
            <a:endParaRPr lang="zh-CN" altLang="en-US" sz="3200" dirty="0">
              <a:solidFill>
                <a:schemeClr val="bg1"/>
              </a:solidFill>
              <a:latin typeface="+mn-ea"/>
              <a:cs typeface="微软雅黑" panose="020B0503020204020204" charset="-122"/>
            </a:endParaRPr>
          </a:p>
          <a:p>
            <a:pPr lvl="0" indent="457200" algn="just" defTabSz="288925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</a:pPr>
            <a:r>
              <a:rPr lang="zh-CN" altLang="en-US" sz="3200" dirty="0">
                <a:solidFill>
                  <a:schemeClr val="bg1"/>
                </a:solidFill>
                <a:latin typeface="+mn-ea"/>
                <a:cs typeface="微软雅黑" panose="020B0503020204020204" charset="-122"/>
              </a:rPr>
              <a:t>  石猴的生活：这只石猴特别神奇、有灵性，它在山中会行走跳跃，呼朋结友，过得逍遥自在。</a:t>
            </a:r>
            <a:endParaRPr lang="zh-CN" altLang="en-US" sz="3200" dirty="0">
              <a:solidFill>
                <a:schemeClr val="bg1"/>
              </a:solidFill>
              <a:latin typeface="+mn-ea"/>
              <a:cs typeface="微软雅黑" panose="020B050302020402020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10440" y="0"/>
            <a:ext cx="20677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品读鉴赏</a:t>
            </a:r>
            <a:endParaRPr lang="zh-CN" altLang="en-US" sz="3200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/>
          <p:nvPr/>
        </p:nvSpPr>
        <p:spPr>
          <a:xfrm>
            <a:off x="1280218" y="1587904"/>
            <a:ext cx="9977120" cy="15684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默读第</a:t>
            </a:r>
            <a:r>
              <a:rPr lang="en-US" altLang="zh-CN" sz="3200" b="1" dirty="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</a:t>
            </a:r>
            <a:r>
              <a:rPr lang="zh-CN" altLang="en-US" sz="3200" b="1" dirty="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自然段，说说石猴是怎么发现水帘洞的。用简单的语句梳理出这件事的前因后果</a:t>
            </a:r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。 （重点）</a:t>
            </a:r>
            <a:endParaRPr lang="zh-CN" altLang="en-US" sz="32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410440" y="3944793"/>
            <a:ext cx="11213696" cy="2029980"/>
          </a:xfrm>
          <a:custGeom>
            <a:avLst/>
            <a:gdLst>
              <a:gd name="connsiteX0" fmla="*/ 0 w 4791649"/>
              <a:gd name="connsiteY0" fmla="*/ 117180 h 1171798"/>
              <a:gd name="connsiteX1" fmla="*/ 117180 w 4791649"/>
              <a:gd name="connsiteY1" fmla="*/ 0 h 1171798"/>
              <a:gd name="connsiteX2" fmla="*/ 4674469 w 4791649"/>
              <a:gd name="connsiteY2" fmla="*/ 0 h 1171798"/>
              <a:gd name="connsiteX3" fmla="*/ 4791649 w 4791649"/>
              <a:gd name="connsiteY3" fmla="*/ 117180 h 1171798"/>
              <a:gd name="connsiteX4" fmla="*/ 4791649 w 4791649"/>
              <a:gd name="connsiteY4" fmla="*/ 1054618 h 1171798"/>
              <a:gd name="connsiteX5" fmla="*/ 4674469 w 4791649"/>
              <a:gd name="connsiteY5" fmla="*/ 1171798 h 1171798"/>
              <a:gd name="connsiteX6" fmla="*/ 117180 w 4791649"/>
              <a:gd name="connsiteY6" fmla="*/ 1171798 h 1171798"/>
              <a:gd name="connsiteX7" fmla="*/ 0 w 4791649"/>
              <a:gd name="connsiteY7" fmla="*/ 1054618 h 1171798"/>
              <a:gd name="connsiteX8" fmla="*/ 0 w 4791649"/>
              <a:gd name="connsiteY8" fmla="*/ 117180 h 1171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791649" h="1171798">
                <a:moveTo>
                  <a:pt x="0" y="117180"/>
                </a:moveTo>
                <a:cubicBezTo>
                  <a:pt x="0" y="52463"/>
                  <a:pt x="52463" y="0"/>
                  <a:pt x="117180" y="0"/>
                </a:cubicBezTo>
                <a:lnTo>
                  <a:pt x="4674469" y="0"/>
                </a:lnTo>
                <a:cubicBezTo>
                  <a:pt x="4739186" y="0"/>
                  <a:pt x="4791649" y="52463"/>
                  <a:pt x="4791649" y="117180"/>
                </a:cubicBezTo>
                <a:lnTo>
                  <a:pt x="4791649" y="1054618"/>
                </a:lnTo>
                <a:cubicBezTo>
                  <a:pt x="4791649" y="1119335"/>
                  <a:pt x="4739186" y="1171798"/>
                  <a:pt x="4674469" y="1171798"/>
                </a:cubicBezTo>
                <a:lnTo>
                  <a:pt x="117180" y="1171798"/>
                </a:lnTo>
                <a:cubicBezTo>
                  <a:pt x="52463" y="1171798"/>
                  <a:pt x="0" y="1119335"/>
                  <a:pt x="0" y="1054618"/>
                </a:cubicBezTo>
                <a:lnTo>
                  <a:pt x="0" y="11718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5596" tIns="75596" rIns="75596" bIns="75596" numCol="1" spcCol="1270" anchor="ctr" anchorCtr="0">
            <a:noAutofit/>
          </a:bodyPr>
          <a:lstStyle/>
          <a:p>
            <a:pPr lvl="0" indent="457200" algn="just" defTabSz="288925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</a:pPr>
            <a:r>
              <a:rPr lang="zh-CN" altLang="en-US" sz="3200" dirty="0">
                <a:solidFill>
                  <a:schemeClr val="bg1"/>
                </a:solidFill>
                <a:latin typeface="+mn-ea"/>
                <a:cs typeface="微软雅黑" panose="020B0503020204020204" charset="-122"/>
              </a:rPr>
              <a:t>天气炎热，群猴到山涧中洗澡</a:t>
            </a:r>
            <a:r>
              <a:rPr lang="en-US" altLang="zh-CN" sz="3200" dirty="0">
                <a:solidFill>
                  <a:schemeClr val="bg1"/>
                </a:solidFill>
                <a:latin typeface="+mn-ea"/>
                <a:cs typeface="微软雅黑" panose="020B0503020204020204" charset="-122"/>
              </a:rPr>
              <a:t>——</a:t>
            </a:r>
            <a:r>
              <a:rPr lang="zh-CN" altLang="en-US" sz="3200" dirty="0">
                <a:solidFill>
                  <a:schemeClr val="bg1"/>
                </a:solidFill>
                <a:latin typeface="+mn-ea"/>
                <a:cs typeface="微软雅黑" panose="020B0503020204020204" charset="-122"/>
              </a:rPr>
              <a:t>闲来无事，前去寻找水源</a:t>
            </a:r>
            <a:r>
              <a:rPr lang="en-US" altLang="zh-CN" sz="3200" dirty="0">
                <a:solidFill>
                  <a:schemeClr val="bg1"/>
                </a:solidFill>
                <a:latin typeface="+mn-ea"/>
                <a:cs typeface="微软雅黑" panose="020B0503020204020204" charset="-122"/>
              </a:rPr>
              <a:t>——</a:t>
            </a:r>
            <a:r>
              <a:rPr lang="zh-CN" altLang="en-US" sz="3200" dirty="0">
                <a:solidFill>
                  <a:schemeClr val="bg1"/>
                </a:solidFill>
                <a:latin typeface="+mn-ea"/>
                <a:cs typeface="微软雅黑" panose="020B0503020204020204" charset="-122"/>
              </a:rPr>
              <a:t>找到瀑布</a:t>
            </a:r>
            <a:r>
              <a:rPr lang="en-US" altLang="zh-CN" sz="3200" dirty="0">
                <a:solidFill>
                  <a:schemeClr val="bg1"/>
                </a:solidFill>
                <a:latin typeface="+mn-ea"/>
                <a:cs typeface="微软雅黑" panose="020B0503020204020204" charset="-122"/>
              </a:rPr>
              <a:t>——</a:t>
            </a:r>
            <a:r>
              <a:rPr lang="zh-CN" altLang="en-US" sz="3200" dirty="0">
                <a:solidFill>
                  <a:schemeClr val="bg1"/>
                </a:solidFill>
                <a:latin typeface="+mn-ea"/>
                <a:cs typeface="微软雅黑" panose="020B0503020204020204" charset="-122"/>
              </a:rPr>
              <a:t>石猴率先跳进去，发现水帘洞。 </a:t>
            </a:r>
            <a:endParaRPr lang="zh-CN" altLang="en-US" sz="3200" dirty="0">
              <a:solidFill>
                <a:schemeClr val="bg1"/>
              </a:solidFill>
              <a:latin typeface="+mn-ea"/>
              <a:cs typeface="微软雅黑" panose="020B050302020402020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10440" y="0"/>
            <a:ext cx="20677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品读鉴赏</a:t>
            </a:r>
            <a:endParaRPr lang="zh-CN" altLang="en-US" sz="3200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/>
          <p:nvPr/>
        </p:nvSpPr>
        <p:spPr>
          <a:xfrm>
            <a:off x="1028728" y="1733377"/>
            <a:ext cx="9977120" cy="14826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当读到</a:t>
            </a:r>
            <a:r>
              <a:rPr lang="en-US" altLang="zh-CN" sz="3200" b="1" dirty="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“他瞑目蹲身，将身一纵，径跳入瀑布泉中，忽睁睛抬头观看”</a:t>
            </a:r>
            <a:r>
              <a:rPr lang="zh-CN" altLang="en-US" sz="3200" b="1" dirty="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，</a:t>
            </a:r>
            <a:r>
              <a:rPr lang="zh-CN" sz="3200" b="1" dirty="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你体会到了</a:t>
            </a:r>
            <a:r>
              <a:rPr lang="zh-CN" altLang="en-US" sz="3200" b="1" dirty="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石猴什么样的性格特点？</a:t>
            </a:r>
            <a:endParaRPr lang="zh-CN" altLang="en-US" sz="3200" b="1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410440" y="3845401"/>
            <a:ext cx="11213696" cy="2108590"/>
          </a:xfrm>
          <a:custGeom>
            <a:avLst/>
            <a:gdLst>
              <a:gd name="connsiteX0" fmla="*/ 0 w 4791649"/>
              <a:gd name="connsiteY0" fmla="*/ 117180 h 1171798"/>
              <a:gd name="connsiteX1" fmla="*/ 117180 w 4791649"/>
              <a:gd name="connsiteY1" fmla="*/ 0 h 1171798"/>
              <a:gd name="connsiteX2" fmla="*/ 4674469 w 4791649"/>
              <a:gd name="connsiteY2" fmla="*/ 0 h 1171798"/>
              <a:gd name="connsiteX3" fmla="*/ 4791649 w 4791649"/>
              <a:gd name="connsiteY3" fmla="*/ 117180 h 1171798"/>
              <a:gd name="connsiteX4" fmla="*/ 4791649 w 4791649"/>
              <a:gd name="connsiteY4" fmla="*/ 1054618 h 1171798"/>
              <a:gd name="connsiteX5" fmla="*/ 4674469 w 4791649"/>
              <a:gd name="connsiteY5" fmla="*/ 1171798 h 1171798"/>
              <a:gd name="connsiteX6" fmla="*/ 117180 w 4791649"/>
              <a:gd name="connsiteY6" fmla="*/ 1171798 h 1171798"/>
              <a:gd name="connsiteX7" fmla="*/ 0 w 4791649"/>
              <a:gd name="connsiteY7" fmla="*/ 1054618 h 1171798"/>
              <a:gd name="connsiteX8" fmla="*/ 0 w 4791649"/>
              <a:gd name="connsiteY8" fmla="*/ 117180 h 1171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791649" h="1171798">
                <a:moveTo>
                  <a:pt x="0" y="117180"/>
                </a:moveTo>
                <a:cubicBezTo>
                  <a:pt x="0" y="52463"/>
                  <a:pt x="52463" y="0"/>
                  <a:pt x="117180" y="0"/>
                </a:cubicBezTo>
                <a:lnTo>
                  <a:pt x="4674469" y="0"/>
                </a:lnTo>
                <a:cubicBezTo>
                  <a:pt x="4739186" y="0"/>
                  <a:pt x="4791649" y="52463"/>
                  <a:pt x="4791649" y="117180"/>
                </a:cubicBezTo>
                <a:lnTo>
                  <a:pt x="4791649" y="1054618"/>
                </a:lnTo>
                <a:cubicBezTo>
                  <a:pt x="4791649" y="1119335"/>
                  <a:pt x="4739186" y="1171798"/>
                  <a:pt x="4674469" y="1171798"/>
                </a:cubicBezTo>
                <a:lnTo>
                  <a:pt x="117180" y="1171798"/>
                </a:lnTo>
                <a:cubicBezTo>
                  <a:pt x="52463" y="1171798"/>
                  <a:pt x="0" y="1119335"/>
                  <a:pt x="0" y="1054618"/>
                </a:cubicBezTo>
                <a:lnTo>
                  <a:pt x="0" y="11718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5596" tIns="75596" rIns="75596" bIns="75596" numCol="1" spcCol="1270" anchor="ctr" anchorCtr="0">
            <a:noAutofit/>
          </a:bodyPr>
          <a:lstStyle/>
          <a:p>
            <a:pPr lvl="0" indent="457200" algn="just" defTabSz="288925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</a:pPr>
            <a:r>
              <a:rPr lang="zh-CN" altLang="en-US" sz="3200" dirty="0">
                <a:solidFill>
                  <a:schemeClr val="bg1"/>
                </a:solidFill>
                <a:latin typeface="+mn-ea"/>
                <a:cs typeface="微软雅黑" panose="020B0503020204020204" charset="-122"/>
              </a:rPr>
              <a:t>写石猴入洞情景时，作者用了大量表示动作的词语：“瞑、蹲、纵、跳”等。这些动词形象地描写出了石猴的机智、身手灵巧、敏捷、勇敢的特点。 </a:t>
            </a:r>
            <a:endParaRPr lang="zh-CN" altLang="en-US" sz="3200" dirty="0">
              <a:solidFill>
                <a:schemeClr val="bg1"/>
              </a:solidFill>
              <a:latin typeface="+mn-ea"/>
              <a:cs typeface="微软雅黑" panose="020B050302020402020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10440" y="0"/>
            <a:ext cx="20677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品读鉴赏</a:t>
            </a:r>
            <a:endParaRPr lang="zh-CN" altLang="en-US" sz="3200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/>
          <p:nvPr/>
        </p:nvSpPr>
        <p:spPr>
          <a:xfrm>
            <a:off x="1737418" y="1525559"/>
            <a:ext cx="9977120" cy="8299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sz="3200" b="1" dirty="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请你用自己的话说说石猴发现水帘洞的经过。</a:t>
            </a:r>
            <a:endParaRPr lang="zh-CN" altLang="en-US" sz="32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410440" y="2892785"/>
            <a:ext cx="11213696" cy="2988469"/>
          </a:xfrm>
          <a:custGeom>
            <a:avLst/>
            <a:gdLst>
              <a:gd name="connsiteX0" fmla="*/ 0 w 4791649"/>
              <a:gd name="connsiteY0" fmla="*/ 117180 h 1171798"/>
              <a:gd name="connsiteX1" fmla="*/ 117180 w 4791649"/>
              <a:gd name="connsiteY1" fmla="*/ 0 h 1171798"/>
              <a:gd name="connsiteX2" fmla="*/ 4674469 w 4791649"/>
              <a:gd name="connsiteY2" fmla="*/ 0 h 1171798"/>
              <a:gd name="connsiteX3" fmla="*/ 4791649 w 4791649"/>
              <a:gd name="connsiteY3" fmla="*/ 117180 h 1171798"/>
              <a:gd name="connsiteX4" fmla="*/ 4791649 w 4791649"/>
              <a:gd name="connsiteY4" fmla="*/ 1054618 h 1171798"/>
              <a:gd name="connsiteX5" fmla="*/ 4674469 w 4791649"/>
              <a:gd name="connsiteY5" fmla="*/ 1171798 h 1171798"/>
              <a:gd name="connsiteX6" fmla="*/ 117180 w 4791649"/>
              <a:gd name="connsiteY6" fmla="*/ 1171798 h 1171798"/>
              <a:gd name="connsiteX7" fmla="*/ 0 w 4791649"/>
              <a:gd name="connsiteY7" fmla="*/ 1054618 h 1171798"/>
              <a:gd name="connsiteX8" fmla="*/ 0 w 4791649"/>
              <a:gd name="connsiteY8" fmla="*/ 117180 h 1171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791649" h="1171798">
                <a:moveTo>
                  <a:pt x="0" y="117180"/>
                </a:moveTo>
                <a:cubicBezTo>
                  <a:pt x="0" y="52463"/>
                  <a:pt x="52463" y="0"/>
                  <a:pt x="117180" y="0"/>
                </a:cubicBezTo>
                <a:lnTo>
                  <a:pt x="4674469" y="0"/>
                </a:lnTo>
                <a:cubicBezTo>
                  <a:pt x="4739186" y="0"/>
                  <a:pt x="4791649" y="52463"/>
                  <a:pt x="4791649" y="117180"/>
                </a:cubicBezTo>
                <a:lnTo>
                  <a:pt x="4791649" y="1054618"/>
                </a:lnTo>
                <a:cubicBezTo>
                  <a:pt x="4791649" y="1119335"/>
                  <a:pt x="4739186" y="1171798"/>
                  <a:pt x="4674469" y="1171798"/>
                </a:cubicBezTo>
                <a:lnTo>
                  <a:pt x="117180" y="1171798"/>
                </a:lnTo>
                <a:cubicBezTo>
                  <a:pt x="52463" y="1171798"/>
                  <a:pt x="0" y="1119335"/>
                  <a:pt x="0" y="1054618"/>
                </a:cubicBezTo>
                <a:lnTo>
                  <a:pt x="0" y="11718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5596" tIns="75596" rIns="75596" bIns="75596" numCol="1" spcCol="1270" anchor="ctr" anchorCtr="0">
            <a:noAutofit/>
          </a:bodyPr>
          <a:lstStyle/>
          <a:p>
            <a:pPr lvl="0" indent="457200" algn="just" defTabSz="288925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</a:pPr>
            <a:r>
              <a:rPr lang="zh-CN" altLang="en-US" sz="3200" dirty="0">
                <a:solidFill>
                  <a:schemeClr val="bg1"/>
                </a:solidFill>
                <a:latin typeface="+mn-ea"/>
                <a:cs typeface="微软雅黑" panose="020B0503020204020204" charset="-122"/>
              </a:rPr>
              <a:t>天气炎热，群猴到山涧中洗澡，他们闲来无事，前去寻找涧水的源头，他们来到一处瀑布旁。众猴说，谁能钻进瀑布找到源头，大家就拜他为王。石猴瞑目蹲身，跳进瀑布，竟发现了水帘洞。 </a:t>
            </a:r>
            <a:endParaRPr lang="zh-CN" altLang="en-US" sz="3200" dirty="0">
              <a:solidFill>
                <a:schemeClr val="bg1"/>
              </a:solidFill>
              <a:latin typeface="+mn-ea"/>
              <a:cs typeface="微软雅黑" panose="020B050302020402020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10440" y="0"/>
            <a:ext cx="20677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品读鉴赏</a:t>
            </a:r>
            <a:endParaRPr lang="zh-CN" altLang="en-US" sz="3200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/>
          <p:nvPr/>
        </p:nvSpPr>
        <p:spPr>
          <a:xfrm>
            <a:off x="764373" y="1639858"/>
            <a:ext cx="10447418" cy="15684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sz="3200" b="1" dirty="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默读课文第</a:t>
            </a:r>
            <a:r>
              <a:rPr lang="en-US" altLang="zh-CN" sz="3200" b="1" dirty="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3-4</a:t>
            </a:r>
            <a:r>
              <a:rPr lang="zh-CN" altLang="en-US" sz="3200" b="1" dirty="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自然段，说说群猴跟随石猴进入水帘洞的情景和拜石猴为王的经过。</a:t>
            </a:r>
            <a:endParaRPr lang="zh-CN" altLang="en-US" sz="3200" b="1" dirty="0" smtClean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499376" y="3537021"/>
            <a:ext cx="11213696" cy="2583224"/>
          </a:xfrm>
          <a:custGeom>
            <a:avLst/>
            <a:gdLst>
              <a:gd name="connsiteX0" fmla="*/ 0 w 4791649"/>
              <a:gd name="connsiteY0" fmla="*/ 117180 h 1171798"/>
              <a:gd name="connsiteX1" fmla="*/ 117180 w 4791649"/>
              <a:gd name="connsiteY1" fmla="*/ 0 h 1171798"/>
              <a:gd name="connsiteX2" fmla="*/ 4674469 w 4791649"/>
              <a:gd name="connsiteY2" fmla="*/ 0 h 1171798"/>
              <a:gd name="connsiteX3" fmla="*/ 4791649 w 4791649"/>
              <a:gd name="connsiteY3" fmla="*/ 117180 h 1171798"/>
              <a:gd name="connsiteX4" fmla="*/ 4791649 w 4791649"/>
              <a:gd name="connsiteY4" fmla="*/ 1054618 h 1171798"/>
              <a:gd name="connsiteX5" fmla="*/ 4674469 w 4791649"/>
              <a:gd name="connsiteY5" fmla="*/ 1171798 h 1171798"/>
              <a:gd name="connsiteX6" fmla="*/ 117180 w 4791649"/>
              <a:gd name="connsiteY6" fmla="*/ 1171798 h 1171798"/>
              <a:gd name="connsiteX7" fmla="*/ 0 w 4791649"/>
              <a:gd name="connsiteY7" fmla="*/ 1054618 h 1171798"/>
              <a:gd name="connsiteX8" fmla="*/ 0 w 4791649"/>
              <a:gd name="connsiteY8" fmla="*/ 117180 h 1171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791649" h="1171798">
                <a:moveTo>
                  <a:pt x="0" y="117180"/>
                </a:moveTo>
                <a:cubicBezTo>
                  <a:pt x="0" y="52463"/>
                  <a:pt x="52463" y="0"/>
                  <a:pt x="117180" y="0"/>
                </a:cubicBezTo>
                <a:lnTo>
                  <a:pt x="4674469" y="0"/>
                </a:lnTo>
                <a:cubicBezTo>
                  <a:pt x="4739186" y="0"/>
                  <a:pt x="4791649" y="52463"/>
                  <a:pt x="4791649" y="117180"/>
                </a:cubicBezTo>
                <a:lnTo>
                  <a:pt x="4791649" y="1054618"/>
                </a:lnTo>
                <a:cubicBezTo>
                  <a:pt x="4791649" y="1119335"/>
                  <a:pt x="4739186" y="1171798"/>
                  <a:pt x="4674469" y="1171798"/>
                </a:cubicBezTo>
                <a:lnTo>
                  <a:pt x="117180" y="1171798"/>
                </a:lnTo>
                <a:cubicBezTo>
                  <a:pt x="52463" y="1171798"/>
                  <a:pt x="0" y="1119335"/>
                  <a:pt x="0" y="1054618"/>
                </a:cubicBezTo>
                <a:lnTo>
                  <a:pt x="0" y="11718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5596" tIns="75596" rIns="75596" bIns="75596" numCol="1" spcCol="1270" anchor="ctr" anchorCtr="0">
            <a:noAutofit/>
          </a:bodyPr>
          <a:lstStyle/>
          <a:p>
            <a:pPr lvl="0" indent="457200" algn="just" defTabSz="288925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</a:pPr>
            <a:r>
              <a:rPr lang="zh-CN" altLang="en-US" sz="3200" dirty="0" smtClean="0">
                <a:solidFill>
                  <a:schemeClr val="bg1"/>
                </a:solidFill>
                <a:latin typeface="+mn-ea"/>
                <a:cs typeface="微软雅黑" panose="020B0503020204020204" charset="-122"/>
              </a:rPr>
              <a:t>   石</a:t>
            </a:r>
            <a:r>
              <a:rPr lang="zh-CN" altLang="en-US" sz="3200" dirty="0">
                <a:solidFill>
                  <a:schemeClr val="bg1"/>
                </a:solidFill>
                <a:latin typeface="+mn-ea"/>
                <a:cs typeface="微软雅黑" panose="020B0503020204020204" charset="-122"/>
              </a:rPr>
              <a:t>猴出来后，把所见之景告诉了群猴，群猴陆陆续续地跟着石猴跳入水帘洞，石猴等大家累了，便提出拜自己为王的事，众猴按约定拜石猴为王。 </a:t>
            </a:r>
            <a:endParaRPr lang="zh-CN" altLang="en-US" sz="3200" dirty="0">
              <a:solidFill>
                <a:schemeClr val="bg1"/>
              </a:solidFill>
              <a:latin typeface="+mn-ea"/>
              <a:cs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10440" y="0"/>
            <a:ext cx="20677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品读鉴赏</a:t>
            </a:r>
            <a:endParaRPr lang="zh-CN" altLang="en-US" sz="3200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/>
          <p:nvPr/>
        </p:nvSpPr>
        <p:spPr>
          <a:xfrm>
            <a:off x="1051560" y="1269480"/>
            <a:ext cx="9977120" cy="15684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从</a:t>
            </a:r>
            <a:r>
              <a:rPr lang="en-US" altLang="zh-CN" sz="3200" b="1" dirty="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“</a:t>
            </a:r>
            <a:r>
              <a:rPr lang="en-US" altLang="zh-CN" sz="32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喜不自胜”“急”“便”</a:t>
            </a:r>
            <a:r>
              <a:rPr lang="zh-CN" altLang="en-US" sz="3200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“大造化”“天造地设的家当”</a:t>
            </a:r>
            <a:r>
              <a:rPr lang="en-US" altLang="zh-CN" sz="32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等词，你体会到了石猴怎样的心情？</a:t>
            </a:r>
            <a:endParaRPr lang="zh-CN" altLang="en-US" sz="2000" dirty="0">
              <a:solidFill>
                <a:srgbClr val="008000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534035" y="3081021"/>
            <a:ext cx="11012170" cy="2769062"/>
          </a:xfrm>
          <a:custGeom>
            <a:avLst/>
            <a:gdLst>
              <a:gd name="connsiteX0" fmla="*/ 0 w 4791649"/>
              <a:gd name="connsiteY0" fmla="*/ 117180 h 1171798"/>
              <a:gd name="connsiteX1" fmla="*/ 117180 w 4791649"/>
              <a:gd name="connsiteY1" fmla="*/ 0 h 1171798"/>
              <a:gd name="connsiteX2" fmla="*/ 4674469 w 4791649"/>
              <a:gd name="connsiteY2" fmla="*/ 0 h 1171798"/>
              <a:gd name="connsiteX3" fmla="*/ 4791649 w 4791649"/>
              <a:gd name="connsiteY3" fmla="*/ 117180 h 1171798"/>
              <a:gd name="connsiteX4" fmla="*/ 4791649 w 4791649"/>
              <a:gd name="connsiteY4" fmla="*/ 1054618 h 1171798"/>
              <a:gd name="connsiteX5" fmla="*/ 4674469 w 4791649"/>
              <a:gd name="connsiteY5" fmla="*/ 1171798 h 1171798"/>
              <a:gd name="connsiteX6" fmla="*/ 117180 w 4791649"/>
              <a:gd name="connsiteY6" fmla="*/ 1171798 h 1171798"/>
              <a:gd name="connsiteX7" fmla="*/ 0 w 4791649"/>
              <a:gd name="connsiteY7" fmla="*/ 1054618 h 1171798"/>
              <a:gd name="connsiteX8" fmla="*/ 0 w 4791649"/>
              <a:gd name="connsiteY8" fmla="*/ 117180 h 1171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791649" h="1171798">
                <a:moveTo>
                  <a:pt x="0" y="117180"/>
                </a:moveTo>
                <a:cubicBezTo>
                  <a:pt x="0" y="52463"/>
                  <a:pt x="52463" y="0"/>
                  <a:pt x="117180" y="0"/>
                </a:cubicBezTo>
                <a:lnTo>
                  <a:pt x="4674469" y="0"/>
                </a:lnTo>
                <a:cubicBezTo>
                  <a:pt x="4739186" y="0"/>
                  <a:pt x="4791649" y="52463"/>
                  <a:pt x="4791649" y="117180"/>
                </a:cubicBezTo>
                <a:lnTo>
                  <a:pt x="4791649" y="1054618"/>
                </a:lnTo>
                <a:cubicBezTo>
                  <a:pt x="4791649" y="1119335"/>
                  <a:pt x="4739186" y="1171798"/>
                  <a:pt x="4674469" y="1171798"/>
                </a:cubicBezTo>
                <a:lnTo>
                  <a:pt x="117180" y="1171798"/>
                </a:lnTo>
                <a:cubicBezTo>
                  <a:pt x="52463" y="1171798"/>
                  <a:pt x="0" y="1119335"/>
                  <a:pt x="0" y="1054618"/>
                </a:cubicBezTo>
                <a:lnTo>
                  <a:pt x="0" y="11718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5596" tIns="75596" rIns="75596" bIns="75596" numCol="1" spcCol="1270" anchor="ctr" anchorCtr="0">
            <a:noAutofit/>
          </a:bodyPr>
          <a:lstStyle/>
          <a:p>
            <a:pPr lvl="0" indent="457200" algn="just" defTabSz="288925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</a:pPr>
            <a:r>
              <a:rPr lang="en-US" sz="2800" kern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</a:t>
            </a:r>
            <a:r>
              <a:rPr lang="en-US" altLang="zh-CN" sz="3200" dirty="0">
                <a:solidFill>
                  <a:schemeClr val="bg1"/>
                </a:solidFill>
                <a:latin typeface="+mn-ea"/>
                <a:cs typeface="微软雅黑" panose="020B0503020204020204" charset="-122"/>
                <a:sym typeface="+mn-ea"/>
              </a:rPr>
              <a:t>“</a:t>
            </a:r>
            <a:r>
              <a:rPr lang="en-US" sz="3200" dirty="0" err="1" smtClean="0">
                <a:solidFill>
                  <a:schemeClr val="bg1"/>
                </a:solidFill>
                <a:latin typeface="+mn-ea"/>
                <a:cs typeface="微软雅黑" panose="020B0503020204020204" charset="-122"/>
                <a:sym typeface="+mn-ea"/>
              </a:rPr>
              <a:t>喜不自胜</a:t>
            </a:r>
            <a:r>
              <a:rPr lang="en-US" sz="3200" dirty="0">
                <a:solidFill>
                  <a:schemeClr val="bg1"/>
                </a:solidFill>
                <a:latin typeface="+mn-ea"/>
                <a:cs typeface="微软雅黑" panose="020B0503020204020204" charset="-122"/>
                <a:sym typeface="+mn-ea"/>
              </a:rPr>
              <a:t>”“急”“</a:t>
            </a:r>
            <a:r>
              <a:rPr lang="en-US" sz="3200" dirty="0" err="1">
                <a:solidFill>
                  <a:schemeClr val="bg1"/>
                </a:solidFill>
                <a:latin typeface="+mn-ea"/>
                <a:cs typeface="微软雅黑" panose="020B0503020204020204" charset="-122"/>
                <a:sym typeface="+mn-ea"/>
              </a:rPr>
              <a:t>便”等词写出了石猴给众猴找到了一个好去处后，十分激动而又喜悦的心情</a:t>
            </a:r>
            <a:r>
              <a:rPr lang="en-US" sz="3200" dirty="0">
                <a:solidFill>
                  <a:schemeClr val="bg1"/>
                </a:solidFill>
                <a:latin typeface="+mn-ea"/>
                <a:cs typeface="微软雅黑" panose="020B0503020204020204" charset="-122"/>
                <a:sym typeface="+mn-ea"/>
              </a:rPr>
              <a:t>。</a:t>
            </a:r>
            <a:endParaRPr lang="en-US" sz="3200" dirty="0">
              <a:solidFill>
                <a:schemeClr val="bg1"/>
              </a:solidFill>
              <a:latin typeface="+mn-ea"/>
              <a:cs typeface="微软雅黑" panose="020B0503020204020204" charset="-122"/>
            </a:endParaRPr>
          </a:p>
          <a:p>
            <a:pPr lvl="0" indent="457200" algn="just" defTabSz="288925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</a:pPr>
            <a:r>
              <a:rPr lang="en-US" sz="3200" dirty="0">
                <a:solidFill>
                  <a:schemeClr val="bg1"/>
                </a:solidFill>
                <a:latin typeface="+mn-ea"/>
                <a:cs typeface="微软雅黑" panose="020B0503020204020204" charset="-122"/>
              </a:rPr>
              <a:t>“</a:t>
            </a:r>
            <a:r>
              <a:rPr lang="en-US" sz="3200" dirty="0" err="1">
                <a:solidFill>
                  <a:schemeClr val="bg1"/>
                </a:solidFill>
                <a:latin typeface="+mn-ea"/>
                <a:cs typeface="微软雅黑" panose="020B0503020204020204" charset="-122"/>
              </a:rPr>
              <a:t>大造化</a:t>
            </a:r>
            <a:r>
              <a:rPr lang="en-US" sz="3200" dirty="0">
                <a:solidFill>
                  <a:schemeClr val="bg1"/>
                </a:solidFill>
                <a:latin typeface="+mn-ea"/>
                <a:cs typeface="微软雅黑" panose="020B0503020204020204" charset="-122"/>
              </a:rPr>
              <a:t>”“</a:t>
            </a:r>
            <a:r>
              <a:rPr lang="en-US" sz="3200" dirty="0" err="1">
                <a:solidFill>
                  <a:schemeClr val="bg1"/>
                </a:solidFill>
                <a:latin typeface="+mn-ea"/>
                <a:cs typeface="微软雅黑" panose="020B0503020204020204" charset="-122"/>
              </a:rPr>
              <a:t>天造地设的家当”等词，写出了水帘洞是众猴安身的好去处，能遮风避雨</a:t>
            </a:r>
            <a:r>
              <a:rPr lang="en-US" sz="3200" dirty="0" smtClean="0">
                <a:solidFill>
                  <a:schemeClr val="bg1"/>
                </a:solidFill>
                <a:latin typeface="+mn-ea"/>
                <a:cs typeface="微软雅黑" panose="020B0503020204020204" charset="-122"/>
              </a:rPr>
              <a:t>。</a:t>
            </a:r>
            <a:endParaRPr lang="en-US" sz="3200" dirty="0">
              <a:solidFill>
                <a:schemeClr val="bg1"/>
              </a:solidFill>
              <a:latin typeface="+mn-ea"/>
              <a:cs typeface="微软雅黑" panose="020B050302020402020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10440" y="0"/>
            <a:ext cx="20677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品读鉴赏</a:t>
            </a:r>
            <a:endParaRPr lang="zh-CN" altLang="en-US" sz="3200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4294967295"/>
          </p:nvPr>
        </p:nvSpPr>
        <p:spPr>
          <a:xfrm>
            <a:off x="1444336" y="2139372"/>
            <a:ext cx="9434946" cy="2932113"/>
          </a:xfrm>
          <a:prstGeom prst="rect">
            <a:avLst/>
          </a:prstGeom>
        </p:spPr>
        <p:txBody>
          <a:bodyPr>
            <a:noAutofit/>
          </a:bodyPr>
          <a:lstStyle/>
          <a:p>
            <a:pPr marL="355600" marR="0" lvl="0" indent="356235" algn="just" defTabSz="457200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3200" noProof="0" dirty="0" smtClean="0">
                <a:ln>
                  <a:noFill/>
                </a:ln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 </a:t>
            </a:r>
            <a:r>
              <a:rPr lang="zh-CN" sz="3200" noProof="0" dirty="0" smtClean="0">
                <a:ln>
                  <a:noFill/>
                </a:ln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孙悟空</a:t>
            </a:r>
            <a:r>
              <a:rPr lang="zh-CN" sz="3200" noProof="0" dirty="0">
                <a:ln>
                  <a:noFill/>
                </a:ln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神通广大、嫉恶如仇、惩恶扬善，是正义的化身。那他是怎样出世的呢？</a:t>
            </a:r>
            <a:endParaRPr lang="zh-CN" sz="3200" noProof="0" dirty="0">
              <a:ln>
                <a:noFill/>
              </a:ln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355600" marR="0" lvl="0" indent="356235" algn="just" defTabSz="457200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3200" noProof="0" dirty="0" smtClean="0">
                <a:ln>
                  <a:noFill/>
                </a:ln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 </a:t>
            </a:r>
            <a:r>
              <a:rPr lang="zh-CN" sz="3200" noProof="0" dirty="0" smtClean="0">
                <a:ln>
                  <a:noFill/>
                </a:ln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现在</a:t>
            </a:r>
            <a:r>
              <a:rPr lang="zh-CN" sz="3200" noProof="0" dirty="0">
                <a:ln>
                  <a:noFill/>
                </a:ln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让我们学习《猴王出世》，了解一下他的身世吧！</a:t>
            </a:r>
            <a:endParaRPr lang="zh-CN" sz="3200" noProof="0" dirty="0">
              <a:ln>
                <a:noFill/>
              </a:ln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10440" y="0"/>
            <a:ext cx="20677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新课导入</a:t>
            </a:r>
            <a:endParaRPr lang="zh-CN" altLang="en-US" sz="3200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/>
          <p:nvPr/>
        </p:nvSpPr>
        <p:spPr>
          <a:xfrm>
            <a:off x="1084176" y="1258340"/>
            <a:ext cx="10201910" cy="37846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dirty="0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+mn-ea"/>
              </a:rPr>
              <a:t>    </a:t>
            </a:r>
            <a:r>
              <a:rPr lang="en-US" altLang="zh-CN" sz="3200" dirty="0" smtClean="0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+mn-ea"/>
              </a:rPr>
              <a:t>    </a:t>
            </a:r>
            <a:r>
              <a:rPr sz="3200" dirty="0" err="1" smtClean="0">
                <a:latin typeface="微软雅黑" panose="020B0503020204020204" charset="-122"/>
                <a:ea typeface="微软雅黑" panose="020B0503020204020204" charset="-122"/>
                <a:cs typeface="+mn-ea"/>
              </a:rPr>
              <a:t>石猴端坐上面道</a:t>
            </a:r>
            <a:r>
              <a:rPr sz="3200" dirty="0">
                <a:latin typeface="微软雅黑" panose="020B0503020204020204" charset="-122"/>
                <a:ea typeface="微软雅黑" panose="020B0503020204020204" charset="-122"/>
                <a:cs typeface="+mn-ea"/>
              </a:rPr>
              <a:t>：“列位呵，‘</a:t>
            </a:r>
            <a:r>
              <a:rPr sz="3200" dirty="0" err="1">
                <a:latin typeface="微软雅黑" panose="020B0503020204020204" charset="-122"/>
                <a:ea typeface="微软雅黑" panose="020B0503020204020204" charset="-122"/>
                <a:cs typeface="+mn-ea"/>
              </a:rPr>
              <a:t>人而无信，</a:t>
            </a:r>
            <a:r>
              <a:rPr sz="3200" dirty="0" err="1" smtClean="0">
                <a:latin typeface="微软雅黑" panose="020B0503020204020204" charset="-122"/>
                <a:ea typeface="微软雅黑" panose="020B0503020204020204" charset="-122"/>
                <a:cs typeface="+mn-ea"/>
              </a:rPr>
              <a:t>不知其可</a:t>
            </a:r>
            <a:r>
              <a:rPr sz="3200" dirty="0" smtClean="0">
                <a:latin typeface="微软雅黑" panose="020B0503020204020204" charset="-122"/>
                <a:ea typeface="微软雅黑" panose="020B0503020204020204" charset="-122"/>
                <a:cs typeface="+mn-ea"/>
              </a:rPr>
              <a:t>’</a:t>
            </a:r>
            <a:r>
              <a:rPr lang="zh-CN" altLang="en-US" sz="3200" dirty="0"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。</a:t>
            </a:r>
            <a:r>
              <a:rPr sz="3200" dirty="0" smtClean="0">
                <a:latin typeface="微软雅黑" panose="020B0503020204020204" charset="-122"/>
                <a:ea typeface="微软雅黑" panose="020B0503020204020204" charset="-122"/>
                <a:cs typeface="+mn-ea"/>
              </a:rPr>
              <a:t> 你们才说有本事进得来</a:t>
            </a:r>
            <a:r>
              <a:rPr sz="3200" dirty="0">
                <a:latin typeface="微软雅黑" panose="020B0503020204020204" charset="-122"/>
                <a:ea typeface="微软雅黑" panose="020B0503020204020204" charset="-122"/>
                <a:cs typeface="+mn-ea"/>
              </a:rPr>
              <a:t>，出得去，不伤身体者，就拜他为王。我如今进来又出去，出去又进来，寻了这一个洞天与列位安眠稳睡，各享成家之福，何不拜我为王？”</a:t>
            </a:r>
            <a:endParaRPr sz="3200" dirty="0">
              <a:latin typeface="微软雅黑" panose="020B0503020204020204" charset="-122"/>
              <a:ea typeface="微软雅黑" panose="020B0503020204020204" charset="-122"/>
              <a:cs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10440" y="0"/>
            <a:ext cx="20677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品读鉴赏</a:t>
            </a:r>
            <a:endParaRPr lang="zh-CN" altLang="en-US" sz="3200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/>
          <p:nvPr/>
        </p:nvSpPr>
        <p:spPr>
          <a:xfrm>
            <a:off x="1633508" y="1276177"/>
            <a:ext cx="9977120" cy="8299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从这里能看出石猴的什么特点?</a:t>
            </a:r>
            <a:endParaRPr lang="zh-CN" altLang="en-US" sz="3200" b="1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489354" y="2236701"/>
            <a:ext cx="11213696" cy="4361526"/>
          </a:xfrm>
          <a:custGeom>
            <a:avLst/>
            <a:gdLst>
              <a:gd name="connsiteX0" fmla="*/ 0 w 4791649"/>
              <a:gd name="connsiteY0" fmla="*/ 117180 h 1171798"/>
              <a:gd name="connsiteX1" fmla="*/ 117180 w 4791649"/>
              <a:gd name="connsiteY1" fmla="*/ 0 h 1171798"/>
              <a:gd name="connsiteX2" fmla="*/ 4674469 w 4791649"/>
              <a:gd name="connsiteY2" fmla="*/ 0 h 1171798"/>
              <a:gd name="connsiteX3" fmla="*/ 4791649 w 4791649"/>
              <a:gd name="connsiteY3" fmla="*/ 117180 h 1171798"/>
              <a:gd name="connsiteX4" fmla="*/ 4791649 w 4791649"/>
              <a:gd name="connsiteY4" fmla="*/ 1054618 h 1171798"/>
              <a:gd name="connsiteX5" fmla="*/ 4674469 w 4791649"/>
              <a:gd name="connsiteY5" fmla="*/ 1171798 h 1171798"/>
              <a:gd name="connsiteX6" fmla="*/ 117180 w 4791649"/>
              <a:gd name="connsiteY6" fmla="*/ 1171798 h 1171798"/>
              <a:gd name="connsiteX7" fmla="*/ 0 w 4791649"/>
              <a:gd name="connsiteY7" fmla="*/ 1054618 h 1171798"/>
              <a:gd name="connsiteX8" fmla="*/ 0 w 4791649"/>
              <a:gd name="connsiteY8" fmla="*/ 117180 h 1171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791649" h="1171798">
                <a:moveTo>
                  <a:pt x="0" y="117180"/>
                </a:moveTo>
                <a:cubicBezTo>
                  <a:pt x="0" y="52463"/>
                  <a:pt x="52463" y="0"/>
                  <a:pt x="117180" y="0"/>
                </a:cubicBezTo>
                <a:lnTo>
                  <a:pt x="4674469" y="0"/>
                </a:lnTo>
                <a:cubicBezTo>
                  <a:pt x="4739186" y="0"/>
                  <a:pt x="4791649" y="52463"/>
                  <a:pt x="4791649" y="117180"/>
                </a:cubicBezTo>
                <a:lnTo>
                  <a:pt x="4791649" y="1054618"/>
                </a:lnTo>
                <a:cubicBezTo>
                  <a:pt x="4791649" y="1119335"/>
                  <a:pt x="4739186" y="1171798"/>
                  <a:pt x="4674469" y="1171798"/>
                </a:cubicBezTo>
                <a:lnTo>
                  <a:pt x="117180" y="1171798"/>
                </a:lnTo>
                <a:cubicBezTo>
                  <a:pt x="52463" y="1171798"/>
                  <a:pt x="0" y="1119335"/>
                  <a:pt x="0" y="1054618"/>
                </a:cubicBezTo>
                <a:lnTo>
                  <a:pt x="0" y="11718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5596" tIns="75596" rIns="75596" bIns="75596" numCol="1" spcCol="1270" anchor="ctr" anchorCtr="0">
            <a:noAutofit/>
          </a:bodyPr>
          <a:lstStyle/>
          <a:p>
            <a:pPr lvl="0" indent="457200" algn="just" defTabSz="288925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</a:pPr>
            <a:r>
              <a:rPr lang="en-US" sz="3200" dirty="0">
                <a:solidFill>
                  <a:schemeClr val="bg1"/>
                </a:solidFill>
                <a:latin typeface="+mn-ea"/>
                <a:cs typeface="微软雅黑" panose="020B0503020204020204" charset="-122"/>
              </a:rPr>
              <a:t>   此处写石猴相当清醒，提出人要讲信用，按先前讲的拜他为王。从他说的话中可以看出石猴的聪明、机敏、爽朗、坦率；看出他做事有心计，是天生做首领的材料。这石猴因穿越水帘洞赢得群猴的敬仰、崇拜，最终被拥戴为王。我们似乎能想象当时的石猴阔步登场，威风、气派地端坐在一个石凳上，众猴一个个俯首称臣的情景。</a:t>
            </a:r>
            <a:endParaRPr lang="en-US" sz="3200" dirty="0">
              <a:solidFill>
                <a:schemeClr val="bg1"/>
              </a:solidFill>
              <a:latin typeface="+mn-ea"/>
              <a:cs typeface="微软雅黑" panose="020B050302020402020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10440" y="0"/>
            <a:ext cx="20677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品读鉴赏</a:t>
            </a:r>
            <a:endParaRPr lang="zh-CN" altLang="en-US" sz="3200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/>
          <p:nvPr/>
        </p:nvSpPr>
        <p:spPr>
          <a:xfrm>
            <a:off x="1202257" y="1671031"/>
            <a:ext cx="9977120" cy="15696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lang="zh-CN" altLang="en-US" sz="32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学完课文后，想一想：课文题目为什么是</a:t>
            </a:r>
            <a:r>
              <a:rPr lang="en-US" altLang="zh-CN" sz="32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“</a:t>
            </a:r>
            <a:r>
              <a:rPr lang="zh-CN" altLang="en-US" sz="32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猴王出世</a:t>
            </a:r>
            <a:r>
              <a:rPr lang="en-US" altLang="zh-CN" sz="32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”</a:t>
            </a:r>
            <a:r>
              <a:rPr lang="zh-CN" altLang="en-US" sz="32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而不是</a:t>
            </a:r>
            <a:r>
              <a:rPr lang="en-US" altLang="zh-CN" sz="32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“</a:t>
            </a:r>
            <a:r>
              <a:rPr lang="zh-CN" altLang="en-US" sz="32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石猴</a:t>
            </a:r>
            <a:r>
              <a:rPr lang="zh-CN" altLang="en-US" sz="3200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出世”呢</a:t>
            </a:r>
            <a:r>
              <a:rPr lang="zh-CN" altLang="en-US" sz="32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？石猴给你留下了怎么样的印象？</a:t>
            </a:r>
            <a:endParaRPr lang="zh-CN" altLang="en-US" sz="3200" b="1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583969" y="3833149"/>
            <a:ext cx="11213696" cy="2141624"/>
          </a:xfrm>
          <a:custGeom>
            <a:avLst/>
            <a:gdLst>
              <a:gd name="connsiteX0" fmla="*/ 0 w 4791649"/>
              <a:gd name="connsiteY0" fmla="*/ 117180 h 1171798"/>
              <a:gd name="connsiteX1" fmla="*/ 117180 w 4791649"/>
              <a:gd name="connsiteY1" fmla="*/ 0 h 1171798"/>
              <a:gd name="connsiteX2" fmla="*/ 4674469 w 4791649"/>
              <a:gd name="connsiteY2" fmla="*/ 0 h 1171798"/>
              <a:gd name="connsiteX3" fmla="*/ 4791649 w 4791649"/>
              <a:gd name="connsiteY3" fmla="*/ 117180 h 1171798"/>
              <a:gd name="connsiteX4" fmla="*/ 4791649 w 4791649"/>
              <a:gd name="connsiteY4" fmla="*/ 1054618 h 1171798"/>
              <a:gd name="connsiteX5" fmla="*/ 4674469 w 4791649"/>
              <a:gd name="connsiteY5" fmla="*/ 1171798 h 1171798"/>
              <a:gd name="connsiteX6" fmla="*/ 117180 w 4791649"/>
              <a:gd name="connsiteY6" fmla="*/ 1171798 h 1171798"/>
              <a:gd name="connsiteX7" fmla="*/ 0 w 4791649"/>
              <a:gd name="connsiteY7" fmla="*/ 1054618 h 1171798"/>
              <a:gd name="connsiteX8" fmla="*/ 0 w 4791649"/>
              <a:gd name="connsiteY8" fmla="*/ 117180 h 1171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791649" h="1171798">
                <a:moveTo>
                  <a:pt x="0" y="117180"/>
                </a:moveTo>
                <a:cubicBezTo>
                  <a:pt x="0" y="52463"/>
                  <a:pt x="52463" y="0"/>
                  <a:pt x="117180" y="0"/>
                </a:cubicBezTo>
                <a:lnTo>
                  <a:pt x="4674469" y="0"/>
                </a:lnTo>
                <a:cubicBezTo>
                  <a:pt x="4739186" y="0"/>
                  <a:pt x="4791649" y="52463"/>
                  <a:pt x="4791649" y="117180"/>
                </a:cubicBezTo>
                <a:lnTo>
                  <a:pt x="4791649" y="1054618"/>
                </a:lnTo>
                <a:cubicBezTo>
                  <a:pt x="4791649" y="1119335"/>
                  <a:pt x="4739186" y="1171798"/>
                  <a:pt x="4674469" y="1171798"/>
                </a:cubicBezTo>
                <a:lnTo>
                  <a:pt x="117180" y="1171798"/>
                </a:lnTo>
                <a:cubicBezTo>
                  <a:pt x="52463" y="1171798"/>
                  <a:pt x="0" y="1119335"/>
                  <a:pt x="0" y="1054618"/>
                </a:cubicBezTo>
                <a:lnTo>
                  <a:pt x="0" y="11718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5596" tIns="75596" rIns="75596" bIns="75596" numCol="1" spcCol="1270" anchor="ctr" anchorCtr="0">
            <a:noAutofit/>
          </a:bodyPr>
          <a:lstStyle/>
          <a:p>
            <a:pPr lvl="0" indent="457200" algn="just" defTabSz="288925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</a:pPr>
            <a:r>
              <a:rPr lang="en-US" sz="2800" kern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</a:t>
            </a:r>
            <a:r>
              <a:rPr lang="en-US" sz="3200" dirty="0">
                <a:solidFill>
                  <a:schemeClr val="bg1"/>
                </a:solidFill>
                <a:latin typeface="+mn-ea"/>
                <a:cs typeface="微软雅黑" panose="020B0503020204020204" charset="-122"/>
              </a:rPr>
              <a:t>因为课文主要讲述石猴出世及成为猴王的过程，并且“猴王出世”与本课的结尾相呼应，而且更能突出石猴的不凡。</a:t>
            </a:r>
            <a:endParaRPr lang="en-US" sz="3200" dirty="0">
              <a:solidFill>
                <a:schemeClr val="bg1"/>
              </a:solidFill>
              <a:latin typeface="+mn-ea"/>
              <a:cs typeface="微软雅黑" panose="020B050302020402020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10440" y="0"/>
            <a:ext cx="20677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品读鉴赏</a:t>
            </a:r>
            <a:endParaRPr lang="zh-CN" altLang="en-US" sz="3200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/>
          <p:nvPr/>
        </p:nvSpPr>
        <p:spPr>
          <a:xfrm>
            <a:off x="583969" y="1829031"/>
            <a:ext cx="11213696" cy="3714750"/>
          </a:xfrm>
          <a:custGeom>
            <a:avLst/>
            <a:gdLst>
              <a:gd name="connsiteX0" fmla="*/ 0 w 4791649"/>
              <a:gd name="connsiteY0" fmla="*/ 117180 h 1171798"/>
              <a:gd name="connsiteX1" fmla="*/ 117180 w 4791649"/>
              <a:gd name="connsiteY1" fmla="*/ 0 h 1171798"/>
              <a:gd name="connsiteX2" fmla="*/ 4674469 w 4791649"/>
              <a:gd name="connsiteY2" fmla="*/ 0 h 1171798"/>
              <a:gd name="connsiteX3" fmla="*/ 4791649 w 4791649"/>
              <a:gd name="connsiteY3" fmla="*/ 117180 h 1171798"/>
              <a:gd name="connsiteX4" fmla="*/ 4791649 w 4791649"/>
              <a:gd name="connsiteY4" fmla="*/ 1054618 h 1171798"/>
              <a:gd name="connsiteX5" fmla="*/ 4674469 w 4791649"/>
              <a:gd name="connsiteY5" fmla="*/ 1171798 h 1171798"/>
              <a:gd name="connsiteX6" fmla="*/ 117180 w 4791649"/>
              <a:gd name="connsiteY6" fmla="*/ 1171798 h 1171798"/>
              <a:gd name="connsiteX7" fmla="*/ 0 w 4791649"/>
              <a:gd name="connsiteY7" fmla="*/ 1054618 h 1171798"/>
              <a:gd name="connsiteX8" fmla="*/ 0 w 4791649"/>
              <a:gd name="connsiteY8" fmla="*/ 117180 h 1171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791649" h="1171798">
                <a:moveTo>
                  <a:pt x="0" y="117180"/>
                </a:moveTo>
                <a:cubicBezTo>
                  <a:pt x="0" y="52463"/>
                  <a:pt x="52463" y="0"/>
                  <a:pt x="117180" y="0"/>
                </a:cubicBezTo>
                <a:lnTo>
                  <a:pt x="4674469" y="0"/>
                </a:lnTo>
                <a:cubicBezTo>
                  <a:pt x="4739186" y="0"/>
                  <a:pt x="4791649" y="52463"/>
                  <a:pt x="4791649" y="117180"/>
                </a:cubicBezTo>
                <a:lnTo>
                  <a:pt x="4791649" y="1054618"/>
                </a:lnTo>
                <a:cubicBezTo>
                  <a:pt x="4791649" y="1119335"/>
                  <a:pt x="4739186" y="1171798"/>
                  <a:pt x="4674469" y="1171798"/>
                </a:cubicBezTo>
                <a:lnTo>
                  <a:pt x="117180" y="1171798"/>
                </a:lnTo>
                <a:cubicBezTo>
                  <a:pt x="52463" y="1171798"/>
                  <a:pt x="0" y="1119335"/>
                  <a:pt x="0" y="1054618"/>
                </a:cubicBezTo>
                <a:lnTo>
                  <a:pt x="0" y="11718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5596" tIns="75596" rIns="75596" bIns="75596" numCol="1" spcCol="1270" anchor="ctr" anchorCtr="0">
            <a:noAutofit/>
          </a:bodyPr>
          <a:lstStyle/>
          <a:p>
            <a:pPr lvl="0" indent="457200" algn="just" defTabSz="288925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</a:pPr>
            <a:r>
              <a:rPr lang="en-US" sz="3200" dirty="0">
                <a:solidFill>
                  <a:schemeClr val="bg1"/>
                </a:solidFill>
                <a:latin typeface="+mn-ea"/>
                <a:cs typeface="微软雅黑" panose="020B0503020204020204" charset="-122"/>
              </a:rPr>
              <a:t>   ①他来历不凡，是从仙石中迸裂而出的。②他非常勇敢，敢于第一个跳入瀑布泉中。③他有当仁不让的王者霸气，带领众猴进入水帘洞后，让众猴遵守承诺，拜他为王。</a:t>
            </a:r>
            <a:endParaRPr lang="en-US" sz="3200" dirty="0">
              <a:solidFill>
                <a:schemeClr val="bg1"/>
              </a:solidFill>
              <a:latin typeface="+mn-ea"/>
              <a:cs typeface="微软雅黑" panose="020B0503020204020204" charset="-122"/>
            </a:endParaRPr>
          </a:p>
          <a:p>
            <a:pPr lvl="0" indent="457200" algn="just" defTabSz="288925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</a:pPr>
            <a:r>
              <a:rPr lang="en-US" sz="3200" dirty="0" smtClean="0">
                <a:solidFill>
                  <a:schemeClr val="bg1"/>
                </a:solidFill>
                <a:latin typeface="+mn-ea"/>
                <a:cs typeface="微软雅黑" panose="020B0503020204020204" charset="-122"/>
              </a:rPr>
              <a:t>   </a:t>
            </a:r>
            <a:r>
              <a:rPr lang="en-US" sz="3200" dirty="0" err="1" smtClean="0">
                <a:solidFill>
                  <a:schemeClr val="bg1"/>
                </a:solidFill>
                <a:latin typeface="+mn-ea"/>
                <a:cs typeface="微软雅黑" panose="020B0503020204020204" charset="-122"/>
              </a:rPr>
              <a:t>他还是一只活泼可爱</a:t>
            </a:r>
            <a:r>
              <a:rPr lang="en-US" sz="3200" dirty="0" err="1">
                <a:solidFill>
                  <a:schemeClr val="bg1"/>
                </a:solidFill>
                <a:latin typeface="+mn-ea"/>
                <a:cs typeface="微软雅黑" panose="020B0503020204020204" charset="-122"/>
              </a:rPr>
              <a:t>、亲和友善、身手敏捷、乐于分享的石猴</a:t>
            </a:r>
            <a:r>
              <a:rPr lang="en-US" sz="3200" dirty="0">
                <a:solidFill>
                  <a:schemeClr val="bg1"/>
                </a:solidFill>
                <a:latin typeface="+mn-ea"/>
                <a:cs typeface="微软雅黑" panose="020B0503020204020204" charset="-122"/>
              </a:rPr>
              <a:t>。</a:t>
            </a:r>
            <a:endParaRPr lang="en-US" sz="3200" dirty="0">
              <a:solidFill>
                <a:schemeClr val="bg1"/>
              </a:solidFill>
              <a:latin typeface="+mn-ea"/>
              <a:cs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10440" y="0"/>
            <a:ext cx="20677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品读鉴赏</a:t>
            </a:r>
            <a:endParaRPr lang="zh-CN" altLang="en-US" sz="3200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左大括号 36"/>
          <p:cNvSpPr/>
          <p:nvPr/>
        </p:nvSpPr>
        <p:spPr>
          <a:xfrm>
            <a:off x="2576326" y="1936853"/>
            <a:ext cx="309562" cy="3186978"/>
          </a:xfrm>
          <a:prstGeom prst="leftBrace">
            <a:avLst>
              <a:gd name="adj1" fmla="val 8316"/>
              <a:gd name="adj2" fmla="val 50000"/>
            </a:avLst>
          </a:prstGeom>
          <a:noFill/>
          <a:ln w="19050">
            <a:solidFill>
              <a:schemeClr val="tx1"/>
            </a:solidFill>
            <a:round/>
          </a:ln>
          <a:effectLst>
            <a:outerShdw blurRad="40000" dist="20000" dir="5400000">
              <a:srgbClr val="000000">
                <a:alpha val="37999"/>
              </a:srgbClr>
            </a:outerShdw>
          </a:effectLst>
        </p:spPr>
        <p:txBody>
          <a:bodyPr anchor="ctr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marR="0" lvl="0" indent="0" algn="ctr" eaLnBrk="1" hangingPunct="1"/>
            <a:endParaRPr lang="zh-CN" altLang="en-US" sz="240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0964" name="右大括号 46"/>
          <p:cNvSpPr/>
          <p:nvPr/>
        </p:nvSpPr>
        <p:spPr>
          <a:xfrm>
            <a:off x="8947785" y="1592365"/>
            <a:ext cx="307975" cy="3827462"/>
          </a:xfrm>
          <a:prstGeom prst="rightBrace">
            <a:avLst>
              <a:gd name="adj1" fmla="val 8343"/>
              <a:gd name="adj2" fmla="val 50000"/>
            </a:avLst>
          </a:prstGeom>
          <a:noFill/>
          <a:ln w="19050">
            <a:solidFill>
              <a:schemeClr val="tx1"/>
            </a:solidFill>
            <a:round/>
          </a:ln>
          <a:effectLst>
            <a:outerShdw blurRad="40000" dist="20000" dir="5400000">
              <a:srgbClr val="000000">
                <a:alpha val="37999"/>
              </a:srgbClr>
            </a:outerShdw>
          </a:effectLst>
        </p:spPr>
        <p:txBody>
          <a:bodyPr anchor="ctr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marR="0" lvl="0" indent="0" algn="ctr" eaLnBrk="1" hangingPunct="1"/>
            <a:endParaRPr lang="zh-CN" altLang="en-US" sz="240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0965" name="矩形 47"/>
          <p:cNvSpPr/>
          <p:nvPr/>
        </p:nvSpPr>
        <p:spPr>
          <a:xfrm>
            <a:off x="9500553" y="3018258"/>
            <a:ext cx="2051050" cy="83099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敢作敢为</a:t>
            </a:r>
            <a:endParaRPr lang="en-US" altLang="zh-CN" sz="2400" b="1" dirty="0">
              <a:solidFill>
                <a:srgbClr val="E04236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活泼可爱</a:t>
            </a:r>
            <a:endParaRPr lang="zh-CN" altLang="en-US" sz="2400" b="1" dirty="0">
              <a:solidFill>
                <a:srgbClr val="E04236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0966" name="矩形 4"/>
          <p:cNvSpPr/>
          <p:nvPr/>
        </p:nvSpPr>
        <p:spPr>
          <a:xfrm>
            <a:off x="3034464" y="1706665"/>
            <a:ext cx="800219" cy="46166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algn="l" eaLnBrk="1" hangingPunct="1">
              <a:buNone/>
            </a:pP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出世</a:t>
            </a:r>
            <a:endParaRPr lang="zh-CN" altLang="en-US"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0969" name="矩形 7"/>
          <p:cNvSpPr/>
          <p:nvPr/>
        </p:nvSpPr>
        <p:spPr>
          <a:xfrm>
            <a:off x="4330658" y="1505110"/>
            <a:ext cx="1415772" cy="46166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天真地秀</a:t>
            </a:r>
            <a:endParaRPr lang="zh-CN" altLang="en-US" sz="2400" dirty="0">
              <a:solidFill>
                <a:srgbClr val="0000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0970" name="矩形 8"/>
          <p:cNvSpPr/>
          <p:nvPr/>
        </p:nvSpPr>
        <p:spPr>
          <a:xfrm>
            <a:off x="6565247" y="1497026"/>
            <a:ext cx="1507144" cy="46166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日精月华 </a:t>
            </a:r>
            <a:endParaRPr lang="zh-CN" altLang="en-US" sz="2400" dirty="0">
              <a:solidFill>
                <a:srgbClr val="0000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0971" name="矩形 9"/>
          <p:cNvSpPr/>
          <p:nvPr/>
        </p:nvSpPr>
        <p:spPr>
          <a:xfrm>
            <a:off x="4330658" y="1962310"/>
            <a:ext cx="1415772" cy="46166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</a:rPr>
              <a:t>内育仙胞</a:t>
            </a:r>
            <a:endParaRPr lang="zh-CN" altLang="en-US" sz="2400">
              <a:solidFill>
                <a:srgbClr val="0000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0972" name="左大括号 16"/>
          <p:cNvSpPr/>
          <p:nvPr/>
        </p:nvSpPr>
        <p:spPr>
          <a:xfrm>
            <a:off x="4153518" y="1557469"/>
            <a:ext cx="69850" cy="1073150"/>
          </a:xfrm>
          <a:prstGeom prst="leftBrace">
            <a:avLst>
              <a:gd name="adj1" fmla="val 8322"/>
              <a:gd name="adj2" fmla="val 50000"/>
            </a:avLst>
          </a:prstGeom>
          <a:noFill/>
          <a:ln w="19050">
            <a:solidFill>
              <a:schemeClr val="tx1"/>
            </a:solidFill>
            <a:round/>
          </a:ln>
          <a:effectLst>
            <a:outerShdw blurRad="40000" dist="20000" dir="5400000">
              <a:srgbClr val="000000">
                <a:alpha val="37999"/>
              </a:srgbClr>
            </a:outerShdw>
          </a:effectLst>
        </p:spPr>
        <p:txBody>
          <a:bodyPr anchor="ctr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marR="0" lvl="0" indent="0" algn="ctr" eaLnBrk="1" hangingPunct="1"/>
            <a:endParaRPr lang="zh-CN" altLang="en-US" sz="240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0973" name="矩形 10"/>
          <p:cNvSpPr/>
          <p:nvPr/>
        </p:nvSpPr>
        <p:spPr>
          <a:xfrm>
            <a:off x="6565247" y="1954226"/>
            <a:ext cx="1415772" cy="46166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</a:rPr>
              <a:t>化作石猴</a:t>
            </a:r>
            <a:endParaRPr lang="zh-CN" altLang="en-US" sz="2400">
              <a:solidFill>
                <a:srgbClr val="0000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0974" name="矩形 11"/>
          <p:cNvSpPr/>
          <p:nvPr/>
        </p:nvSpPr>
        <p:spPr>
          <a:xfrm>
            <a:off x="3034464" y="3036989"/>
            <a:ext cx="800219" cy="46166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</a:rPr>
              <a:t>探洞</a:t>
            </a:r>
            <a:endParaRPr lang="zh-CN" altLang="en-US" sz="24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0975" name="矩形 12"/>
          <p:cNvSpPr/>
          <p:nvPr/>
        </p:nvSpPr>
        <p:spPr>
          <a:xfrm>
            <a:off x="4354286" y="2761249"/>
            <a:ext cx="1415772" cy="46166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避暑洗澡</a:t>
            </a:r>
            <a:endParaRPr lang="zh-CN" altLang="en-US" sz="2400" dirty="0">
              <a:solidFill>
                <a:srgbClr val="0000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0976" name="左大括号 20"/>
          <p:cNvSpPr/>
          <p:nvPr/>
        </p:nvSpPr>
        <p:spPr>
          <a:xfrm>
            <a:off x="4168138" y="2948884"/>
            <a:ext cx="69850" cy="1071562"/>
          </a:xfrm>
          <a:prstGeom prst="leftBrace">
            <a:avLst>
              <a:gd name="adj1" fmla="val 8310"/>
              <a:gd name="adj2" fmla="val 50000"/>
            </a:avLst>
          </a:prstGeom>
          <a:noFill/>
          <a:ln w="19050">
            <a:solidFill>
              <a:schemeClr val="tx1"/>
            </a:solidFill>
            <a:round/>
          </a:ln>
          <a:effectLst>
            <a:outerShdw blurRad="40000" dist="20000" dir="5400000">
              <a:srgbClr val="000000">
                <a:alpha val="37999"/>
              </a:srgbClr>
            </a:outerShdw>
          </a:effectLst>
        </p:spPr>
        <p:txBody>
          <a:bodyPr anchor="ctr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marR="0" lvl="0" indent="0" algn="ctr" eaLnBrk="1" hangingPunct="1"/>
            <a:endParaRPr lang="zh-CN" altLang="en-US" sz="240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0977" name="矩形 13"/>
          <p:cNvSpPr/>
          <p:nvPr/>
        </p:nvSpPr>
        <p:spPr>
          <a:xfrm>
            <a:off x="6454879" y="2802977"/>
            <a:ext cx="1415772" cy="46166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寻看源流</a:t>
            </a:r>
            <a:endParaRPr lang="zh-CN" altLang="en-US" sz="2400" dirty="0">
              <a:solidFill>
                <a:srgbClr val="0000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0978" name="矩形 14"/>
          <p:cNvSpPr/>
          <p:nvPr/>
        </p:nvSpPr>
        <p:spPr>
          <a:xfrm>
            <a:off x="4354286" y="3216862"/>
            <a:ext cx="1415772" cy="46166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</a:rPr>
              <a:t>进出无伤</a:t>
            </a:r>
            <a:endParaRPr lang="zh-CN" altLang="en-US" sz="2400">
              <a:solidFill>
                <a:srgbClr val="0000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0979" name="矩形 15"/>
          <p:cNvSpPr/>
          <p:nvPr/>
        </p:nvSpPr>
        <p:spPr>
          <a:xfrm>
            <a:off x="6454879" y="3258590"/>
            <a:ext cx="1415772" cy="46166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algn="l" eaLnBrk="1" hangingPunct="1">
              <a:buNone/>
            </a:pPr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</a:rPr>
              <a:t>拜他为王</a:t>
            </a:r>
            <a:endParaRPr lang="zh-CN" altLang="en-US" sz="24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0980" name="矩形 17"/>
          <p:cNvSpPr/>
          <p:nvPr/>
        </p:nvSpPr>
        <p:spPr>
          <a:xfrm>
            <a:off x="4354286" y="3672475"/>
            <a:ext cx="1415772" cy="46166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</a:rPr>
              <a:t>瞑目蹲身</a:t>
            </a:r>
            <a:endParaRPr lang="zh-CN" altLang="en-US" sz="2400">
              <a:solidFill>
                <a:srgbClr val="0000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0981" name="矩形 18"/>
          <p:cNvSpPr/>
          <p:nvPr/>
        </p:nvSpPr>
        <p:spPr>
          <a:xfrm>
            <a:off x="6454879" y="3715790"/>
            <a:ext cx="1723549" cy="46166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真个好所在</a:t>
            </a:r>
            <a:endParaRPr lang="zh-CN" altLang="en-US" sz="24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0982" name="矩形 19"/>
          <p:cNvSpPr/>
          <p:nvPr/>
        </p:nvSpPr>
        <p:spPr>
          <a:xfrm>
            <a:off x="2991872" y="4728019"/>
            <a:ext cx="800219" cy="46166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称王</a:t>
            </a:r>
            <a:endParaRPr lang="zh-CN" altLang="en-US"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0983" name="左大括号 27"/>
          <p:cNvSpPr/>
          <p:nvPr/>
        </p:nvSpPr>
        <p:spPr>
          <a:xfrm>
            <a:off x="4168138" y="4591438"/>
            <a:ext cx="69850" cy="1073150"/>
          </a:xfrm>
          <a:prstGeom prst="leftBrace">
            <a:avLst>
              <a:gd name="adj1" fmla="val 8322"/>
              <a:gd name="adj2" fmla="val 50000"/>
            </a:avLst>
          </a:prstGeom>
          <a:noFill/>
          <a:ln w="19050">
            <a:solidFill>
              <a:schemeClr val="tx1"/>
            </a:solidFill>
            <a:round/>
          </a:ln>
          <a:effectLst>
            <a:outerShdw blurRad="40000" dist="20000" dir="5400000">
              <a:srgbClr val="000000">
                <a:alpha val="37999"/>
              </a:srgbClr>
            </a:outerShdw>
          </a:effectLst>
        </p:spPr>
        <p:txBody>
          <a:bodyPr anchor="ctr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marR="0" lvl="0" indent="0" algn="ctr" eaLnBrk="1" hangingPunct="1"/>
            <a:endParaRPr lang="zh-CN" altLang="en-US" sz="240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0984" name="矩形 21"/>
          <p:cNvSpPr/>
          <p:nvPr/>
        </p:nvSpPr>
        <p:spPr>
          <a:xfrm>
            <a:off x="4330658" y="4353513"/>
            <a:ext cx="1415772" cy="46166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喜不自胜</a:t>
            </a:r>
            <a:endParaRPr lang="zh-CN" altLang="en-US" sz="2400" dirty="0">
              <a:solidFill>
                <a:srgbClr val="0000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0985" name="矩形 22"/>
          <p:cNvSpPr/>
          <p:nvPr/>
        </p:nvSpPr>
        <p:spPr>
          <a:xfrm>
            <a:off x="6454879" y="4381602"/>
            <a:ext cx="1415772" cy="46166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安身之处</a:t>
            </a:r>
            <a:endParaRPr lang="zh-CN" altLang="en-US" sz="2400" dirty="0">
              <a:solidFill>
                <a:srgbClr val="0000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0986" name="矩形 23"/>
          <p:cNvSpPr/>
          <p:nvPr/>
        </p:nvSpPr>
        <p:spPr>
          <a:xfrm>
            <a:off x="4330658" y="4809125"/>
            <a:ext cx="1415772" cy="46166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algn="l" eaLnBrk="1" hangingPunct="1">
              <a:buNone/>
            </a:pPr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</a:rPr>
              <a:t>猴性顽劣</a:t>
            </a:r>
            <a:endParaRPr lang="zh-CN" altLang="en-US" sz="24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0987" name="矩形 24"/>
          <p:cNvSpPr/>
          <p:nvPr/>
        </p:nvSpPr>
        <p:spPr>
          <a:xfrm>
            <a:off x="6454879" y="4835626"/>
            <a:ext cx="1415772" cy="46166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</a:rPr>
              <a:t>力倦神疲</a:t>
            </a:r>
            <a:endParaRPr lang="zh-CN" altLang="en-US" sz="2400">
              <a:solidFill>
                <a:srgbClr val="0000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0988" name="矩形 25"/>
          <p:cNvSpPr/>
          <p:nvPr/>
        </p:nvSpPr>
        <p:spPr>
          <a:xfrm>
            <a:off x="4330658" y="5266325"/>
            <a:ext cx="1415772" cy="46166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何不拜我</a:t>
            </a:r>
            <a:endParaRPr lang="zh-CN" altLang="en-US" sz="2400" dirty="0">
              <a:solidFill>
                <a:srgbClr val="0000FF"/>
              </a:solidFill>
            </a:endParaRPr>
          </a:p>
        </p:txBody>
      </p:sp>
      <p:sp>
        <p:nvSpPr>
          <p:cNvPr id="40989" name="矩形 26"/>
          <p:cNvSpPr/>
          <p:nvPr/>
        </p:nvSpPr>
        <p:spPr>
          <a:xfrm>
            <a:off x="6454879" y="5292826"/>
            <a:ext cx="1415772" cy="46166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algn="l" eaLnBrk="1" hangingPunct="1">
              <a:buNone/>
            </a:pPr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</a:rPr>
              <a:t>称美猴王</a:t>
            </a:r>
            <a:endParaRPr lang="zh-CN" altLang="en-US" sz="24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688945" y="2726731"/>
            <a:ext cx="553998" cy="179006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400" b="1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猴王出世</a:t>
            </a:r>
            <a:endParaRPr lang="zh-CN" altLang="en-US" sz="2400" b="1" dirty="0">
              <a:solidFill>
                <a:srgbClr val="E04236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410440" y="0"/>
            <a:ext cx="20677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板书设计</a:t>
            </a:r>
            <a:endParaRPr lang="zh-CN" altLang="en-US" sz="3200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0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09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09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09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09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0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09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09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409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409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409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409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409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409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409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409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409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409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40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40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500"/>
                                        <p:tgtEl>
                                          <p:spTgt spid="40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7" dur="500"/>
                                        <p:tgtEl>
                                          <p:spTgt spid="40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2" dur="500"/>
                                        <p:tgtEl>
                                          <p:spTgt spid="40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7" dur="500"/>
                                        <p:tgtEl>
                                          <p:spTgt spid="409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2" dur="500"/>
                                        <p:tgtEl>
                                          <p:spTgt spid="409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3" grpId="0" bldLvl="0" animBg="1"/>
      <p:bldP spid="40964" grpId="0" bldLvl="0" animBg="1"/>
      <p:bldP spid="40966" grpId="0"/>
      <p:bldP spid="40969" grpId="0"/>
      <p:bldP spid="40970" grpId="0"/>
      <p:bldP spid="40971" grpId="0"/>
      <p:bldP spid="40972" grpId="0" bldLvl="0" animBg="1"/>
      <p:bldP spid="40973" grpId="0"/>
      <p:bldP spid="40974" grpId="0"/>
      <p:bldP spid="40975" grpId="0"/>
      <p:bldP spid="40976" grpId="0" bldLvl="0" animBg="1"/>
      <p:bldP spid="40977" grpId="0"/>
      <p:bldP spid="40978" grpId="0"/>
      <p:bldP spid="40979" grpId="0"/>
      <p:bldP spid="40980" grpId="0"/>
      <p:bldP spid="40981" grpId="0"/>
      <p:bldP spid="40982" grpId="0"/>
      <p:bldP spid="40983" grpId="0" bldLvl="0" animBg="1"/>
      <p:bldP spid="40984" grpId="0"/>
      <p:bldP spid="40985" grpId="0"/>
      <p:bldP spid="40986" grpId="0"/>
      <p:bldP spid="40987" grpId="0"/>
      <p:bldP spid="40988" grpId="0"/>
      <p:bldP spid="4098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副标题 4"/>
          <p:cNvSpPr>
            <a:spLocks noGrp="1"/>
          </p:cNvSpPr>
          <p:nvPr>
            <p:ph type="subTitle" idx="4294967295"/>
          </p:nvPr>
        </p:nvSpPr>
        <p:spPr>
          <a:xfrm>
            <a:off x="574097" y="2347624"/>
            <a:ext cx="10620375" cy="3032125"/>
          </a:xfrm>
          <a:prstGeom prst="rect">
            <a:avLst/>
          </a:prstGeom>
        </p:spPr>
        <p:txBody>
          <a:bodyPr>
            <a:noAutofit/>
          </a:bodyPr>
          <a:lstStyle/>
          <a:p>
            <a:pPr marL="355600" marR="0" lvl="0" indent="356235" algn="just" defTabSz="457200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sz="3200" noProof="0" dirty="0">
                <a:ln>
                  <a:noFill/>
                </a:ln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  课文主要写了花果山上一块仙石孕育了一只石猴，这石猴与群猴玩耍时，因敢于第一个跳进水帘洞，被群猴拜为猴王，表现了石猴活泼可爱、敢作敢为的特点。</a:t>
            </a:r>
            <a:endParaRPr sz="3200" noProof="0" dirty="0">
              <a:ln>
                <a:noFill/>
              </a:ln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10440" y="0"/>
            <a:ext cx="20677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主旨提炼</a:t>
            </a:r>
            <a:endParaRPr lang="zh-CN" altLang="en-US" sz="3200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64565" y="835025"/>
            <a:ext cx="9563735" cy="60007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ct val="150000"/>
              </a:lnSpc>
            </a:pPr>
            <a:endParaRPr lang="en-US" altLang="zh-CN" sz="3200" dirty="0">
              <a:solidFill>
                <a:srgbClr val="000000"/>
              </a:solidFill>
              <a:latin typeface="+mn-ea"/>
              <a:cs typeface="微软雅黑" panose="020B0503020204020204" charset="-122"/>
            </a:endParaRPr>
          </a:p>
          <a:p>
            <a:pPr algn="l" fontAlgn="auto">
              <a:lnSpc>
                <a:spcPct val="150000"/>
              </a:lnSpc>
            </a:pPr>
            <a:r>
              <a:rPr sz="32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【十二生肖】</a:t>
            </a:r>
            <a:endParaRPr sz="32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 fontAlgn="auto">
              <a:lnSpc>
                <a:spcPct val="150000"/>
              </a:lnSpc>
            </a:pPr>
            <a:r>
              <a:rPr sz="32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子鼠、丑牛、寅虎、卯(mǎo)兔、辰龙、巳(sì)蛇、午马、未羊、申猴、酉鸡、戌狗、亥猪。　</a:t>
            </a:r>
            <a:endParaRPr sz="32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 fontAlgn="auto">
              <a:lnSpc>
                <a:spcPct val="150000"/>
              </a:lnSpc>
            </a:pPr>
            <a:r>
              <a:rPr sz="32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【孙悟空的故事】</a:t>
            </a:r>
            <a:endParaRPr sz="32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 fontAlgn="auto">
              <a:lnSpc>
                <a:spcPct val="150000"/>
              </a:lnSpc>
            </a:pPr>
            <a:r>
              <a:rPr sz="32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大闹天宫、三借芭蕉扇、火烧盘丝洞、三打白骨精、真假孙悟空。　</a:t>
            </a:r>
            <a:endParaRPr sz="32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 fontAlgn="auto">
              <a:lnSpc>
                <a:spcPct val="150000"/>
              </a:lnSpc>
            </a:pPr>
            <a:endParaRPr sz="3200" dirty="0">
              <a:solidFill>
                <a:srgbClr val="000000"/>
              </a:solidFill>
              <a:latin typeface="+mn-ea"/>
              <a:cs typeface="微软雅黑" panose="020B0503020204020204" charset="-122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3754120" y="981075"/>
            <a:ext cx="4568825" cy="593090"/>
          </a:xfrm>
          <a:prstGeom prst="roundRect">
            <a:avLst>
              <a:gd name="adj" fmla="val 50000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走进中国传统文化</a:t>
            </a:r>
            <a:endParaRPr lang="zh-CN" altLang="en-US" sz="2800" b="1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8" name="图片 7" descr="A000220150821A35PPIC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8124825" y="1113790"/>
            <a:ext cx="1190625" cy="67373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410440" y="0"/>
            <a:ext cx="20677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课外拓展</a:t>
            </a:r>
            <a:endParaRPr lang="zh-CN" altLang="en-US" sz="3200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 descr="A000220150318P01PPIC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8197562" y="4615642"/>
            <a:ext cx="3797935" cy="2160905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964565" y="835025"/>
            <a:ext cx="8599805" cy="52622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ct val="150000"/>
              </a:lnSpc>
            </a:pPr>
            <a:endParaRPr lang="en-US" altLang="zh-CN" sz="32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 fontAlgn="auto">
              <a:lnSpc>
                <a:spcPct val="150000"/>
              </a:lnSpc>
            </a:pPr>
            <a:r>
              <a:rPr sz="3200" dirty="0">
                <a:solidFill>
                  <a:srgbClr val="000000"/>
                </a:solidFill>
                <a:latin typeface="+mn-ea"/>
                <a:cs typeface="微软雅黑" panose="020B0503020204020204" charset="-122"/>
              </a:rPr>
              <a:t>风急天高猿啸哀，渚清沙白鸟飞回。</a:t>
            </a:r>
            <a:endParaRPr sz="3200" dirty="0">
              <a:solidFill>
                <a:srgbClr val="000000"/>
              </a:solidFill>
              <a:latin typeface="+mn-ea"/>
              <a:cs typeface="微软雅黑" panose="020B0503020204020204" charset="-122"/>
            </a:endParaRPr>
          </a:p>
          <a:p>
            <a:pPr algn="l" fontAlgn="auto">
              <a:lnSpc>
                <a:spcPct val="150000"/>
              </a:lnSpc>
            </a:pPr>
            <a:r>
              <a:rPr sz="3200" dirty="0">
                <a:solidFill>
                  <a:srgbClr val="000000"/>
                </a:solidFill>
                <a:latin typeface="+mn-ea"/>
                <a:cs typeface="微软雅黑" panose="020B0503020204020204" charset="-122"/>
              </a:rPr>
              <a:t>无边落木萧萧下，不尽长江滚滚来。</a:t>
            </a:r>
            <a:endParaRPr sz="3200" dirty="0">
              <a:solidFill>
                <a:srgbClr val="000000"/>
              </a:solidFill>
              <a:latin typeface="+mn-ea"/>
              <a:cs typeface="微软雅黑" panose="020B0503020204020204" charset="-122"/>
            </a:endParaRPr>
          </a:p>
          <a:p>
            <a:pPr algn="r" fontAlgn="auto">
              <a:lnSpc>
                <a:spcPct val="150000"/>
              </a:lnSpc>
            </a:pPr>
            <a:r>
              <a:rPr lang="en-US" altLang="zh-CN" sz="3200" dirty="0" smtClean="0">
                <a:solidFill>
                  <a:srgbClr val="000000"/>
                </a:solidFill>
                <a:latin typeface="+mn-ea"/>
                <a:cs typeface="微软雅黑" panose="020B0503020204020204" charset="-122"/>
              </a:rPr>
              <a:t>——</a:t>
            </a:r>
            <a:r>
              <a:rPr sz="3200" dirty="0" smtClean="0">
                <a:solidFill>
                  <a:srgbClr val="000000"/>
                </a:solidFill>
                <a:latin typeface="+mn-ea"/>
                <a:cs typeface="微软雅黑" panose="020B0503020204020204" charset="-122"/>
              </a:rPr>
              <a:t>《</a:t>
            </a:r>
            <a:r>
              <a:rPr sz="3200" dirty="0">
                <a:solidFill>
                  <a:srgbClr val="000000"/>
                </a:solidFill>
                <a:latin typeface="+mn-ea"/>
                <a:cs typeface="微软雅黑" panose="020B0503020204020204" charset="-122"/>
              </a:rPr>
              <a:t>登高》杜甫</a:t>
            </a:r>
            <a:endParaRPr sz="3200" dirty="0">
              <a:solidFill>
                <a:srgbClr val="000000"/>
              </a:solidFill>
              <a:latin typeface="+mn-ea"/>
              <a:cs typeface="微软雅黑" panose="020B0503020204020204" charset="-122"/>
            </a:endParaRPr>
          </a:p>
          <a:p>
            <a:pPr algn="l" fontAlgn="auto">
              <a:lnSpc>
                <a:spcPct val="150000"/>
              </a:lnSpc>
            </a:pPr>
            <a:r>
              <a:rPr sz="3200" dirty="0">
                <a:solidFill>
                  <a:srgbClr val="000000"/>
                </a:solidFill>
                <a:latin typeface="+mn-ea"/>
                <a:cs typeface="微软雅黑" panose="020B0503020204020204" charset="-122"/>
              </a:rPr>
              <a:t>朝辞白帝彩云间，千里江陵一日还。</a:t>
            </a:r>
            <a:endParaRPr sz="3200" dirty="0">
              <a:solidFill>
                <a:srgbClr val="000000"/>
              </a:solidFill>
              <a:latin typeface="+mn-ea"/>
              <a:cs typeface="微软雅黑" panose="020B0503020204020204" charset="-122"/>
            </a:endParaRPr>
          </a:p>
          <a:p>
            <a:pPr algn="l" fontAlgn="auto">
              <a:lnSpc>
                <a:spcPct val="150000"/>
              </a:lnSpc>
            </a:pPr>
            <a:r>
              <a:rPr sz="3200" dirty="0">
                <a:solidFill>
                  <a:srgbClr val="000000"/>
                </a:solidFill>
                <a:latin typeface="+mn-ea"/>
                <a:cs typeface="微软雅黑" panose="020B0503020204020204" charset="-122"/>
              </a:rPr>
              <a:t>两岸猿声啼不住，轻舟已过万重山。</a:t>
            </a:r>
            <a:endParaRPr sz="3200" dirty="0">
              <a:solidFill>
                <a:srgbClr val="000000"/>
              </a:solidFill>
              <a:latin typeface="+mn-ea"/>
              <a:cs typeface="微软雅黑" panose="020B0503020204020204" charset="-122"/>
            </a:endParaRPr>
          </a:p>
          <a:p>
            <a:pPr algn="r" fontAlgn="auto">
              <a:lnSpc>
                <a:spcPct val="150000"/>
              </a:lnSpc>
            </a:pPr>
            <a:r>
              <a:rPr lang="en-US" altLang="zh-CN" sz="3200" dirty="0" smtClean="0">
                <a:solidFill>
                  <a:srgbClr val="000000"/>
                </a:solidFill>
                <a:latin typeface="+mn-ea"/>
                <a:cs typeface="微软雅黑" panose="020B0503020204020204" charset="-122"/>
              </a:rPr>
              <a:t>——</a:t>
            </a:r>
            <a:r>
              <a:rPr sz="3200" dirty="0" smtClean="0">
                <a:solidFill>
                  <a:srgbClr val="000000"/>
                </a:solidFill>
                <a:latin typeface="+mn-ea"/>
                <a:cs typeface="微软雅黑" panose="020B0503020204020204" charset="-122"/>
              </a:rPr>
              <a:t>《</a:t>
            </a:r>
            <a:r>
              <a:rPr sz="3200" dirty="0">
                <a:solidFill>
                  <a:srgbClr val="000000"/>
                </a:solidFill>
                <a:latin typeface="+mn-ea"/>
                <a:cs typeface="微软雅黑" panose="020B0503020204020204" charset="-122"/>
              </a:rPr>
              <a:t>早发白帝城》李白</a:t>
            </a:r>
            <a:endParaRPr sz="3200" dirty="0">
              <a:solidFill>
                <a:srgbClr val="000000"/>
              </a:solidFill>
              <a:latin typeface="+mn-ea"/>
              <a:cs typeface="微软雅黑" panose="020B0503020204020204" charset="-122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3754120" y="981075"/>
            <a:ext cx="4568825" cy="593090"/>
          </a:xfrm>
          <a:prstGeom prst="roundRect">
            <a:avLst>
              <a:gd name="adj" fmla="val 50000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国学诵读</a:t>
            </a:r>
            <a:endParaRPr lang="zh-CN" altLang="en-US" sz="2800" b="1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8" name="图片 7" descr="A000220150821A35PPIC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24825" y="1113790"/>
            <a:ext cx="1190625" cy="67373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410440" y="0"/>
            <a:ext cx="20677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课外拓展</a:t>
            </a:r>
            <a:endParaRPr lang="zh-CN" altLang="en-US" sz="3200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206904" y="833351"/>
            <a:ext cx="829564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3200" b="1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lang="zh-CN" altLang="en-US" sz="3200" b="1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一、根据课文，填量词。</a:t>
            </a:r>
            <a:endParaRPr lang="zh-CN" altLang="en-US" sz="3200" b="1" dirty="0" smtClean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>
              <a:lnSpc>
                <a:spcPct val="150000"/>
              </a:lnSpc>
            </a:pPr>
            <a:r>
              <a:rPr lang="en-US" altLang="zh-CN" sz="2800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2800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lang="zh-CN" sz="3200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一（    ）名山      一（     ）仙石</a:t>
            </a:r>
            <a:endParaRPr lang="zh-CN" sz="3200" dirty="0" smtClean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>
              <a:lnSpc>
                <a:spcPct val="150000"/>
              </a:lnSpc>
            </a:pPr>
            <a:r>
              <a:rPr lang="zh-CN" sz="3200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一（      ）猴子      一（    ）瀑布飞泉</a:t>
            </a:r>
            <a:endParaRPr lang="zh-CN" sz="3200" dirty="0" smtClean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en-US" sz="3200" b="1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二、写出几个表示高兴的成语</a:t>
            </a:r>
            <a:endParaRPr lang="zh-CN" altLang="en-US" sz="3200" b="1" dirty="0" smtClean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10440" y="0"/>
            <a:ext cx="20677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随堂练习</a:t>
            </a:r>
            <a:endParaRPr lang="zh-CN" altLang="en-US" sz="3200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325619" y="3972210"/>
            <a:ext cx="8058209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32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喜不自胜   欣喜若狂  喜出望外   怡然自得   </a:t>
            </a:r>
            <a:r>
              <a:rPr lang="en-US" altLang="zh-CN" sz="32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</a:t>
            </a:r>
            <a:r>
              <a:rPr lang="zh-CN" altLang="en-US" sz="32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心花怒放  眉开眼笑    喜笑颜开</a:t>
            </a:r>
            <a:endParaRPr lang="zh-CN" altLang="en-US" sz="32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endParaRPr lang="zh-CN" altLang="en-US" dirty="0"/>
          </a:p>
        </p:txBody>
      </p:sp>
      <p:sp>
        <p:nvSpPr>
          <p:cNvPr id="7" name="文本框 6"/>
          <p:cNvSpPr txBox="1"/>
          <p:nvPr/>
        </p:nvSpPr>
        <p:spPr>
          <a:xfrm>
            <a:off x="2182090" y="2521873"/>
            <a:ext cx="10598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/>
              <a:t>群</a:t>
            </a:r>
            <a:endParaRPr lang="zh-CN" altLang="en-US" sz="3200" b="1" dirty="0"/>
          </a:p>
        </p:txBody>
      </p:sp>
      <p:sp>
        <p:nvSpPr>
          <p:cNvPr id="8" name="文本框 7"/>
          <p:cNvSpPr txBox="1"/>
          <p:nvPr/>
        </p:nvSpPr>
        <p:spPr>
          <a:xfrm>
            <a:off x="5586845" y="1698913"/>
            <a:ext cx="10598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/>
              <a:t>块</a:t>
            </a:r>
            <a:endParaRPr lang="zh-CN" altLang="en-US" sz="3200" b="1" dirty="0"/>
          </a:p>
        </p:txBody>
      </p:sp>
      <p:sp>
        <p:nvSpPr>
          <p:cNvPr id="9" name="文本框 8"/>
          <p:cNvSpPr txBox="1"/>
          <p:nvPr/>
        </p:nvSpPr>
        <p:spPr>
          <a:xfrm>
            <a:off x="2292926" y="1698913"/>
            <a:ext cx="10598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/>
              <a:t>座</a:t>
            </a:r>
            <a:endParaRPr lang="zh-CN" altLang="en-US" sz="3200" b="1" dirty="0"/>
          </a:p>
        </p:txBody>
      </p:sp>
      <p:sp>
        <p:nvSpPr>
          <p:cNvPr id="10" name="文本框 9"/>
          <p:cNvSpPr txBox="1"/>
          <p:nvPr/>
        </p:nvSpPr>
        <p:spPr>
          <a:xfrm>
            <a:off x="5586845" y="2433789"/>
            <a:ext cx="10598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/>
              <a:t>股</a:t>
            </a:r>
            <a:endParaRPr lang="zh-CN" alt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7" grpId="0"/>
      <p:bldP spid="8" grpId="0"/>
      <p:bldP spid="9" grpId="0"/>
      <p:bldP spid="10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217295" y="822960"/>
            <a:ext cx="829564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3200" b="1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  </a:t>
            </a:r>
            <a:r>
              <a:rPr lang="zh-CN" altLang="en-US" sz="3200" b="1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说一说。</a:t>
            </a:r>
            <a:endParaRPr lang="zh-CN" altLang="en-US" sz="3200" b="1" dirty="0" smtClean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>
              <a:lnSpc>
                <a:spcPct val="150000"/>
              </a:lnSpc>
            </a:pPr>
            <a:r>
              <a:rPr sz="3200" dirty="0" err="1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你还知道关于孙悟空的哪些故事？选择你感兴趣的部分，读一下《西游记</a:t>
            </a:r>
            <a:r>
              <a:rPr sz="3200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》。</a:t>
            </a:r>
            <a:endParaRPr sz="3200" dirty="0" smtClean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9223" name="Picture 12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3734579" y="3633846"/>
            <a:ext cx="4765675" cy="2700338"/>
          </a:xfrm>
          <a:prstGeom prst="roundRect">
            <a:avLst/>
          </a:prstGeom>
          <a:noFill/>
          <a:ln>
            <a:miter lim="800000"/>
            <a:headEnd/>
            <a:tailEnd/>
          </a:ln>
        </p:spPr>
      </p:pic>
      <p:sp>
        <p:nvSpPr>
          <p:cNvPr id="5" name="文本框 4"/>
          <p:cNvSpPr txBox="1"/>
          <p:nvPr/>
        </p:nvSpPr>
        <p:spPr>
          <a:xfrm>
            <a:off x="410440" y="0"/>
            <a:ext cx="20677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课后作业</a:t>
            </a:r>
            <a:endParaRPr lang="zh-CN" altLang="en-US" sz="3200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8" name="Text Box 18"/>
          <p:cNvSpPr txBox="1">
            <a:spLocks noChangeArrowheads="1"/>
          </p:cNvSpPr>
          <p:nvPr/>
        </p:nvSpPr>
        <p:spPr bwMode="auto">
          <a:xfrm>
            <a:off x="839037" y="1724025"/>
            <a:ext cx="10251440" cy="461581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 marR="0" indent="45720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kumimoji="0" sz="2800" kern="1200" cap="none" spc="0" normalizeH="0" baseline="0" noProof="0" dirty="0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《西游记》叙述了孙悟空、猪八戒、沙僧三人保护唐僧西行取经，历经八十一难，一路降妖伏魔，化险为夷，最后到达西天取得真经的故事。该书运用浪漫主义手法，描绘了一个神奇瑰丽的幻想世界，创造了一系列妙趣横生、引人入胜的神话故事，成功地塑造了孙悟空这个超凡入圣的理想化的英雄形象，表现了惩恶扬善的主题。《西游记》是中国神魔小说的经典之作，达到了古代长篇浪漫主义小说的巅峰，是中国四大古典名著之一。</a:t>
            </a:r>
            <a:endParaRPr kumimoji="0" sz="2800" kern="1200" cap="none" spc="0" normalizeH="0" baseline="0" noProof="0" dirty="0">
              <a:solidFill>
                <a:schemeClr val="tx1"/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0979" name="Text Box 19"/>
          <p:cNvSpPr txBox="1">
            <a:spLocks noChangeArrowheads="1"/>
          </p:cNvSpPr>
          <p:nvPr/>
        </p:nvSpPr>
        <p:spPr bwMode="auto">
          <a:xfrm>
            <a:off x="4907915" y="1140460"/>
            <a:ext cx="2376488" cy="58356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 marR="0" defTabSz="914400" fontAlgn="auto">
              <a:spcBef>
                <a:spcPct val="5000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kumimoji="0" lang="zh-CN" altLang="en-US" sz="3200" b="1" kern="1200" cap="none" spc="0" normalizeH="0" baseline="0" noProof="0" dirty="0">
                <a:effectLst/>
                <a:latin typeface="微软雅黑" panose="020B0503020204020204" charset="-122"/>
                <a:ea typeface="微软雅黑" panose="020B0503020204020204" charset="-122"/>
                <a:cs typeface="+mn-cs"/>
              </a:rPr>
              <a:t>《西游记》</a:t>
            </a:r>
            <a:endParaRPr kumimoji="0" lang="zh-CN" altLang="en-US" sz="3200" b="1" kern="1200" cap="none" spc="0" normalizeH="0" baseline="0" noProof="0" dirty="0">
              <a:effectLst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10440" y="0"/>
            <a:ext cx="20677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助学资料</a:t>
            </a:r>
            <a:endParaRPr lang="zh-CN" altLang="en-US" sz="3200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9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7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8" name="Text Box 18"/>
          <p:cNvSpPr txBox="1">
            <a:spLocks noChangeArrowheads="1"/>
          </p:cNvSpPr>
          <p:nvPr/>
        </p:nvSpPr>
        <p:spPr bwMode="auto">
          <a:xfrm>
            <a:off x="3385242" y="2854844"/>
            <a:ext cx="8454390" cy="230695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 marR="0" indent="45720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kumimoji="0" lang="en-US" sz="2800" kern="1200" cap="none" spc="0" normalizeH="0" baseline="0" noProof="0" dirty="0" smtClean="0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kumimoji="0" lang="en-US" sz="3200" kern="1200" cap="none" spc="0" normalizeH="0" baseline="0" noProof="0" dirty="0" smtClean="0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kumimoji="0" sz="3200" kern="1200" cap="none" spc="0" normalizeH="0" baseline="0" noProof="0" dirty="0" err="1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字汝忠，号射阳山人，淮安府山阳县（今江苏省淮安市）人，明代小说家、文学家</a:t>
            </a:r>
            <a:r>
              <a:rPr kumimoji="0" sz="3200" kern="1200" cap="none" spc="0" normalizeH="0" baseline="0" noProof="0" dirty="0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。</a:t>
            </a:r>
            <a:endParaRPr kumimoji="0" sz="3200" kern="1200" cap="none" spc="0" normalizeH="0" baseline="0" noProof="0" dirty="0">
              <a:solidFill>
                <a:schemeClr val="tx1"/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R="0" indent="45720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kumimoji="0" lang="en-US" sz="3200" kern="1200" cap="none" spc="0" normalizeH="0" baseline="0" noProof="0" dirty="0" smtClean="0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</a:t>
            </a:r>
            <a:r>
              <a:rPr kumimoji="0" sz="3200" kern="1200" cap="none" spc="0" normalizeH="0" baseline="0" noProof="0" dirty="0" err="1" smtClean="0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主要作品</a:t>
            </a:r>
            <a:r>
              <a:rPr kumimoji="0" sz="3200" kern="1200" cap="none" spc="0" normalizeH="0" baseline="0" noProof="0" dirty="0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:《</a:t>
            </a:r>
            <a:r>
              <a:rPr kumimoji="0" sz="3200" kern="1200" cap="none" spc="0" normalizeH="0" baseline="0" noProof="0" dirty="0" err="1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西游记</a:t>
            </a:r>
            <a:r>
              <a:rPr kumimoji="0" sz="3200" kern="1200" cap="none" spc="0" normalizeH="0" baseline="0" noProof="0" dirty="0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》。</a:t>
            </a:r>
            <a:endParaRPr kumimoji="0" sz="3200" kern="1200" cap="none" spc="0" normalizeH="0" baseline="0" noProof="0" dirty="0">
              <a:solidFill>
                <a:schemeClr val="tx1"/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0979" name="Text Box 19"/>
          <p:cNvSpPr txBox="1">
            <a:spLocks noChangeArrowheads="1"/>
          </p:cNvSpPr>
          <p:nvPr/>
        </p:nvSpPr>
        <p:spPr bwMode="auto">
          <a:xfrm>
            <a:off x="1120140" y="1245870"/>
            <a:ext cx="3900805" cy="58356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 marR="0" defTabSz="914400" fontAlgn="auto">
              <a:spcBef>
                <a:spcPct val="5000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kumimoji="0" lang="zh-CN" altLang="en-US" sz="3200" b="1" kern="1200" cap="none" spc="0" normalizeH="0" baseline="0" noProof="0" dirty="0">
                <a:effectLst/>
                <a:latin typeface="微软雅黑" panose="020B0503020204020204" charset="-122"/>
                <a:ea typeface="微软雅黑" panose="020B0503020204020204" charset="-122"/>
                <a:cs typeface="+mn-cs"/>
              </a:rPr>
              <a:t>作者简介：吴承恩</a:t>
            </a:r>
            <a:endParaRPr kumimoji="0" lang="zh-CN" altLang="en-US" sz="3200" b="1" kern="1200" cap="none" spc="0" normalizeH="0" baseline="0" noProof="0" dirty="0">
              <a:effectLst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pic>
        <p:nvPicPr>
          <p:cNvPr id="78852" name="Picture 4" descr="QQ截图未命名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410440" y="2252114"/>
            <a:ext cx="2782570" cy="3669030"/>
          </a:xfrm>
          <a:prstGeom prst="roundRect">
            <a:avLst/>
          </a:prstGeom>
          <a:noFill/>
          <a:ln w="9525">
            <a:noFill/>
          </a:ln>
        </p:spPr>
      </p:pic>
      <p:sp>
        <p:nvSpPr>
          <p:cNvPr id="7" name="文本框 6"/>
          <p:cNvSpPr txBox="1"/>
          <p:nvPr/>
        </p:nvSpPr>
        <p:spPr>
          <a:xfrm>
            <a:off x="410440" y="0"/>
            <a:ext cx="20677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助学资料</a:t>
            </a:r>
            <a:endParaRPr lang="zh-CN" altLang="en-US" sz="3200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8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09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09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78" grpId="0"/>
      <p:bldP spid="4097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5"/>
          <p:cNvSpPr txBox="1">
            <a:spLocks noChangeArrowheads="1"/>
          </p:cNvSpPr>
          <p:nvPr/>
        </p:nvSpPr>
        <p:spPr bwMode="auto">
          <a:xfrm>
            <a:off x="1349085" y="2644870"/>
            <a:ext cx="8347075" cy="14826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</a:rPr>
              <a:t>    </a:t>
            </a:r>
            <a:r>
              <a:rPr lang="zh-CN" altLang="en-US" sz="3200" b="1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认真朗读课文，</a:t>
            </a:r>
            <a:r>
              <a:rPr lang="zh-CN" altLang="en-US" sz="32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圈</a:t>
            </a:r>
            <a:r>
              <a:rPr lang="zh-CN" altLang="en-US" sz="3200" b="1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出本课</a:t>
            </a:r>
            <a:r>
              <a:rPr lang="zh-CN" altLang="en-US" sz="3200" b="1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生字</a:t>
            </a:r>
            <a:r>
              <a:rPr lang="zh-CN" altLang="en-US" sz="3200" b="1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，遇到</a:t>
            </a:r>
            <a:r>
              <a:rPr lang="zh-CN" altLang="en-US" sz="3200" b="1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不理解的词句大致猜懂后继续往下读。</a:t>
            </a:r>
            <a:endParaRPr lang="zh-CN" altLang="en-US" sz="3200" b="1" dirty="0" smtClean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sym typeface="宋体" panose="02010600030101010101" pitchFamily="2" charset="-122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4729480" y="1065530"/>
            <a:ext cx="2463800" cy="593090"/>
          </a:xfrm>
          <a:prstGeom prst="roundRect">
            <a:avLst>
              <a:gd name="adj" fmla="val 50000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课文</a:t>
            </a:r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朗读</a:t>
            </a:r>
            <a:endParaRPr lang="zh-CN" altLang="en-US" sz="28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10440" y="0"/>
            <a:ext cx="20677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初读感知</a:t>
            </a:r>
            <a:endParaRPr lang="zh-CN" altLang="en-US" sz="3200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1066680" y="2482732"/>
            <a:ext cx="1121410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dirty="0" err="1" smtClean="0">
                <a:latin typeface="Pinyin Adjust" panose="02010600030101010101" charset="-122"/>
                <a:ea typeface="微软雅黑" panose="020B0503020204020204" charset="-122"/>
                <a:cs typeface="Pinyin Adjust" panose="02010600030101010101" charset="-122"/>
              </a:rPr>
              <a:t>zhī</a:t>
            </a:r>
            <a:endParaRPr lang="en-US" altLang="zh-CN" sz="2800" dirty="0" err="1" smtClean="0">
              <a:latin typeface="Pinyin Adjust" panose="02010600030101010101" charset="-122"/>
              <a:ea typeface="微软雅黑" panose="020B0503020204020204" charset="-122"/>
              <a:cs typeface="Pinyin Adjust" panose="02010600030101010101" charset="-122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3170329" y="2462835"/>
            <a:ext cx="1286510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dirty="0" err="1" smtClean="0">
                <a:latin typeface="Pinyin Adjust" panose="02010600030101010101" charset="-122"/>
                <a:ea typeface="微软雅黑" panose="020B0503020204020204" charset="-122"/>
                <a:cs typeface="Pinyin Adjust" panose="02010600030101010101" charset="-122"/>
                <a:sym typeface="+mn-ea"/>
              </a:rPr>
              <a:t>bèng </a:t>
            </a:r>
            <a:endParaRPr lang="en-US" altLang="zh-CN" sz="2800" dirty="0" err="1" smtClean="0">
              <a:latin typeface="微软雅黑" panose="020B0503020204020204" charset="-122"/>
              <a:ea typeface="微软雅黑" panose="020B0503020204020204" charset="-122"/>
              <a:cs typeface="Pinyin Adjust" panose="02010600030101010101" charset="-122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4469277" y="2483085"/>
            <a:ext cx="1068070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dirty="0" err="1" smtClean="0">
                <a:latin typeface="Pinyin Adjust" panose="02010600030101010101" charset="-122"/>
                <a:ea typeface="微软雅黑" panose="020B0503020204020204" charset="-122"/>
                <a:cs typeface="Pinyin Adjust" panose="02010600030101010101" charset="-122"/>
              </a:rPr>
              <a:t>jiàn</a:t>
            </a:r>
            <a:endParaRPr lang="en-US" altLang="zh-CN" sz="2800" dirty="0" err="1" smtClean="0">
              <a:latin typeface="微软雅黑" panose="020B0503020204020204" charset="-122"/>
              <a:ea typeface="微软雅黑" panose="020B0503020204020204" charset="-122"/>
              <a:cs typeface="Pinyin Adjust" panose="02010600030101010101" charset="-122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6823463" y="2462835"/>
            <a:ext cx="1155065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dirty="0" err="1" smtClean="0">
                <a:latin typeface="Pinyin Adjust" panose="02010600030101010101" charset="-122"/>
                <a:ea typeface="微软雅黑" panose="020B0503020204020204" charset="-122"/>
                <a:cs typeface="Pinyin Adjust" panose="02010600030101010101" charset="-122"/>
              </a:rPr>
              <a:t>mí</a:t>
            </a:r>
            <a:endParaRPr lang="en-US" altLang="zh-CN" sz="2800" dirty="0" err="1" smtClean="0">
              <a:latin typeface="微软雅黑" panose="020B0503020204020204" charset="-122"/>
              <a:ea typeface="微软雅黑" panose="020B0503020204020204" charset="-122"/>
              <a:cs typeface="Pinyin Adjust" panose="02010600030101010101" charset="-122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7884500" y="2462835"/>
            <a:ext cx="1079500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dirty="0" err="1" smtClean="0">
                <a:latin typeface="Pinyin Adjust" panose="02010600030101010101" charset="-122"/>
                <a:ea typeface="微软雅黑" panose="020B0503020204020204" charset="-122"/>
                <a:cs typeface="Pinyin Adjust" panose="02010600030101010101" charset="-122"/>
              </a:rPr>
              <a:t>yuán</a:t>
            </a:r>
            <a:endParaRPr lang="en-US" altLang="zh-CN" sz="2800" dirty="0" err="1" smtClean="0">
              <a:latin typeface="微软雅黑" panose="020B0503020204020204" charset="-122"/>
              <a:ea typeface="微软雅黑" panose="020B0503020204020204" charset="-122"/>
              <a:cs typeface="Pinyin Adjust" panose="02010600030101010101" charset="-122"/>
            </a:endParaRP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1170108" y="4111928"/>
            <a:ext cx="914400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 algn="l"/>
            <a:r>
              <a:rPr lang="en-US" altLang="zh-CN" sz="2800" dirty="0" err="1" smtClean="0">
                <a:latin typeface="Pinyin Adjust" panose="02010600030101010101" charset="-122"/>
                <a:ea typeface="微软雅黑" panose="020B0503020204020204" charset="-122"/>
                <a:cs typeface="Pinyin Adjust" panose="02010600030101010101" charset="-122"/>
                <a:sym typeface="+mn-ea"/>
              </a:rPr>
              <a:t>qiè</a:t>
            </a:r>
            <a:endParaRPr lang="en-US" altLang="zh-CN" sz="3600" b="1" dirty="0" err="1" smtClean="0">
              <a:latin typeface="Pinyin Adjust" panose="02010600030101010101" charset="-122"/>
              <a:ea typeface="GB Pinyinok-B" pitchFamily="2" charset="-122"/>
              <a:cs typeface="Pinyin Adjust" panose="02010600030101010101" charset="-122"/>
              <a:sym typeface="+mn-ea"/>
            </a:endParaRP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1170507" y="3171320"/>
            <a:ext cx="589280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zh-CN" sz="3200" dirty="0" smtClean="0">
                <a:solidFill>
                  <a:srgbClr val="E04236"/>
                </a:solidFill>
                <a:latin typeface="+mn-ea"/>
              </a:rPr>
              <a:t>芝</a:t>
            </a:r>
            <a:endParaRPr lang="zh-CN" altLang="zh-CN" sz="3200" dirty="0" smtClean="0">
              <a:solidFill>
                <a:srgbClr val="E04236"/>
              </a:solidFill>
              <a:latin typeface="+mn-ea"/>
            </a:endParaRP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3344542" y="3203029"/>
            <a:ext cx="589280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l"/>
            <a:r>
              <a:rPr lang="zh-CN" altLang="zh-CN" sz="3200" dirty="0" smtClean="0">
                <a:solidFill>
                  <a:srgbClr val="E04236"/>
                </a:solidFill>
                <a:latin typeface="+mn-ea"/>
              </a:rPr>
              <a:t>迸</a:t>
            </a:r>
            <a:endParaRPr lang="zh-CN" altLang="zh-CN" sz="3200" dirty="0" smtClean="0">
              <a:solidFill>
                <a:srgbClr val="E04236"/>
              </a:solidFill>
              <a:latin typeface="+mn-ea"/>
            </a:endParaRP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4559572" y="3198459"/>
            <a:ext cx="589280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zh-CN" sz="3200" dirty="0" smtClean="0">
                <a:solidFill>
                  <a:srgbClr val="E04236"/>
                </a:solidFill>
                <a:latin typeface="+mn-ea"/>
              </a:rPr>
              <a:t>涧</a:t>
            </a:r>
            <a:endParaRPr lang="zh-CN" altLang="zh-CN" sz="3200" b="1" dirty="0" smtClean="0">
              <a:solidFill>
                <a:srgbClr val="E04236"/>
              </a:solidFill>
              <a:latin typeface="+mn-ea"/>
            </a:endParaRP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6801378" y="3185988"/>
            <a:ext cx="589280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l"/>
            <a:r>
              <a:rPr lang="zh-CN" altLang="zh-CN" sz="3200" dirty="0" smtClean="0">
                <a:solidFill>
                  <a:srgbClr val="E04236"/>
                </a:solidFill>
                <a:latin typeface="+mn-ea"/>
              </a:rPr>
              <a:t>猕</a:t>
            </a:r>
            <a:endParaRPr lang="zh-CN" altLang="zh-CN" sz="3200" dirty="0" smtClean="0">
              <a:solidFill>
                <a:srgbClr val="E04236"/>
              </a:solidFill>
              <a:latin typeface="+mn-ea"/>
            </a:endParaRP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7986790" y="3171241"/>
            <a:ext cx="589280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zh-CN" sz="3200" dirty="0" smtClean="0">
                <a:solidFill>
                  <a:srgbClr val="E04236"/>
                </a:solidFill>
                <a:latin typeface="+mn-ea"/>
              </a:rPr>
              <a:t>猿</a:t>
            </a:r>
            <a:endParaRPr lang="zh-CN" altLang="zh-CN" sz="3200" b="1" dirty="0" smtClean="0">
              <a:solidFill>
                <a:srgbClr val="E04236"/>
              </a:solidFill>
              <a:latin typeface="+mn-ea"/>
            </a:endParaRP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1332825" y="4761730"/>
            <a:ext cx="589280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zh-CN" sz="3200" dirty="0" smtClean="0">
                <a:solidFill>
                  <a:srgbClr val="E04236"/>
                </a:solidFill>
                <a:latin typeface="+mn-ea"/>
              </a:rPr>
              <a:t>挈</a:t>
            </a:r>
            <a:endParaRPr lang="zh-CN" altLang="en-US" sz="3200" b="1" dirty="0" smtClean="0">
              <a:solidFill>
                <a:srgbClr val="E04236"/>
              </a:solidFill>
              <a:latin typeface="+mn-ea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4926803" y="976107"/>
            <a:ext cx="2944559" cy="671630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我会认</a:t>
            </a:r>
            <a:endParaRPr lang="en-US" altLang="zh-CN" sz="28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2067302" y="4112648"/>
            <a:ext cx="1149985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 algn="l"/>
            <a:r>
              <a:rPr lang="en-US" altLang="zh-CN" sz="2800" dirty="0" err="1" smtClean="0">
                <a:latin typeface="Pinyin Adjust" panose="02010600030101010101" charset="-122"/>
                <a:ea typeface="微软雅黑" panose="020B0503020204020204" charset="-122"/>
                <a:cs typeface="Pinyin Adjust" panose="02010600030101010101" charset="-122"/>
                <a:sym typeface="+mn-ea"/>
              </a:rPr>
              <a:t>míng</a:t>
            </a:r>
            <a:endParaRPr lang="en-US" altLang="zh-CN" sz="3600" b="1" dirty="0" err="1" smtClean="0">
              <a:latin typeface="Pinyin Adjust" panose="02010600030101010101" charset="-122"/>
              <a:ea typeface="GB Pinyinok-B" pitchFamily="2" charset="-122"/>
              <a:cs typeface="Pinyin Adjust" panose="02010600030101010101" charset="-122"/>
              <a:sym typeface="+mn-ea"/>
            </a:endParaRPr>
          </a:p>
        </p:txBody>
      </p:sp>
      <p:sp>
        <p:nvSpPr>
          <p:cNvPr id="5" name="TextBox 26"/>
          <p:cNvSpPr txBox="1">
            <a:spLocks noChangeArrowheads="1"/>
          </p:cNvSpPr>
          <p:nvPr/>
        </p:nvSpPr>
        <p:spPr bwMode="auto">
          <a:xfrm>
            <a:off x="2084705" y="4761865"/>
            <a:ext cx="852170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zh-CN" sz="3200" dirty="0" smtClean="0">
                <a:solidFill>
                  <a:srgbClr val="E04236"/>
                </a:solidFill>
                <a:latin typeface="+mn-ea"/>
              </a:rPr>
              <a:t>瞑</a:t>
            </a:r>
            <a:endParaRPr lang="zh-CN" altLang="en-US" sz="3200" b="1" dirty="0" smtClean="0">
              <a:solidFill>
                <a:srgbClr val="E04236"/>
              </a:solidFill>
              <a:latin typeface="+mn-ea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4513804" y="4187609"/>
            <a:ext cx="1121410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dirty="0" err="1" smtClean="0">
                <a:latin typeface="Pinyin Adjust" panose="02010600030101010101" charset="-122"/>
                <a:ea typeface="微软雅黑" panose="020B0503020204020204" charset="-122"/>
                <a:cs typeface="Pinyin Adjust" panose="02010600030101010101" charset="-122"/>
              </a:rPr>
              <a:t>kǎi</a:t>
            </a:r>
            <a:endParaRPr lang="en-US" altLang="zh-CN" sz="2800" dirty="0" err="1" smtClean="0">
              <a:latin typeface="微软雅黑" panose="020B0503020204020204" charset="-122"/>
              <a:ea typeface="微软雅黑" panose="020B0503020204020204" charset="-122"/>
              <a:cs typeface="Pinyin Adjust" panose="02010600030101010101" charset="-122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5520914" y="4187609"/>
            <a:ext cx="1280795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dirty="0" err="1" smtClean="0">
                <a:latin typeface="Pinyin Adjust" panose="02010600030101010101" charset="-122"/>
                <a:ea typeface="微软雅黑" panose="020B0503020204020204" charset="-122"/>
                <a:cs typeface="Pinyin Adjust" panose="02010600030101010101" charset="-122"/>
                <a:sym typeface="+mn-ea"/>
              </a:rPr>
              <a:t>juān</a:t>
            </a:r>
            <a:endParaRPr lang="en-US" altLang="zh-CN" sz="2800" dirty="0" err="1" smtClean="0">
              <a:latin typeface="微软雅黑" panose="020B0503020204020204" charset="-122"/>
              <a:ea typeface="微软雅黑" panose="020B0503020204020204" charset="-122"/>
              <a:cs typeface="Pinyin Adjust" panose="02010600030101010101" charset="-122"/>
            </a:endParaRPr>
          </a:p>
        </p:txBody>
      </p:sp>
      <p:sp>
        <p:nvSpPr>
          <p:cNvPr id="18" name="TextBox 21"/>
          <p:cNvSpPr txBox="1">
            <a:spLocks noChangeArrowheads="1"/>
          </p:cNvSpPr>
          <p:nvPr/>
        </p:nvSpPr>
        <p:spPr bwMode="auto">
          <a:xfrm>
            <a:off x="4545241" y="4817552"/>
            <a:ext cx="589280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zh-CN" sz="3200" dirty="0" smtClean="0">
                <a:solidFill>
                  <a:srgbClr val="FF0000"/>
                </a:solidFill>
                <a:latin typeface="+mn-ea"/>
              </a:rPr>
              <a:t>楷</a:t>
            </a:r>
            <a:endParaRPr lang="zh-CN" altLang="zh-CN" sz="3200" dirty="0" smtClean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20" name="TextBox 22"/>
          <p:cNvSpPr txBox="1">
            <a:spLocks noChangeArrowheads="1"/>
          </p:cNvSpPr>
          <p:nvPr/>
        </p:nvSpPr>
        <p:spPr bwMode="auto">
          <a:xfrm>
            <a:off x="5634990" y="4817745"/>
            <a:ext cx="589280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l"/>
            <a:r>
              <a:rPr lang="zh-CN" altLang="zh-CN" sz="3200" dirty="0" smtClean="0">
                <a:solidFill>
                  <a:srgbClr val="E04236"/>
                </a:solidFill>
                <a:latin typeface="+mn-ea"/>
              </a:rPr>
              <a:t>镌</a:t>
            </a:r>
            <a:endParaRPr lang="zh-CN" altLang="zh-CN" sz="3200" dirty="0" smtClean="0">
              <a:solidFill>
                <a:srgbClr val="E04236"/>
              </a:solidFill>
              <a:latin typeface="+mn-ea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6801709" y="4239679"/>
            <a:ext cx="1068070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dirty="0" err="1" smtClean="0">
                <a:latin typeface="Pinyin Adjust" panose="02010600030101010101" charset="-122"/>
                <a:ea typeface="微软雅黑" panose="020B0503020204020204" charset="-122"/>
                <a:cs typeface="Pinyin Adjust" panose="02010600030101010101" charset="-122"/>
              </a:rPr>
              <a:t>náo</a:t>
            </a:r>
            <a:endParaRPr lang="en-US" altLang="zh-CN" sz="2800" dirty="0" err="1" smtClean="0">
              <a:latin typeface="微软雅黑" panose="020B0503020204020204" charset="-122"/>
              <a:ea typeface="微软雅黑" panose="020B0503020204020204" charset="-122"/>
              <a:cs typeface="Pinyin Adjust" panose="02010600030101010101" charset="-122"/>
            </a:endParaRP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7968204" y="4187609"/>
            <a:ext cx="1155065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dirty="0" err="1" smtClean="0">
                <a:latin typeface="Pinyin Adjust" panose="02010600030101010101" charset="-122"/>
                <a:ea typeface="微软雅黑" panose="020B0503020204020204" charset="-122"/>
                <a:cs typeface="Pinyin Adjust" panose="02010600030101010101" charset="-122"/>
              </a:rPr>
              <a:t>liè</a:t>
            </a:r>
            <a:endParaRPr lang="en-US" altLang="zh-CN" sz="2800" dirty="0" err="1" smtClean="0">
              <a:latin typeface="微软雅黑" panose="020B0503020204020204" charset="-122"/>
              <a:ea typeface="微软雅黑" panose="020B0503020204020204" charset="-122"/>
              <a:cs typeface="Pinyin Adjust" panose="02010600030101010101" charset="-122"/>
            </a:endParaRP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9260415" y="4187552"/>
            <a:ext cx="1079500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dirty="0" err="1" smtClean="0">
                <a:latin typeface="Pinyin Adjust" panose="02010600030101010101" charset="-122"/>
                <a:ea typeface="微软雅黑" panose="020B0503020204020204" charset="-122"/>
                <a:cs typeface="Pinyin Adjust" panose="02010600030101010101" charset="-122"/>
              </a:rPr>
              <a:t>ā</a:t>
            </a:r>
            <a:endParaRPr lang="en-US" altLang="zh-CN" sz="2800" dirty="0" err="1" smtClean="0">
              <a:latin typeface="微软雅黑" panose="020B0503020204020204" charset="-122"/>
              <a:ea typeface="微软雅黑" panose="020B0503020204020204" charset="-122"/>
              <a:cs typeface="Pinyin Adjust" panose="02010600030101010101" charset="-122"/>
            </a:endParaRPr>
          </a:p>
        </p:txBody>
      </p:sp>
      <p:sp>
        <p:nvSpPr>
          <p:cNvPr id="16" name="TextBox 23"/>
          <p:cNvSpPr txBox="1">
            <a:spLocks noChangeArrowheads="1"/>
          </p:cNvSpPr>
          <p:nvPr/>
        </p:nvSpPr>
        <p:spPr bwMode="auto">
          <a:xfrm>
            <a:off x="7040594" y="4819047"/>
            <a:ext cx="589280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zh-CN" sz="3200" dirty="0" smtClean="0">
                <a:solidFill>
                  <a:srgbClr val="E04236"/>
                </a:solidFill>
                <a:latin typeface="+mn-ea"/>
              </a:rPr>
              <a:t>挠</a:t>
            </a:r>
            <a:endParaRPr lang="zh-CN" altLang="zh-CN" sz="3200" b="1" dirty="0" smtClean="0">
              <a:solidFill>
                <a:srgbClr val="E04236"/>
              </a:solidFill>
              <a:latin typeface="+mn-ea"/>
            </a:endParaRPr>
          </a:p>
        </p:txBody>
      </p:sp>
      <p:sp>
        <p:nvSpPr>
          <p:cNvPr id="21" name="TextBox 24"/>
          <p:cNvSpPr txBox="1">
            <a:spLocks noChangeArrowheads="1"/>
          </p:cNvSpPr>
          <p:nvPr/>
        </p:nvSpPr>
        <p:spPr bwMode="auto">
          <a:xfrm>
            <a:off x="8130142" y="4818980"/>
            <a:ext cx="589280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l"/>
            <a:r>
              <a:rPr lang="zh-CN" altLang="zh-CN" sz="3200" dirty="0" smtClean="0">
                <a:solidFill>
                  <a:srgbClr val="E04236"/>
                </a:solidFill>
                <a:latin typeface="+mn-ea"/>
              </a:rPr>
              <a:t>劣</a:t>
            </a:r>
            <a:endParaRPr lang="zh-CN" altLang="zh-CN" sz="3200" dirty="0" smtClean="0">
              <a:solidFill>
                <a:srgbClr val="E04236"/>
              </a:solidFill>
              <a:latin typeface="+mn-ea"/>
            </a:endParaRPr>
          </a:p>
        </p:txBody>
      </p:sp>
      <p:sp>
        <p:nvSpPr>
          <p:cNvPr id="28" name="TextBox 25"/>
          <p:cNvSpPr txBox="1">
            <a:spLocks noChangeArrowheads="1"/>
          </p:cNvSpPr>
          <p:nvPr/>
        </p:nvSpPr>
        <p:spPr bwMode="auto">
          <a:xfrm>
            <a:off x="9130667" y="4817551"/>
            <a:ext cx="589280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zh-CN" sz="3200" dirty="0" smtClean="0">
                <a:solidFill>
                  <a:srgbClr val="A1C450"/>
                </a:solidFill>
                <a:latin typeface="+mn-ea"/>
              </a:rPr>
              <a:t>呵</a:t>
            </a:r>
            <a:endParaRPr lang="zh-CN" altLang="zh-CN" sz="3200" b="1" dirty="0" smtClean="0">
              <a:solidFill>
                <a:srgbClr val="A1C450"/>
              </a:solidFill>
              <a:latin typeface="+mn-ea"/>
            </a:endParaRPr>
          </a:p>
        </p:txBody>
      </p:sp>
      <p:sp>
        <p:nvSpPr>
          <p:cNvPr id="29" name="矩形 28"/>
          <p:cNvSpPr>
            <a:spLocks noChangeArrowheads="1"/>
          </p:cNvSpPr>
          <p:nvPr/>
        </p:nvSpPr>
        <p:spPr bwMode="auto">
          <a:xfrm>
            <a:off x="2085006" y="2462835"/>
            <a:ext cx="699508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dirty="0" err="1">
                <a:latin typeface="Pinyin Adjust" panose="02010600030101010101" charset="-122"/>
                <a:ea typeface="微软雅黑" panose="020B0503020204020204" charset="-122"/>
                <a:cs typeface="Pinyin Adjust" panose="02010600030101010101" charset="-122"/>
              </a:rPr>
              <a:t>suì</a:t>
            </a:r>
            <a:endParaRPr lang="en-US" altLang="zh-CN" sz="2800" dirty="0" smtClean="0">
              <a:latin typeface="Pinyin Adjust" panose="02010600030101010101" charset="-122"/>
              <a:ea typeface="微软雅黑" panose="020B0503020204020204" charset="-122"/>
              <a:cs typeface="Pinyin Adjust" panose="02010600030101010101" charset="-122"/>
            </a:endParaRPr>
          </a:p>
        </p:txBody>
      </p:sp>
      <p:sp>
        <p:nvSpPr>
          <p:cNvPr id="30" name="TextBox 21"/>
          <p:cNvSpPr txBox="1">
            <a:spLocks noChangeArrowheads="1"/>
          </p:cNvSpPr>
          <p:nvPr/>
        </p:nvSpPr>
        <p:spPr bwMode="auto">
          <a:xfrm>
            <a:off x="2084058" y="3175553"/>
            <a:ext cx="59503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 dirty="0">
                <a:solidFill>
                  <a:srgbClr val="E04236"/>
                </a:solidFill>
                <a:latin typeface="+mn-ea"/>
              </a:rPr>
              <a:t>遂</a:t>
            </a:r>
            <a:endParaRPr lang="zh-CN" altLang="zh-CN" sz="3200" dirty="0" smtClean="0">
              <a:solidFill>
                <a:srgbClr val="E04236"/>
              </a:solidFill>
              <a:latin typeface="+mn-ea"/>
            </a:endParaRPr>
          </a:p>
        </p:txBody>
      </p:sp>
      <p:sp>
        <p:nvSpPr>
          <p:cNvPr id="31" name="矩形 30"/>
          <p:cNvSpPr>
            <a:spLocks noChangeArrowheads="1"/>
          </p:cNvSpPr>
          <p:nvPr/>
        </p:nvSpPr>
        <p:spPr bwMode="auto">
          <a:xfrm>
            <a:off x="5537228" y="2466739"/>
            <a:ext cx="1068070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dirty="0" err="1">
                <a:latin typeface="Pinyin Adjust" panose="02010600030101010101" charset="-122"/>
                <a:ea typeface="微软雅黑" panose="020B0503020204020204" charset="-122"/>
                <a:cs typeface="Pinyin Adjust" panose="02010600030101010101" charset="-122"/>
              </a:rPr>
              <a:t>zhāng</a:t>
            </a:r>
            <a:endParaRPr lang="en-US" altLang="zh-CN" sz="2800" dirty="0" smtClean="0">
              <a:latin typeface="微软雅黑" panose="020B0503020204020204" charset="-122"/>
              <a:ea typeface="微软雅黑" panose="020B0503020204020204" charset="-122"/>
              <a:cs typeface="Pinyin Adjust" panose="02010600030101010101" charset="-122"/>
            </a:endParaRP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5627523" y="3182113"/>
            <a:ext cx="596638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 dirty="0">
                <a:solidFill>
                  <a:srgbClr val="E04236"/>
                </a:solidFill>
                <a:latin typeface="+mn-ea"/>
              </a:rPr>
              <a:t>獐</a:t>
            </a:r>
            <a:endParaRPr lang="zh-CN" altLang="zh-CN" sz="3200" b="1" dirty="0" smtClean="0">
              <a:solidFill>
                <a:srgbClr val="E04236"/>
              </a:solidFill>
              <a:latin typeface="+mn-ea"/>
            </a:endParaRPr>
          </a:p>
        </p:txBody>
      </p:sp>
      <p:sp>
        <p:nvSpPr>
          <p:cNvPr id="33" name="矩形 32"/>
          <p:cNvSpPr>
            <a:spLocks noChangeArrowheads="1"/>
          </p:cNvSpPr>
          <p:nvPr/>
        </p:nvSpPr>
        <p:spPr bwMode="auto">
          <a:xfrm>
            <a:off x="9182165" y="2462835"/>
            <a:ext cx="698928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dirty="0" err="1">
                <a:latin typeface="Pinyin Adjust" panose="02010600030101010101" charset="-122"/>
                <a:ea typeface="微软雅黑" panose="020B0503020204020204" charset="-122"/>
                <a:cs typeface="Pinyin Adjust" panose="02010600030101010101" charset="-122"/>
              </a:rPr>
              <a:t>yē</a:t>
            </a:r>
            <a:endParaRPr lang="en-US" altLang="zh-CN" sz="2800" dirty="0" smtClean="0">
              <a:latin typeface="微软雅黑" panose="020B0503020204020204" charset="-122"/>
              <a:ea typeface="微软雅黑" panose="020B0503020204020204" charset="-122"/>
              <a:cs typeface="Pinyin Adjust" panose="02010600030101010101" charset="-122"/>
            </a:endParaRPr>
          </a:p>
        </p:txBody>
      </p:sp>
      <p:sp>
        <p:nvSpPr>
          <p:cNvPr id="34" name="TextBox 25"/>
          <p:cNvSpPr txBox="1">
            <a:spLocks noChangeArrowheads="1"/>
          </p:cNvSpPr>
          <p:nvPr/>
        </p:nvSpPr>
        <p:spPr bwMode="auto">
          <a:xfrm>
            <a:off x="9123309" y="3171241"/>
            <a:ext cx="596638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 dirty="0">
                <a:solidFill>
                  <a:srgbClr val="E04236"/>
                </a:solidFill>
                <a:latin typeface="+mn-ea"/>
              </a:rPr>
              <a:t>耶</a:t>
            </a:r>
            <a:endParaRPr lang="zh-CN" altLang="zh-CN" sz="3200" b="1" dirty="0" smtClean="0">
              <a:solidFill>
                <a:srgbClr val="E04236"/>
              </a:solidFill>
              <a:latin typeface="+mn-ea"/>
            </a:endParaRPr>
          </a:p>
        </p:txBody>
      </p:sp>
      <p:sp>
        <p:nvSpPr>
          <p:cNvPr id="40" name="矩形 39"/>
          <p:cNvSpPr>
            <a:spLocks noChangeArrowheads="1"/>
          </p:cNvSpPr>
          <p:nvPr/>
        </p:nvSpPr>
        <p:spPr bwMode="auto">
          <a:xfrm>
            <a:off x="3286224" y="4111430"/>
            <a:ext cx="843092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dirty="0" err="1">
                <a:latin typeface="Pinyin Adjust" panose="02010600030101010101" charset="-122"/>
                <a:ea typeface="微软雅黑" panose="020B0503020204020204" charset="-122"/>
                <a:cs typeface="Pinyin Adjust" panose="02010600030101010101" charset="-122"/>
              </a:rPr>
              <a:t>qiào</a:t>
            </a:r>
            <a:endParaRPr lang="en-US" altLang="zh-CN" sz="2800" dirty="0" smtClean="0">
              <a:latin typeface="Pinyin Adjust" panose="02010600030101010101" charset="-122"/>
              <a:ea typeface="微软雅黑" panose="020B0503020204020204" charset="-122"/>
              <a:cs typeface="Pinyin Adjust" panose="02010600030101010101" charset="-122"/>
            </a:endParaRPr>
          </a:p>
        </p:txBody>
      </p:sp>
      <p:sp>
        <p:nvSpPr>
          <p:cNvPr id="41" name="TextBox 21"/>
          <p:cNvSpPr txBox="1">
            <a:spLocks noChangeArrowheads="1"/>
          </p:cNvSpPr>
          <p:nvPr/>
        </p:nvSpPr>
        <p:spPr bwMode="auto">
          <a:xfrm flipH="1">
            <a:off x="3300730" y="4817745"/>
            <a:ext cx="770255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 smtClean="0">
                <a:solidFill>
                  <a:srgbClr val="E04236"/>
                </a:solidFill>
                <a:latin typeface="+mn-ea"/>
              </a:rPr>
              <a:t>窍</a:t>
            </a:r>
            <a:endParaRPr lang="zh-CN" altLang="zh-CN" sz="3200" dirty="0" smtClean="0">
              <a:solidFill>
                <a:srgbClr val="E04236"/>
              </a:solidFill>
              <a:latin typeface="+mn-ea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410440" y="0"/>
            <a:ext cx="20677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学习字词</a:t>
            </a:r>
            <a:endParaRPr lang="zh-CN" altLang="en-US" sz="3200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7" grpId="0"/>
      <p:bldP spid="4" grpId="0"/>
      <p:bldP spid="6" grpId="0"/>
      <p:bldP spid="7" grpId="0"/>
      <p:bldP spid="8" grpId="0"/>
      <p:bldP spid="14" grpId="0"/>
      <p:bldP spid="15" grpId="0"/>
      <p:bldP spid="29" grpId="0"/>
      <p:bldP spid="31" grpId="0"/>
      <p:bldP spid="33" grpId="0"/>
      <p:bldP spid="4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582123" y="1035162"/>
            <a:ext cx="2944559" cy="671630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sz="28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多音字</a:t>
            </a:r>
            <a:endParaRPr lang="zh-CN" sz="28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左大括号 7"/>
          <p:cNvSpPr/>
          <p:nvPr/>
        </p:nvSpPr>
        <p:spPr>
          <a:xfrm>
            <a:off x="2552700" y="2447925"/>
            <a:ext cx="781050" cy="2807335"/>
          </a:xfrm>
          <a:prstGeom prst="leftBrace">
            <a:avLst/>
          </a:prstGeom>
          <a:ln>
            <a:solidFill>
              <a:srgbClr val="A1C4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4"/>
          <p:cNvSpPr txBox="1"/>
          <p:nvPr/>
        </p:nvSpPr>
        <p:spPr>
          <a:xfrm>
            <a:off x="3116366" y="2180226"/>
            <a:ext cx="28384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</a:t>
            </a:r>
            <a:r>
              <a:rPr lang="zh-CN" altLang="en-US" sz="2800" dirty="0" smtClean="0">
                <a:solidFill>
                  <a:srgbClr val="000000"/>
                </a:solidFill>
                <a:latin typeface="Pinyin Adjust" panose="02010600030101010101" charset="-122"/>
                <a:ea typeface="微软雅黑" panose="020B0503020204020204" charset="-122"/>
                <a:cs typeface="Pinyin Adjust" panose="02010600030101010101" charset="-122"/>
              </a:rPr>
              <a:t>hē </a:t>
            </a:r>
            <a:r>
              <a:rPr lang="en-US" altLang="zh-CN" sz="2800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) </a:t>
            </a:r>
            <a:r>
              <a:rPr lang="zh-CN" altLang="en-US" sz="2800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呵斥</a:t>
            </a:r>
            <a:endParaRPr lang="zh-CN" altLang="en-US" sz="2800" dirty="0" smtClean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0" name="TextBox 5"/>
          <p:cNvSpPr txBox="1"/>
          <p:nvPr/>
        </p:nvSpPr>
        <p:spPr>
          <a:xfrm>
            <a:off x="3015063" y="4095006"/>
            <a:ext cx="33528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lang="zh-CN" altLang="en-US" sz="2800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</a:t>
            </a:r>
            <a:r>
              <a:rPr lang="zh-CN" altLang="en-US" sz="2800" dirty="0" smtClean="0">
                <a:solidFill>
                  <a:srgbClr val="000000"/>
                </a:solidFill>
                <a:latin typeface="Pinyin Adjust" panose="02010600030101010101" charset="-122"/>
                <a:ea typeface="微软雅黑" panose="020B0503020204020204" charset="-122"/>
                <a:cs typeface="Pinyin Adjust" panose="02010600030101010101" charset="-122"/>
              </a:rPr>
              <a:t>a </a:t>
            </a:r>
            <a:r>
              <a:rPr lang="en-US" altLang="zh-CN" sz="2800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) </a:t>
            </a:r>
            <a:r>
              <a:rPr lang="zh-CN" altLang="en-US" sz="2800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好呵  走呵</a:t>
            </a:r>
            <a:endParaRPr lang="zh-CN" altLang="en-US" sz="2800" dirty="0" smtClean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1" name="文本框 4"/>
          <p:cNvSpPr txBox="1"/>
          <p:nvPr/>
        </p:nvSpPr>
        <p:spPr>
          <a:xfrm>
            <a:off x="1680845" y="3511839"/>
            <a:ext cx="87185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000000"/>
                </a:solidFill>
                <a:latin typeface="+mn-ea"/>
              </a:rPr>
              <a:t>呵</a:t>
            </a:r>
            <a:endParaRPr lang="zh-CN" altLang="en-US" sz="3200" b="1" dirty="0" smtClean="0">
              <a:solidFill>
                <a:srgbClr val="000000"/>
              </a:solidFill>
              <a:latin typeface="+mn-ea"/>
            </a:endParaRPr>
          </a:p>
        </p:txBody>
      </p:sp>
      <p:sp>
        <p:nvSpPr>
          <p:cNvPr id="14" name="TextBox 4"/>
          <p:cNvSpPr txBox="1"/>
          <p:nvPr/>
        </p:nvSpPr>
        <p:spPr>
          <a:xfrm>
            <a:off x="3092450" y="3094990"/>
            <a:ext cx="427228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</a:t>
            </a:r>
            <a:r>
              <a:rPr lang="zh-CN" altLang="en-US" sz="2800" dirty="0" smtClean="0">
                <a:solidFill>
                  <a:srgbClr val="000000"/>
                </a:solidFill>
                <a:latin typeface="Pinyin Adjust" panose="02010600030101010101" charset="-122"/>
                <a:ea typeface="微软雅黑" panose="020B0503020204020204" charset="-122"/>
                <a:cs typeface="Pinyin Adjust" panose="02010600030101010101" charset="-122"/>
              </a:rPr>
              <a:t>ǎ </a:t>
            </a:r>
            <a:r>
              <a:rPr lang="en-US" altLang="zh-CN" sz="2800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)</a:t>
            </a:r>
            <a:r>
              <a:rPr lang="zh-CN" altLang="en-US" sz="2800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呵，这是怎么回事？</a:t>
            </a:r>
            <a:r>
              <a:rPr lang="en-US" altLang="zh-CN" sz="2800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endParaRPr lang="zh-CN" altLang="en-US" sz="2800" dirty="0" smtClean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7" name="TextBox 4"/>
          <p:cNvSpPr txBox="1"/>
          <p:nvPr/>
        </p:nvSpPr>
        <p:spPr>
          <a:xfrm>
            <a:off x="3111921" y="2628536"/>
            <a:ext cx="28384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</a:t>
            </a:r>
            <a:r>
              <a:rPr lang="zh-CN" altLang="en-US" sz="2800" dirty="0" smtClean="0">
                <a:solidFill>
                  <a:srgbClr val="000000"/>
                </a:solidFill>
                <a:latin typeface="Pinyin Adjust" panose="02010600030101010101" charset="-122"/>
                <a:ea typeface="微软雅黑" panose="020B0503020204020204" charset="-122"/>
                <a:cs typeface="Pinyin Adjust" panose="02010600030101010101" charset="-122"/>
              </a:rPr>
              <a:t>ā </a:t>
            </a:r>
            <a:r>
              <a:rPr lang="en-US" altLang="zh-CN" sz="2800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)</a:t>
            </a:r>
            <a:r>
              <a:rPr lang="zh-CN" altLang="en-US" sz="2800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呵，下雪了！</a:t>
            </a:r>
            <a:r>
              <a:rPr lang="en-US" altLang="zh-CN" sz="2800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endParaRPr lang="zh-CN" altLang="en-US" sz="2800" dirty="0" smtClean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5" name="TextBox 5"/>
          <p:cNvSpPr txBox="1"/>
          <p:nvPr/>
        </p:nvSpPr>
        <p:spPr>
          <a:xfrm>
            <a:off x="2888615" y="3590290"/>
            <a:ext cx="435038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lang="zh-CN" altLang="en-US" sz="2800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</a:t>
            </a:r>
            <a:r>
              <a:rPr lang="zh-CN" altLang="en-US" sz="2800" dirty="0" smtClean="0">
                <a:solidFill>
                  <a:srgbClr val="000000"/>
                </a:solidFill>
                <a:latin typeface="Pinyin Adjust" panose="02010600030101010101" charset="-122"/>
                <a:ea typeface="微软雅黑" panose="020B0503020204020204" charset="-122"/>
                <a:cs typeface="Pinyin Adjust" panose="02010600030101010101" charset="-122"/>
              </a:rPr>
              <a:t>à </a:t>
            </a:r>
            <a:r>
              <a:rPr lang="en-US" altLang="zh-CN" sz="2800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)</a:t>
            </a:r>
            <a:r>
              <a:rPr lang="zh-CN" altLang="en-US" sz="2800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呵，原来是你呀！</a:t>
            </a:r>
            <a:r>
              <a:rPr lang="en-US" altLang="zh-CN" sz="2800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endParaRPr lang="zh-CN" altLang="en-US" sz="2800" dirty="0" smtClean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6" name="TextBox 5"/>
          <p:cNvSpPr txBox="1"/>
          <p:nvPr/>
        </p:nvSpPr>
        <p:spPr>
          <a:xfrm>
            <a:off x="3015063" y="4616976"/>
            <a:ext cx="40195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lang="zh-CN" altLang="en-US" sz="2800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</a:t>
            </a:r>
            <a:r>
              <a:rPr lang="zh-CN" altLang="en-US" sz="2800" dirty="0" smtClean="0">
                <a:solidFill>
                  <a:srgbClr val="000000"/>
                </a:solidFill>
                <a:latin typeface="Pinyin Adjust" panose="02010600030101010101" charset="-122"/>
                <a:ea typeface="微软雅黑" panose="020B0503020204020204" charset="-122"/>
                <a:cs typeface="Pinyin Adjust" panose="02010600030101010101" charset="-122"/>
                <a:sym typeface="+mn-ea"/>
              </a:rPr>
              <a:t>á</a:t>
            </a:r>
            <a:r>
              <a:rPr lang="zh-CN" altLang="en-US" sz="2800" dirty="0" smtClean="0">
                <a:solidFill>
                  <a:srgbClr val="000000"/>
                </a:solidFill>
                <a:latin typeface="Pinyin Adjust" panose="02010600030101010101" charset="-122"/>
                <a:ea typeface="微软雅黑" panose="020B0503020204020204" charset="-122"/>
                <a:cs typeface="Pinyin Adjust" panose="02010600030101010101" charset="-122"/>
              </a:rPr>
              <a:t> ）</a:t>
            </a:r>
            <a:r>
              <a:rPr lang="en-US" altLang="zh-CN" sz="2800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lang="zh-CN" altLang="en-US" sz="2800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呵，你说什么？</a:t>
            </a:r>
            <a:endParaRPr lang="zh-CN" altLang="en-US" sz="2800" dirty="0" smtClean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10440" y="0"/>
            <a:ext cx="20677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学习字词</a:t>
            </a:r>
            <a:endParaRPr lang="zh-CN" altLang="en-US" sz="3200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/>
      <p:bldP spid="11" grpId="0"/>
      <p:bldP spid="14" grpId="0"/>
      <p:bldP spid="7" grpId="0"/>
      <p:bldP spid="15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4926803" y="976107"/>
            <a:ext cx="2944559" cy="671630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sz="28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词语解释</a:t>
            </a:r>
            <a:endParaRPr lang="zh-CN" sz="28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370965" y="1856740"/>
            <a:ext cx="9449435" cy="4523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喜不自胜</a:t>
            </a:r>
            <a:r>
              <a:rPr lang="zh-CN" altLang="en-US" sz="3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：欢喜得自己不能控制。形容非常高兴。</a:t>
            </a:r>
            <a:endParaRPr lang="zh-CN" altLang="en-US" sz="32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抓耳挠腮</a:t>
            </a:r>
            <a:r>
              <a:rPr lang="zh-CN" altLang="en-US" sz="3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：乱抓耳朵和腮帮子。形容焦急、忙乱或苦闷得无计可施的样子。</a:t>
            </a:r>
            <a:endParaRPr lang="zh-CN" altLang="en-US" sz="32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力倦神疲</a:t>
            </a:r>
            <a:r>
              <a:rPr lang="zh-CN" altLang="en-US" sz="3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：太累了而全身无力，精神不好。</a:t>
            </a:r>
            <a:endParaRPr lang="zh-CN" altLang="en-US" sz="3200" b="1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拱伏无违</a:t>
            </a:r>
            <a:r>
              <a:rPr lang="zh-CN" altLang="en-US" sz="3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：伏在地上，朝上礼拜，没有违抗的。</a:t>
            </a:r>
            <a:endParaRPr lang="zh-CN" altLang="en-US" sz="32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序齿排班</a:t>
            </a:r>
            <a:r>
              <a:rPr lang="zh-CN" altLang="en-US" sz="3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：按照年纪大小排好顺序。</a:t>
            </a:r>
            <a:endParaRPr lang="zh-CN" altLang="en-US" sz="32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10440" y="0"/>
            <a:ext cx="20677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学习字词</a:t>
            </a:r>
            <a:endParaRPr lang="zh-CN" altLang="en-US" sz="3200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/>
          <p:nvPr/>
        </p:nvSpPr>
        <p:spPr>
          <a:xfrm>
            <a:off x="869950" y="683895"/>
            <a:ext cx="10927715" cy="15684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 </a:t>
            </a:r>
            <a:r>
              <a:rPr lang="en-US" altLang="zh-CN" sz="3200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lang="zh-CN" sz="3200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文中一些难理解的词语，你是用了什么方法理解的？请同学们说一说。</a:t>
            </a:r>
            <a:endParaRPr lang="zh-CN" sz="3200" b="1" dirty="0" smtClean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489585" y="2423795"/>
            <a:ext cx="11213465" cy="1515745"/>
          </a:xfrm>
          <a:custGeom>
            <a:avLst/>
            <a:gdLst>
              <a:gd name="connsiteX0" fmla="*/ 0 w 4791649"/>
              <a:gd name="connsiteY0" fmla="*/ 117180 h 1171798"/>
              <a:gd name="connsiteX1" fmla="*/ 117180 w 4791649"/>
              <a:gd name="connsiteY1" fmla="*/ 0 h 1171798"/>
              <a:gd name="connsiteX2" fmla="*/ 4674469 w 4791649"/>
              <a:gd name="connsiteY2" fmla="*/ 0 h 1171798"/>
              <a:gd name="connsiteX3" fmla="*/ 4791649 w 4791649"/>
              <a:gd name="connsiteY3" fmla="*/ 117180 h 1171798"/>
              <a:gd name="connsiteX4" fmla="*/ 4791649 w 4791649"/>
              <a:gd name="connsiteY4" fmla="*/ 1054618 h 1171798"/>
              <a:gd name="connsiteX5" fmla="*/ 4674469 w 4791649"/>
              <a:gd name="connsiteY5" fmla="*/ 1171798 h 1171798"/>
              <a:gd name="connsiteX6" fmla="*/ 117180 w 4791649"/>
              <a:gd name="connsiteY6" fmla="*/ 1171798 h 1171798"/>
              <a:gd name="connsiteX7" fmla="*/ 0 w 4791649"/>
              <a:gd name="connsiteY7" fmla="*/ 1054618 h 1171798"/>
              <a:gd name="connsiteX8" fmla="*/ 0 w 4791649"/>
              <a:gd name="connsiteY8" fmla="*/ 117180 h 1171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791649" h="1171798">
                <a:moveTo>
                  <a:pt x="0" y="117180"/>
                </a:moveTo>
                <a:cubicBezTo>
                  <a:pt x="0" y="52463"/>
                  <a:pt x="52463" y="0"/>
                  <a:pt x="117180" y="0"/>
                </a:cubicBezTo>
                <a:lnTo>
                  <a:pt x="4674469" y="0"/>
                </a:lnTo>
                <a:cubicBezTo>
                  <a:pt x="4739186" y="0"/>
                  <a:pt x="4791649" y="52463"/>
                  <a:pt x="4791649" y="117180"/>
                </a:cubicBezTo>
                <a:lnTo>
                  <a:pt x="4791649" y="1054618"/>
                </a:lnTo>
                <a:cubicBezTo>
                  <a:pt x="4791649" y="1119335"/>
                  <a:pt x="4739186" y="1171798"/>
                  <a:pt x="4674469" y="1171798"/>
                </a:cubicBezTo>
                <a:lnTo>
                  <a:pt x="117180" y="1171798"/>
                </a:lnTo>
                <a:cubicBezTo>
                  <a:pt x="52463" y="1171798"/>
                  <a:pt x="0" y="1119335"/>
                  <a:pt x="0" y="1054618"/>
                </a:cubicBezTo>
                <a:lnTo>
                  <a:pt x="0" y="11718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5596" tIns="75596" rIns="75596" bIns="75596" numCol="1" spcCol="1270" anchor="ctr" anchorCtr="0">
            <a:noAutofit/>
          </a:bodyPr>
          <a:lstStyle/>
          <a:p>
            <a:pPr lvl="0" indent="457200" algn="just" defTabSz="288925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</a:pPr>
            <a:r>
              <a:rPr lang="en-US" altLang="zh-CN" sz="3200" b="1" dirty="0" smtClean="0">
                <a:ln>
                  <a:noFill/>
                </a:ln>
                <a:solidFill>
                  <a:schemeClr val="tx1"/>
                </a:solidFill>
                <a:latin typeface="+mn-ea"/>
                <a:cs typeface="+mn-ea"/>
              </a:rPr>
              <a:t>   </a:t>
            </a:r>
            <a:r>
              <a:rPr lang="zh-CN" sz="3200" b="1" dirty="0" smtClean="0">
                <a:ln>
                  <a:noFill/>
                </a:ln>
                <a:solidFill>
                  <a:schemeClr val="tx1"/>
                </a:solidFill>
                <a:latin typeface="+mn-ea"/>
                <a:cs typeface="+mn-ea"/>
              </a:rPr>
              <a:t>我是通过结合生活实际明白了</a:t>
            </a:r>
            <a:r>
              <a:rPr lang="en-US" altLang="zh-CN" sz="3200" b="1" dirty="0" smtClean="0">
                <a:ln>
                  <a:noFill/>
                </a:ln>
                <a:solidFill>
                  <a:schemeClr val="tx1"/>
                </a:solidFill>
                <a:latin typeface="+mn-ea"/>
                <a:cs typeface="+mn-ea"/>
              </a:rPr>
              <a:t>“</a:t>
            </a:r>
            <a:r>
              <a:rPr lang="zh-CN" altLang="en-US" sz="3200" b="1" dirty="0" smtClean="0">
                <a:ln>
                  <a:noFill/>
                </a:ln>
                <a:solidFill>
                  <a:schemeClr val="tx1"/>
                </a:solidFill>
                <a:latin typeface="+mn-ea"/>
                <a:cs typeface="+mn-ea"/>
              </a:rPr>
              <a:t>抓耳挠腮</a:t>
            </a:r>
            <a:r>
              <a:rPr lang="en-US" altLang="zh-CN" sz="3200" b="1" dirty="0" smtClean="0">
                <a:ln>
                  <a:noFill/>
                </a:ln>
                <a:solidFill>
                  <a:schemeClr val="tx1"/>
                </a:solidFill>
                <a:latin typeface="+mn-ea"/>
                <a:cs typeface="+mn-ea"/>
              </a:rPr>
              <a:t>”</a:t>
            </a:r>
            <a:r>
              <a:rPr lang="zh-CN" altLang="en-US" sz="3200" b="1" dirty="0" smtClean="0">
                <a:ln>
                  <a:noFill/>
                </a:ln>
                <a:solidFill>
                  <a:schemeClr val="tx1"/>
                </a:solidFill>
                <a:latin typeface="+mn-ea"/>
                <a:cs typeface="+mn-ea"/>
              </a:rPr>
              <a:t>写的是猴子们的动作。</a:t>
            </a:r>
            <a:endParaRPr lang="zh-CN" altLang="en-US" sz="3200" b="1" dirty="0" smtClean="0">
              <a:ln>
                <a:noFill/>
              </a:ln>
              <a:solidFill>
                <a:schemeClr val="tx1"/>
              </a:solidFill>
              <a:latin typeface="+mn-ea"/>
              <a:cs typeface="+mn-ea"/>
            </a:endParaRPr>
          </a:p>
        </p:txBody>
      </p:sp>
      <p:sp>
        <p:nvSpPr>
          <p:cNvPr id="3" name="Freeform 5"/>
          <p:cNvSpPr/>
          <p:nvPr/>
        </p:nvSpPr>
        <p:spPr>
          <a:xfrm>
            <a:off x="488950" y="4481830"/>
            <a:ext cx="11213465" cy="1165225"/>
          </a:xfrm>
          <a:custGeom>
            <a:avLst/>
            <a:gdLst>
              <a:gd name="connsiteX0" fmla="*/ 0 w 4791649"/>
              <a:gd name="connsiteY0" fmla="*/ 117180 h 1171798"/>
              <a:gd name="connsiteX1" fmla="*/ 117180 w 4791649"/>
              <a:gd name="connsiteY1" fmla="*/ 0 h 1171798"/>
              <a:gd name="connsiteX2" fmla="*/ 4674469 w 4791649"/>
              <a:gd name="connsiteY2" fmla="*/ 0 h 1171798"/>
              <a:gd name="connsiteX3" fmla="*/ 4791649 w 4791649"/>
              <a:gd name="connsiteY3" fmla="*/ 117180 h 1171798"/>
              <a:gd name="connsiteX4" fmla="*/ 4791649 w 4791649"/>
              <a:gd name="connsiteY4" fmla="*/ 1054618 h 1171798"/>
              <a:gd name="connsiteX5" fmla="*/ 4674469 w 4791649"/>
              <a:gd name="connsiteY5" fmla="*/ 1171798 h 1171798"/>
              <a:gd name="connsiteX6" fmla="*/ 117180 w 4791649"/>
              <a:gd name="connsiteY6" fmla="*/ 1171798 h 1171798"/>
              <a:gd name="connsiteX7" fmla="*/ 0 w 4791649"/>
              <a:gd name="connsiteY7" fmla="*/ 1054618 h 1171798"/>
              <a:gd name="connsiteX8" fmla="*/ 0 w 4791649"/>
              <a:gd name="connsiteY8" fmla="*/ 117180 h 1171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791649" h="1171798">
                <a:moveTo>
                  <a:pt x="0" y="117180"/>
                </a:moveTo>
                <a:cubicBezTo>
                  <a:pt x="0" y="52463"/>
                  <a:pt x="52463" y="0"/>
                  <a:pt x="117180" y="0"/>
                </a:cubicBezTo>
                <a:lnTo>
                  <a:pt x="4674469" y="0"/>
                </a:lnTo>
                <a:cubicBezTo>
                  <a:pt x="4739186" y="0"/>
                  <a:pt x="4791649" y="52463"/>
                  <a:pt x="4791649" y="117180"/>
                </a:cubicBezTo>
                <a:lnTo>
                  <a:pt x="4791649" y="1054618"/>
                </a:lnTo>
                <a:cubicBezTo>
                  <a:pt x="4791649" y="1119335"/>
                  <a:pt x="4739186" y="1171798"/>
                  <a:pt x="4674469" y="1171798"/>
                </a:cubicBezTo>
                <a:lnTo>
                  <a:pt x="117180" y="1171798"/>
                </a:lnTo>
                <a:cubicBezTo>
                  <a:pt x="52463" y="1171798"/>
                  <a:pt x="0" y="1119335"/>
                  <a:pt x="0" y="1054618"/>
                </a:cubicBezTo>
                <a:lnTo>
                  <a:pt x="0" y="11718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5596" tIns="75596" rIns="75596" bIns="75596" numCol="1" spcCol="1270" anchor="ctr" anchorCtr="0">
            <a:noAutofit/>
          </a:bodyPr>
          <a:lstStyle/>
          <a:p>
            <a:pPr lvl="0" indent="457200" algn="just" defTabSz="288925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</a:pPr>
            <a:r>
              <a:rPr lang="en-US" altLang="zh-CN" sz="3200" b="1" dirty="0" smtClean="0">
                <a:ln>
                  <a:noFill/>
                </a:ln>
                <a:solidFill>
                  <a:schemeClr val="tx1"/>
                </a:solidFill>
                <a:latin typeface="+mn-ea"/>
                <a:cs typeface="+mn-ea"/>
              </a:rPr>
              <a:t>  </a:t>
            </a:r>
            <a:r>
              <a:rPr lang="zh-CN" sz="3200" b="1" dirty="0" smtClean="0">
                <a:ln>
                  <a:noFill/>
                </a:ln>
                <a:solidFill>
                  <a:schemeClr val="tx1"/>
                </a:solidFill>
                <a:latin typeface="+mn-ea"/>
                <a:cs typeface="+mn-ea"/>
              </a:rPr>
              <a:t>我通过查字典，知道了</a:t>
            </a:r>
            <a:r>
              <a:rPr lang="en-US" altLang="zh-CN" sz="3200" b="1" dirty="0" smtClean="0">
                <a:ln>
                  <a:noFill/>
                </a:ln>
                <a:solidFill>
                  <a:schemeClr val="tx1"/>
                </a:solidFill>
                <a:latin typeface="+mn-ea"/>
                <a:cs typeface="+mn-ea"/>
              </a:rPr>
              <a:t>“</a:t>
            </a:r>
            <a:r>
              <a:rPr lang="zh-CN" sz="3200" b="1" dirty="0" smtClean="0">
                <a:ln>
                  <a:noFill/>
                </a:ln>
                <a:solidFill>
                  <a:schemeClr val="tx1"/>
                </a:solidFill>
                <a:latin typeface="+mn-ea"/>
                <a:cs typeface="+mn-ea"/>
              </a:rPr>
              <a:t>石碣</a:t>
            </a:r>
            <a:r>
              <a:rPr lang="en-US" altLang="zh-CN" sz="3200" b="1" dirty="0" smtClean="0">
                <a:ln>
                  <a:noFill/>
                </a:ln>
                <a:solidFill>
                  <a:schemeClr val="tx1"/>
                </a:solidFill>
                <a:latin typeface="+mn-ea"/>
                <a:cs typeface="+mn-ea"/>
              </a:rPr>
              <a:t>”</a:t>
            </a:r>
            <a:r>
              <a:rPr lang="zh-CN" sz="3200" b="1" dirty="0" smtClean="0">
                <a:ln>
                  <a:noFill/>
                </a:ln>
                <a:solidFill>
                  <a:schemeClr val="tx1"/>
                </a:solidFill>
                <a:latin typeface="+mn-ea"/>
                <a:cs typeface="+mn-ea"/>
              </a:rPr>
              <a:t>指的是石碑</a:t>
            </a:r>
            <a:r>
              <a:rPr lang="zh-CN" altLang="en-US" sz="3200" b="1" dirty="0" smtClean="0">
                <a:ln>
                  <a:noFill/>
                </a:ln>
                <a:solidFill>
                  <a:schemeClr val="tx1"/>
                </a:solidFill>
                <a:latin typeface="+mn-ea"/>
                <a:cs typeface="+mn-ea"/>
              </a:rPr>
              <a:t>。</a:t>
            </a:r>
            <a:endParaRPr lang="zh-CN" altLang="en-US" sz="3200" b="1" dirty="0" smtClean="0">
              <a:ln>
                <a:noFill/>
              </a:ln>
              <a:solidFill>
                <a:schemeClr val="tx1"/>
              </a:solidFill>
              <a:latin typeface="+mn-ea"/>
              <a:cs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10440" y="0"/>
            <a:ext cx="20677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学习字词</a:t>
            </a:r>
            <a:endParaRPr lang="zh-CN" altLang="en-US" sz="3200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楷体">
      <a:majorFont>
        <a:latin typeface="GB Pinyinok-B"/>
        <a:ea typeface="楷体"/>
        <a:cs typeface=""/>
      </a:majorFont>
      <a:minorFont>
        <a:latin typeface="GB Pinyinok-B"/>
        <a:ea typeface="楷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2890</Words>
  <Application>WPS 演示</Application>
  <PresentationFormat>宽屏</PresentationFormat>
  <Paragraphs>302</Paragraphs>
  <Slides>29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29</vt:i4>
      </vt:variant>
    </vt:vector>
  </HeadingPairs>
  <TitlesOfParts>
    <vt:vector size="41" baseType="lpstr">
      <vt:lpstr>Arial</vt:lpstr>
      <vt:lpstr>宋体</vt:lpstr>
      <vt:lpstr>Wingdings</vt:lpstr>
      <vt:lpstr>微软雅黑</vt:lpstr>
      <vt:lpstr>黑体</vt:lpstr>
      <vt:lpstr>Pinyin Adjust</vt:lpstr>
      <vt:lpstr>GB Pinyinok-B</vt:lpstr>
      <vt:lpstr>Arial Unicode MS</vt:lpstr>
      <vt:lpstr>楷体</vt:lpstr>
      <vt:lpstr>Calibri</vt:lpstr>
      <vt:lpstr>Arial</vt:lpstr>
      <vt:lpstr>Office 主题</vt:lpstr>
      <vt:lpstr>7.猴王出世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3.植物妈妈有办法</dc:title>
  <dc:creator/>
  <cp:lastModifiedBy>qwe</cp:lastModifiedBy>
  <cp:revision>165</cp:revision>
  <dcterms:created xsi:type="dcterms:W3CDTF">2019-01-28T06:44:00Z</dcterms:created>
  <dcterms:modified xsi:type="dcterms:W3CDTF">2021-11-01T05:32:16Z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2052-11.1.0.10938</vt:lpwstr>
  </property>
  <property fmtid="{D5CDD505-2E9C-101B-9397-08002B2CF9AE}" pid="3" name="ICV">
    <vt:lpwstr>04534062C7814861985C02812EB11EF6</vt:lpwstr>
  </property>
</Properties>
</file>