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9"/>
  </p:notesMasterIdLst>
  <p:handoutMasterIdLst>
    <p:handoutMasterId r:id="rId30"/>
  </p:handoutMasterIdLst>
  <p:sldIdLst>
    <p:sldId id="316" r:id="rId3"/>
    <p:sldId id="342" r:id="rId4"/>
    <p:sldId id="576" r:id="rId5"/>
    <p:sldId id="729" r:id="rId6"/>
    <p:sldId id="793" r:id="rId7"/>
    <p:sldId id="704" r:id="rId8"/>
    <p:sldId id="728" r:id="rId9"/>
    <p:sldId id="705" r:id="rId10"/>
    <p:sldId id="777" r:id="rId11"/>
    <p:sldId id="707" r:id="rId12"/>
    <p:sldId id="753" r:id="rId13"/>
    <p:sldId id="794" r:id="rId14"/>
    <p:sldId id="795" r:id="rId15"/>
    <p:sldId id="796" r:id="rId16"/>
    <p:sldId id="578" r:id="rId17"/>
    <p:sldId id="797" r:id="rId18"/>
    <p:sldId id="798" r:id="rId19"/>
    <p:sldId id="783" r:id="rId20"/>
    <p:sldId id="799" r:id="rId21"/>
    <p:sldId id="800" r:id="rId22"/>
    <p:sldId id="599" r:id="rId23"/>
    <p:sldId id="598" r:id="rId24"/>
    <p:sldId id="801" r:id="rId25"/>
    <p:sldId id="802" r:id="rId26"/>
    <p:sldId id="602" r:id="rId27"/>
    <p:sldId id="740" r:id="rId28"/>
  </p:sldIdLst>
  <p:sldSz cx="12192000" cy="6858000"/>
  <p:notesSz cx="6858000" cy="9144000"/>
  <p:embeddedFontLst>
    <p:embeddedFont>
      <p:font typeface="微软雅黑" panose="020B0503020204020204" charset="-122"/>
      <p:regular r:id="rId34"/>
    </p:embeddedFont>
    <p:embeddedFont>
      <p:font typeface="黑体" panose="02010609060101010101" charset="-122"/>
      <p:regular r:id="rId35"/>
    </p:embeddedFont>
    <p:embeddedFont>
      <p:font typeface="Pinyin Adjust" panose="02000500000000000000" charset="0"/>
      <p:regular r:id="rId36"/>
    </p:embeddedFont>
    <p:embeddedFont>
      <p:font typeface="楷体" panose="02010609060101010101" charset="-122"/>
      <p:regular r:id="rId37"/>
    </p:embeddedFont>
    <p:embeddedFont>
      <p:font typeface="Calibri" panose="020F0502020204030204" charset="0"/>
      <p:regular r:id="rId38"/>
      <p:bold r:id="rId39"/>
      <p:italic r:id="rId40"/>
      <p:boldItalic r:id="rId4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4236"/>
    <a:srgbClr val="A1C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2" d="100"/>
          <a:sy n="92" d="100"/>
        </p:scale>
        <p:origin x="450" y="66"/>
      </p:cViewPr>
      <p:guideLst>
        <p:guide orient="horz" pos="2399"/>
        <p:guide pos="381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font" Target="fonts/font8.fntdata"/><Relationship Id="rId40" Type="http://schemas.openxmlformats.org/officeDocument/2006/relationships/font" Target="fonts/font7.fntdata"/><Relationship Id="rId4" Type="http://schemas.openxmlformats.org/officeDocument/2006/relationships/slide" Target="slides/slide2.xml"/><Relationship Id="rId39" Type="http://schemas.openxmlformats.org/officeDocument/2006/relationships/font" Target="fonts/font6.fntdata"/><Relationship Id="rId38" Type="http://schemas.openxmlformats.org/officeDocument/2006/relationships/font" Target="fonts/font5.fntdata"/><Relationship Id="rId37" Type="http://schemas.openxmlformats.org/officeDocument/2006/relationships/font" Target="fonts/font4.fntdata"/><Relationship Id="rId36" Type="http://schemas.openxmlformats.org/officeDocument/2006/relationships/font" Target="fonts/font3.fntdata"/><Relationship Id="rId35" Type="http://schemas.openxmlformats.org/officeDocument/2006/relationships/font" Target="fonts/font2.fntdata"/><Relationship Id="rId34" Type="http://schemas.openxmlformats.org/officeDocument/2006/relationships/font" Target="fonts/font1.fntdata"/><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 Target="slides/slide1.xml"/><Relationship Id="rId29" Type="http://schemas.openxmlformats.org/officeDocument/2006/relationships/notesMaster" Target="notesMasters/notesMaster1.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万能">
    <p:bg bwMode="auto">
      <p:bgPr>
        <a:solidFill>
          <a:srgbClr val="A1C450"/>
        </a:solidFill>
        <a:effectLst/>
      </p:bgPr>
    </p:bg>
    <p:spTree>
      <p:nvGrpSpPr>
        <p:cNvPr id="1" name=""/>
        <p:cNvGrpSpPr/>
        <p:nvPr/>
      </p:nvGrpSpPr>
      <p:grpSpPr>
        <a:xfrm>
          <a:off x="0" y="0"/>
          <a:ext cx="0" cy="0"/>
          <a:chOff x="0" y="0"/>
          <a:chExt cx="0" cy="0"/>
        </a:xfrm>
      </p:grpSpPr>
      <p:sp>
        <p:nvSpPr>
          <p:cNvPr id="309" name="圆角矩形 1"/>
          <p:cNvSpPr/>
          <p:nvPr/>
        </p:nvSpPr>
        <p:spPr>
          <a:xfrm>
            <a:off x="123825" y="350838"/>
            <a:ext cx="11952288" cy="6391275"/>
          </a:xfrm>
          <a:prstGeom prst="roundRect">
            <a:avLst>
              <a:gd name="adj" fmla="val 147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10" name="矩形 313" hidden="1"/>
          <p:cNvSpPr/>
          <p:nvPr/>
        </p:nvSpPr>
        <p:spPr>
          <a:xfrm>
            <a:off x="123825" y="346075"/>
            <a:ext cx="11952288" cy="6396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17" name="日期占位符 1"/>
          <p:cNvSpPr>
            <a:spLocks noGrp="1"/>
          </p:cNvSpPr>
          <p:nvPr>
            <p:ph type="dt" sz="half" idx="10"/>
          </p:nvPr>
        </p:nvSpPr>
        <p:spPr/>
        <p:txBody>
          <a:bodyPr/>
          <a:lstStyle>
            <a:lvl1pPr>
              <a:defRPr/>
            </a:lvl1pPr>
          </a:lstStyle>
          <a:p>
            <a:pPr>
              <a:defRPr/>
            </a:pPr>
            <a:endParaRPr lang="zh-CN" altLang="en-US"/>
          </a:p>
        </p:txBody>
      </p:sp>
      <p:sp>
        <p:nvSpPr>
          <p:cNvPr id="318" name="页脚占位符 2"/>
          <p:cNvSpPr>
            <a:spLocks noGrp="1"/>
          </p:cNvSpPr>
          <p:nvPr>
            <p:ph type="ftr" sz="quarter" idx="11"/>
          </p:nvPr>
        </p:nvSpPr>
        <p:spPr/>
        <p:txBody>
          <a:bodyPr/>
          <a:lstStyle>
            <a:lvl1pPr>
              <a:defRPr/>
            </a:lvl1pPr>
          </a:lstStyle>
          <a:p>
            <a:pPr>
              <a:defRPr/>
            </a:pPr>
            <a:endParaRPr lang="zh-CN" altLang="en-US"/>
          </a:p>
        </p:txBody>
      </p:sp>
      <p:sp>
        <p:nvSpPr>
          <p:cNvPr id="319" name="灯片编号占位符 3"/>
          <p:cNvSpPr>
            <a:spLocks noGrp="1"/>
          </p:cNvSpPr>
          <p:nvPr>
            <p:ph type="sldNum" sz="quarter" idx="12"/>
          </p:nvPr>
        </p:nvSpPr>
        <p:spPr/>
        <p:txBody>
          <a:bodyPr/>
          <a:lstStyle>
            <a:lvl1pPr>
              <a:defRPr/>
            </a:lvl1pPr>
          </a:lstStyle>
          <a:p>
            <a:fld id="{8633A490-2FC6-47CE-B243-819E5DB06A6F}" type="slidenum">
              <a:rPr lang="zh-CN" altLang="en-US"/>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C1D861-E942-4694-966D-F6A93EB1A68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94FA98-B1F0-4380-866C-E18380B905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3514147" y="2672341"/>
            <a:ext cx="5280025" cy="736600"/>
          </a:xfrm>
          <a:prstGeom prst="rect">
            <a:avLst/>
          </a:prstGeom>
          <a:solidFill>
            <a:schemeClr val="accent2"/>
          </a:solidFill>
        </p:spPr>
        <p:txBody>
          <a:bodyPr>
            <a:noAutofit/>
          </a:bodyPr>
          <a:lstStyle/>
          <a:p>
            <a:pPr algn="ctr"/>
            <a:r>
              <a:rPr lang="en-US" altLang="zh-CN" sz="48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8.</a:t>
            </a:r>
            <a:r>
              <a:rPr lang="zh-CN" altLang="zh-CN" sz="48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红楼春趣</a:t>
            </a:r>
            <a:endParaRPr lang="zh-CN" altLang="zh-CN" sz="4800" b="1"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717503" y="1538303"/>
            <a:ext cx="6927734" cy="4031873"/>
          </a:xfrm>
          <a:prstGeom prst="rect">
            <a:avLst/>
          </a:prstGeom>
          <a:noFill/>
          <a:ln w="9525">
            <a:noFill/>
          </a:ln>
        </p:spPr>
        <p:txBody>
          <a:bodyPr wrap="square">
            <a:spAutoFit/>
          </a:bodyPr>
          <a:lstStyle/>
          <a:p>
            <a:pPr>
              <a:lnSpc>
                <a:spcPct val="200000"/>
              </a:lnSpc>
            </a:pPr>
            <a:r>
              <a:rPr lang="zh-CN" altLang="en-US" sz="3200" b="1" dirty="0">
                <a:solidFill>
                  <a:schemeClr val="tx1"/>
                </a:solidFill>
                <a:effectLst/>
                <a:latin typeface="微软雅黑" panose="020B0503020204020204" charset="-122"/>
                <a:ea typeface="微软雅黑" panose="020B0503020204020204" charset="-122"/>
              </a:rPr>
              <a:t>默读课文，思考：文中写了哪些人在大观园里放风筝？他们分别是怎么放风筝的？都发生了什么</a:t>
            </a:r>
            <a:r>
              <a:rPr lang="en-US" altLang="zh-CN" sz="3200" b="1" dirty="0">
                <a:solidFill>
                  <a:schemeClr val="tx1"/>
                </a:solidFill>
                <a:effectLst/>
                <a:latin typeface="微软雅黑" panose="020B0503020204020204" charset="-122"/>
                <a:ea typeface="微软雅黑" panose="020B0503020204020204" charset="-122"/>
              </a:rPr>
              <a:t>“</a:t>
            </a:r>
            <a:r>
              <a:rPr lang="zh-CN" altLang="en-US" sz="3200" b="1" dirty="0">
                <a:solidFill>
                  <a:schemeClr val="tx1"/>
                </a:solidFill>
                <a:effectLst/>
                <a:latin typeface="微软雅黑" panose="020B0503020204020204" charset="-122"/>
                <a:ea typeface="微软雅黑" panose="020B0503020204020204" charset="-122"/>
              </a:rPr>
              <a:t>趣</a:t>
            </a:r>
            <a:r>
              <a:rPr lang="en-US" altLang="zh-CN" sz="3200" b="1" dirty="0">
                <a:solidFill>
                  <a:schemeClr val="tx1"/>
                </a:solidFill>
                <a:effectLst/>
                <a:latin typeface="微软雅黑" panose="020B0503020204020204" charset="-122"/>
                <a:ea typeface="微软雅黑" panose="020B0503020204020204" charset="-122"/>
              </a:rPr>
              <a:t>”</a:t>
            </a:r>
            <a:r>
              <a:rPr lang="zh-CN" altLang="en-US" sz="3200" b="1" dirty="0">
                <a:solidFill>
                  <a:schemeClr val="tx1"/>
                </a:solidFill>
                <a:effectLst/>
                <a:latin typeface="微软雅黑" panose="020B0503020204020204" charset="-122"/>
                <a:ea typeface="微软雅黑" panose="020B0503020204020204" charset="-122"/>
              </a:rPr>
              <a:t>事？</a:t>
            </a:r>
            <a:endParaRPr lang="zh-CN" altLang="en-US" sz="3200" b="1" dirty="0">
              <a:solidFill>
                <a:schemeClr val="tx1"/>
              </a:solidFill>
              <a:effectLst/>
              <a:latin typeface="微软雅黑" panose="020B0503020204020204" charset="-122"/>
              <a:ea typeface="微软雅黑" panose="020B0503020204020204" charset="-122"/>
            </a:endParaRPr>
          </a:p>
          <a:p>
            <a:pPr>
              <a:lnSpc>
                <a:spcPct val="200000"/>
              </a:lnSpc>
            </a:pPr>
            <a:endParaRPr lang="zh-CN" altLang="en-US" sz="3200" b="1" dirty="0">
              <a:solidFill>
                <a:schemeClr val="tx1"/>
              </a:solidFill>
              <a:effectLst/>
              <a:latin typeface="微软雅黑" panose="020B0503020204020204" charset="-122"/>
              <a:ea typeface="微软雅黑" panose="020B0503020204020204" charset="-122"/>
            </a:endParaRPr>
          </a:p>
        </p:txBody>
      </p:sp>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初读感知</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bwMode="auto">
          <a:xfrm>
            <a:off x="2509202" y="2313622"/>
            <a:ext cx="9288780" cy="2153920"/>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b="1">
              <a:solidFill>
                <a:schemeClr val="tx1"/>
              </a:solidFill>
              <a:latin typeface="楷体" panose="02010609060101010101" charset="-122"/>
              <a:ea typeface="楷体" panose="02010609060101010101" charset="-122"/>
            </a:endParaRPr>
          </a:p>
        </p:txBody>
      </p:sp>
      <p:sp>
        <p:nvSpPr>
          <p:cNvPr id="4" name="Rectangle 4"/>
          <p:cNvSpPr/>
          <p:nvPr/>
        </p:nvSpPr>
        <p:spPr>
          <a:xfrm>
            <a:off x="2726690" y="2914015"/>
            <a:ext cx="8853805" cy="953135"/>
          </a:xfrm>
          <a:prstGeom prst="rect">
            <a:avLst/>
          </a:prstGeom>
          <a:noFill/>
          <a:ln w="9525">
            <a:noFill/>
          </a:ln>
        </p:spPr>
        <p:txBody>
          <a:bodyPr wrap="square">
            <a:spAutoFit/>
          </a:bodyPr>
          <a:lstStyle/>
          <a:p>
            <a:pPr indent="457200" fontAlgn="auto">
              <a:lnSpc>
                <a:spcPct val="200000"/>
              </a:lnSpc>
            </a:pPr>
            <a:r>
              <a:rPr lang="zh-CN" altLang="en-US" sz="3200" dirty="0">
                <a:solidFill>
                  <a:schemeClr val="tx1"/>
                </a:solidFill>
                <a:latin typeface="微软雅黑" panose="020B0503020204020204" charset="-122"/>
                <a:ea typeface="微软雅黑" panose="020B0503020204020204" charset="-122"/>
                <a:cs typeface="楷体" panose="02010609060101010101" charset="-122"/>
              </a:rPr>
              <a:t>宝玉、黛玉、宝钗、宝琴、探春、紫鹃。</a:t>
            </a:r>
            <a:endParaRPr lang="zh-CN" altLang="en-US" sz="3200" dirty="0">
              <a:solidFill>
                <a:schemeClr val="tx1"/>
              </a:solidFill>
              <a:latin typeface="微软雅黑" panose="020B0503020204020204" charset="-122"/>
              <a:ea typeface="微软雅黑" panose="020B0503020204020204" charset="-122"/>
              <a:cs typeface="楷体" panose="02010609060101010101" charset="-122"/>
            </a:endParaRPr>
          </a:p>
        </p:txBody>
      </p:sp>
      <p:sp>
        <p:nvSpPr>
          <p:cNvPr id="3" name="文本框 2"/>
          <p:cNvSpPr txBox="1"/>
          <p:nvPr/>
        </p:nvSpPr>
        <p:spPr>
          <a:xfrm>
            <a:off x="1928841" y="1185168"/>
            <a:ext cx="5440045" cy="583565"/>
          </a:xfrm>
          <a:prstGeom prst="rect">
            <a:avLst/>
          </a:prstGeom>
          <a:noFill/>
        </p:spPr>
        <p:txBody>
          <a:bodyPr wrap="square" rtlCol="0">
            <a:spAutoFit/>
          </a:bodyPr>
          <a:lstStyle/>
          <a:p>
            <a:r>
              <a:rPr lang="zh-CN" altLang="en-US" sz="3200" b="1" dirty="0">
                <a:latin typeface="微软雅黑" panose="020B0503020204020204" charset="-122"/>
                <a:ea typeface="微软雅黑" panose="020B0503020204020204" charset="-122"/>
              </a:rPr>
              <a:t>哪些人在大观园里放风筝？</a:t>
            </a:r>
            <a:endParaRPr lang="zh-CN" altLang="en-US" sz="3200" b="1" dirty="0">
              <a:latin typeface="微软雅黑" panose="020B0503020204020204" charset="-122"/>
              <a:ea typeface="微软雅黑" panose="020B0503020204020204" charset="-122"/>
            </a:endParaRPr>
          </a:p>
        </p:txBody>
      </p:sp>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初读感知</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bwMode="auto">
          <a:xfrm>
            <a:off x="2508884" y="2139257"/>
            <a:ext cx="9288780" cy="3773170"/>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b="1">
              <a:solidFill>
                <a:schemeClr val="tx1"/>
              </a:solidFill>
              <a:latin typeface="楷体" panose="02010609060101010101" charset="-122"/>
              <a:ea typeface="楷体" panose="02010609060101010101" charset="-122"/>
            </a:endParaRPr>
          </a:p>
        </p:txBody>
      </p:sp>
      <p:sp>
        <p:nvSpPr>
          <p:cNvPr id="4" name="Rectangle 4"/>
          <p:cNvSpPr/>
          <p:nvPr/>
        </p:nvSpPr>
        <p:spPr>
          <a:xfrm>
            <a:off x="2726371" y="1881447"/>
            <a:ext cx="8853805" cy="4030980"/>
          </a:xfrm>
          <a:prstGeom prst="rect">
            <a:avLst/>
          </a:prstGeom>
          <a:noFill/>
          <a:ln w="9525">
            <a:noFill/>
          </a:ln>
        </p:spPr>
        <p:txBody>
          <a:bodyPr wrap="square">
            <a:spAutoFit/>
          </a:bodyPr>
          <a:lstStyle/>
          <a:p>
            <a:pPr indent="457200" fontAlgn="auto">
              <a:lnSpc>
                <a:spcPct val="200000"/>
              </a:lnSpc>
            </a:pPr>
            <a:r>
              <a:rPr lang="zh-CN" altLang="en-US" sz="3200" dirty="0">
                <a:solidFill>
                  <a:schemeClr val="tx1"/>
                </a:solidFill>
                <a:latin typeface="微软雅黑" panose="020B0503020204020204" charset="-122"/>
                <a:ea typeface="微软雅黑" panose="020B0503020204020204" charset="-122"/>
                <a:cs typeface="楷体" panose="02010609060101010101" charset="-122"/>
              </a:rPr>
              <a:t>小丫头们拿出放风筝的工具。宝琴放了个大蝙蝠风筝。宝钗放了个一连七个大雁的风筝。宝玉的美人风筝放不起来，黛玉见风力紧了，将风筝放走了。</a:t>
            </a:r>
            <a:endParaRPr lang="zh-CN" altLang="en-US" sz="3200" dirty="0">
              <a:solidFill>
                <a:schemeClr val="tx1"/>
              </a:solidFill>
              <a:latin typeface="微软雅黑" panose="020B0503020204020204" charset="-122"/>
              <a:ea typeface="微软雅黑" panose="020B0503020204020204" charset="-122"/>
              <a:cs typeface="楷体" panose="02010609060101010101" charset="-122"/>
            </a:endParaRPr>
          </a:p>
        </p:txBody>
      </p:sp>
      <p:sp>
        <p:nvSpPr>
          <p:cNvPr id="3" name="文本框 2"/>
          <p:cNvSpPr txBox="1"/>
          <p:nvPr/>
        </p:nvSpPr>
        <p:spPr>
          <a:xfrm>
            <a:off x="941705" y="850265"/>
            <a:ext cx="5440045" cy="583565"/>
          </a:xfrm>
          <a:prstGeom prst="rect">
            <a:avLst/>
          </a:prstGeom>
          <a:noFill/>
        </p:spPr>
        <p:txBody>
          <a:bodyPr wrap="square" rtlCol="0">
            <a:spAutoFit/>
          </a:bodyPr>
          <a:lstStyle/>
          <a:p>
            <a:r>
              <a:rPr lang="zh-CN" altLang="en-US" sz="3200" b="1" dirty="0">
                <a:latin typeface="微软雅黑" panose="020B0503020204020204" charset="-122"/>
                <a:ea typeface="微软雅黑" panose="020B0503020204020204" charset="-122"/>
              </a:rPr>
              <a:t>他们分别是怎么放风筝的？</a:t>
            </a:r>
            <a:endParaRPr lang="zh-CN" altLang="en-US" sz="3200" b="1" dirty="0">
              <a:latin typeface="微软雅黑" panose="020B0503020204020204" charset="-122"/>
              <a:ea typeface="微软雅黑" panose="020B0503020204020204" charset="-122"/>
            </a:endParaRPr>
          </a:p>
        </p:txBody>
      </p:sp>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初读感知</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bwMode="auto">
          <a:xfrm>
            <a:off x="2357120" y="2024957"/>
            <a:ext cx="9501274" cy="4334280"/>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b="1">
              <a:solidFill>
                <a:schemeClr val="tx1"/>
              </a:solidFill>
              <a:latin typeface="楷体" panose="02010609060101010101" charset="-122"/>
              <a:ea typeface="楷体" panose="02010609060101010101" charset="-122"/>
            </a:endParaRPr>
          </a:p>
        </p:txBody>
      </p:sp>
      <p:sp>
        <p:nvSpPr>
          <p:cNvPr id="4" name="Rectangle 4"/>
          <p:cNvSpPr/>
          <p:nvPr/>
        </p:nvSpPr>
        <p:spPr>
          <a:xfrm>
            <a:off x="2680855" y="2164253"/>
            <a:ext cx="8853805" cy="3698641"/>
          </a:xfrm>
          <a:prstGeom prst="rect">
            <a:avLst/>
          </a:prstGeom>
          <a:noFill/>
          <a:ln w="9525">
            <a:noFill/>
          </a:ln>
        </p:spPr>
        <p:txBody>
          <a:bodyPr wrap="square">
            <a:spAutoFit/>
          </a:bodyPr>
          <a:lstStyle/>
          <a:p>
            <a:pPr indent="457200" fontAlgn="auto">
              <a:lnSpc>
                <a:spcPct val="150000"/>
              </a:lnSpc>
            </a:pPr>
            <a:r>
              <a:rPr lang="zh-CN" altLang="en-US" sz="3200" dirty="0">
                <a:solidFill>
                  <a:schemeClr val="tx1"/>
                </a:solidFill>
                <a:latin typeface="微软雅黑" panose="020B0503020204020204" charset="-122"/>
                <a:ea typeface="微软雅黑" panose="020B0503020204020204" charset="-122"/>
                <a:cs typeface="楷体" panose="02010609060101010101" charset="-122"/>
              </a:rPr>
              <a:t>①大家的风筝都放起来后，宝玉的美人儿风筝却放不起来，他急得头上直冒汗。②众人笑宝玉，宝玉就恼得把风筝摔在地下。③黛玉把风筝放走，大家说是放走了病根儿。④大家把风筝线铰断，看风筝随风飘走。</a:t>
            </a:r>
            <a:endParaRPr lang="zh-CN" altLang="en-US" sz="3200" dirty="0">
              <a:solidFill>
                <a:schemeClr val="tx1"/>
              </a:solidFill>
              <a:latin typeface="微软雅黑" panose="020B0503020204020204" charset="-122"/>
              <a:ea typeface="微软雅黑" panose="020B0503020204020204" charset="-122"/>
              <a:cs typeface="楷体" panose="02010609060101010101" charset="-122"/>
            </a:endParaRPr>
          </a:p>
        </p:txBody>
      </p:sp>
      <p:sp>
        <p:nvSpPr>
          <p:cNvPr id="3" name="文本框 2"/>
          <p:cNvSpPr txBox="1"/>
          <p:nvPr/>
        </p:nvSpPr>
        <p:spPr>
          <a:xfrm>
            <a:off x="941705" y="850265"/>
            <a:ext cx="6089015" cy="583565"/>
          </a:xfrm>
          <a:prstGeom prst="rect">
            <a:avLst/>
          </a:prstGeom>
          <a:noFill/>
        </p:spPr>
        <p:txBody>
          <a:bodyPr wrap="square" rtlCol="0">
            <a:spAutoFit/>
          </a:bodyPr>
          <a:lstStyle/>
          <a:p>
            <a:r>
              <a:rPr lang="zh-CN" altLang="en-US" sz="3200" b="1" dirty="0">
                <a:latin typeface="微软雅黑" panose="020B0503020204020204" charset="-122"/>
                <a:ea typeface="微软雅黑" panose="020B0503020204020204" charset="-122"/>
              </a:rPr>
              <a:t>发生了什么</a:t>
            </a:r>
            <a:r>
              <a:rPr lang="en-US" altLang="zh-CN" sz="3200" b="1" dirty="0">
                <a:latin typeface="微软雅黑" panose="020B0503020204020204" charset="-122"/>
                <a:ea typeface="微软雅黑" panose="020B0503020204020204" charset="-122"/>
              </a:rPr>
              <a:t>“</a:t>
            </a:r>
            <a:r>
              <a:rPr lang="zh-CN" altLang="en-US" sz="3200" b="1" dirty="0">
                <a:latin typeface="微软雅黑" panose="020B0503020204020204" charset="-122"/>
                <a:ea typeface="微软雅黑" panose="020B0503020204020204" charset="-122"/>
              </a:rPr>
              <a:t>趣</a:t>
            </a:r>
            <a:r>
              <a:rPr lang="en-US" altLang="zh-CN" sz="3200" b="1" dirty="0">
                <a:latin typeface="微软雅黑" panose="020B0503020204020204" charset="-122"/>
                <a:ea typeface="微软雅黑" panose="020B0503020204020204" charset="-122"/>
              </a:rPr>
              <a:t>”</a:t>
            </a:r>
            <a:r>
              <a:rPr lang="zh-CN" altLang="en-US" sz="3200" b="1" dirty="0">
                <a:latin typeface="微软雅黑" panose="020B0503020204020204" charset="-122"/>
                <a:ea typeface="微软雅黑" panose="020B0503020204020204" charset="-122"/>
              </a:rPr>
              <a:t>事？（重点）</a:t>
            </a:r>
            <a:endParaRPr lang="zh-CN" altLang="en-US" sz="3200" b="1" dirty="0">
              <a:latin typeface="微软雅黑" panose="020B0503020204020204" charset="-122"/>
              <a:ea typeface="微软雅黑" panose="020B0503020204020204" charset="-122"/>
            </a:endParaRPr>
          </a:p>
        </p:txBody>
      </p:sp>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初读感知</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680855" y="2069135"/>
            <a:ext cx="8260773" cy="3046988"/>
          </a:xfrm>
          <a:prstGeom prst="rect">
            <a:avLst/>
          </a:prstGeom>
          <a:noFill/>
        </p:spPr>
        <p:txBody>
          <a:bodyPr wrap="square" rtlCol="0">
            <a:spAutoFit/>
          </a:bodyPr>
          <a:lstStyle/>
          <a:p>
            <a:pPr>
              <a:lnSpc>
                <a:spcPct val="150000"/>
              </a:lnSpc>
            </a:pPr>
            <a:r>
              <a:rPr lang="en-US" altLang="zh-CN" sz="3200" b="1" dirty="0" smtClean="0">
                <a:latin typeface="微软雅黑" panose="020B0503020204020204" charset="-122"/>
                <a:ea typeface="微软雅黑" panose="020B0503020204020204" charset="-122"/>
              </a:rPr>
              <a:t>       </a:t>
            </a:r>
            <a:r>
              <a:rPr lang="zh-CN" sz="3200" b="1" dirty="0" smtClean="0">
                <a:latin typeface="微软雅黑" panose="020B0503020204020204" charset="-122"/>
                <a:ea typeface="微软雅黑" panose="020B0503020204020204" charset="-122"/>
              </a:rPr>
              <a:t>大家</a:t>
            </a:r>
            <a:r>
              <a:rPr lang="zh-CN" sz="3200" b="1" dirty="0">
                <a:latin typeface="微软雅黑" panose="020B0503020204020204" charset="-122"/>
                <a:ea typeface="微软雅黑" panose="020B0503020204020204" charset="-122"/>
              </a:rPr>
              <a:t>在大观园里放风筝时，哪个场景给你留下了深刻的印象？默读课文，找出描写宝玉的相关内容，结合相关语句谈谈对宝玉的印象。（重点）</a:t>
            </a:r>
            <a:endParaRPr lang="zh-CN" altLang="en-US" sz="3200" b="1" dirty="0">
              <a:latin typeface="微软雅黑" panose="020B0503020204020204" charset="-122"/>
              <a:ea typeface="微软雅黑" panose="020B0503020204020204" charset="-122"/>
            </a:endParaRPr>
          </a:p>
        </p:txBody>
      </p:sp>
      <p:sp>
        <p:nvSpPr>
          <p:cNvPr id="4" name="文本框 3"/>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品读鉴赏</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1805132" y="1279842"/>
            <a:ext cx="9115713" cy="1568450"/>
          </a:xfrm>
          <a:prstGeom prst="rect">
            <a:avLst/>
          </a:prstGeom>
          <a:noFill/>
          <a:ln w="9525">
            <a:noFill/>
          </a:ln>
        </p:spPr>
        <p:txBody>
          <a:bodyPr wrap="square">
            <a:spAutoFit/>
          </a:bodyPr>
          <a:lstStyle/>
          <a:p>
            <a:pPr>
              <a:lnSpc>
                <a:spcPct val="150000"/>
              </a:lnSpc>
            </a:pPr>
            <a:r>
              <a:rPr lang="zh-CN" altLang="en-US" sz="3200" dirty="0" smtClean="0">
                <a:solidFill>
                  <a:schemeClr val="tx1"/>
                </a:solidFill>
                <a:latin typeface="+mn-ea"/>
                <a:cs typeface="+mn-ea"/>
                <a:sym typeface="+mn-ea"/>
              </a:rPr>
              <a:t>    </a:t>
            </a:r>
            <a:r>
              <a:rPr sz="3200" dirty="0">
                <a:latin typeface="微软雅黑" panose="020B0503020204020204" charset="-122"/>
                <a:ea typeface="微软雅黑" panose="020B0503020204020204" charset="-122"/>
                <a:cs typeface="+mn-ea"/>
                <a:sym typeface="+mn-ea"/>
              </a:rPr>
              <a:t>宝玉笑道:“我认得这风筝，这是大老爷那院里嫣红姑娘放的。拿下来给他送过去罢。”</a:t>
            </a:r>
            <a:endParaRPr sz="3200" dirty="0">
              <a:latin typeface="微软雅黑" panose="020B0503020204020204" charset="-122"/>
              <a:ea typeface="微软雅黑" panose="020B0503020204020204" charset="-122"/>
              <a:cs typeface="+mn-ea"/>
              <a:sym typeface="+mn-ea"/>
            </a:endParaRPr>
          </a:p>
        </p:txBody>
      </p:sp>
      <p:sp>
        <p:nvSpPr>
          <p:cNvPr id="6" name="Freeform 5"/>
          <p:cNvSpPr/>
          <p:nvPr/>
        </p:nvSpPr>
        <p:spPr>
          <a:xfrm>
            <a:off x="881380" y="2991485"/>
            <a:ext cx="10436860" cy="2409190"/>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5596" tIns="75596" rIns="75596" bIns="75596" numCol="1" spcCol="1270" anchor="ctr" anchorCtr="0">
            <a:noAutofit/>
          </a:bodyPr>
          <a:lstStyle/>
          <a:p>
            <a:pPr lvl="0" indent="711200" algn="l" defTabSz="2889250" fontAlgn="auto">
              <a:lnSpc>
                <a:spcPct val="150000"/>
              </a:lnSpc>
              <a:spcBef>
                <a:spcPct val="0"/>
              </a:spcBef>
              <a:spcAft>
                <a:spcPts val="0"/>
              </a:spcAft>
            </a:pPr>
            <a:r>
              <a:rPr lang="zh-CN" altLang="en-US" sz="3200" kern="12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kern="1200" dirty="0" smtClean="0">
                <a:solidFill>
                  <a:schemeClr val="bg1"/>
                </a:solidFill>
                <a:latin typeface="+mn-ea"/>
                <a:cs typeface="微软雅黑" panose="020B0503020204020204" charset="-122"/>
              </a:rPr>
              <a:t>宝玉</a:t>
            </a:r>
            <a:r>
              <a:rPr lang="zh-CN" altLang="en-US" sz="3200" b="1" kern="1200" dirty="0">
                <a:solidFill>
                  <a:schemeClr val="bg1"/>
                </a:solidFill>
                <a:latin typeface="+mn-ea"/>
                <a:cs typeface="微软雅黑" panose="020B0503020204020204" charset="-122"/>
              </a:rPr>
              <a:t>认出这是嫣红姑娘的风筝，便马上吩咐人拿下来给她送回去，体现了他的善良和热心。</a:t>
            </a:r>
            <a:endParaRPr lang="zh-CN" altLang="en-US" sz="3200" b="1" kern="1200" dirty="0">
              <a:solidFill>
                <a:schemeClr val="bg1"/>
              </a:solidFill>
              <a:latin typeface="+mn-ea"/>
              <a:cs typeface="微软雅黑" panose="020B0503020204020204" charset="-122"/>
            </a:endParaRPr>
          </a:p>
        </p:txBody>
      </p:sp>
      <p:pic>
        <p:nvPicPr>
          <p:cNvPr id="5" name="图片 4" descr="A000220150824A23PPIC"/>
          <p:cNvPicPr>
            <a:picLocks noChangeAspect="1"/>
          </p:cNvPicPr>
          <p:nvPr/>
        </p:nvPicPr>
        <p:blipFill>
          <a:blip r:embed="rId1" cstate="print"/>
          <a:stretch>
            <a:fillRect/>
          </a:stretch>
        </p:blipFill>
        <p:spPr>
          <a:xfrm>
            <a:off x="9902132" y="2444750"/>
            <a:ext cx="766445" cy="807085"/>
          </a:xfrm>
          <a:prstGeom prst="rect">
            <a:avLst/>
          </a:prstGeom>
        </p:spPr>
      </p:pic>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品读鉴赏</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1939290" y="876300"/>
            <a:ext cx="8921115" cy="2306955"/>
          </a:xfrm>
          <a:prstGeom prst="rect">
            <a:avLst/>
          </a:prstGeom>
          <a:noFill/>
          <a:ln w="9525">
            <a:noFill/>
          </a:ln>
        </p:spPr>
        <p:txBody>
          <a:bodyPr wrap="square">
            <a:spAutoFit/>
          </a:bodyPr>
          <a:lstStyle/>
          <a:p>
            <a:pPr>
              <a:lnSpc>
                <a:spcPct val="150000"/>
              </a:lnSpc>
            </a:pPr>
            <a:r>
              <a:rPr lang="zh-CN" altLang="en-US" sz="3200" dirty="0" smtClean="0">
                <a:solidFill>
                  <a:schemeClr val="tx1"/>
                </a:solidFill>
                <a:latin typeface="+mn-ea"/>
                <a:cs typeface="+mn-ea"/>
                <a:sym typeface="+mn-ea"/>
              </a:rPr>
              <a:t>    </a:t>
            </a:r>
            <a:r>
              <a:rPr sz="3200" dirty="0">
                <a:latin typeface="微软雅黑" panose="020B0503020204020204" charset="-122"/>
                <a:ea typeface="微软雅黑" panose="020B0503020204020204" charset="-122"/>
                <a:cs typeface="+mn-ea"/>
                <a:sym typeface="+mn-ea"/>
              </a:rPr>
              <a:t>“我还没放一遭儿呢！”</a:t>
            </a:r>
            <a:endParaRPr sz="3200" dirty="0">
              <a:latin typeface="微软雅黑" panose="020B0503020204020204" charset="-122"/>
              <a:ea typeface="微软雅黑" panose="020B0503020204020204" charset="-122"/>
              <a:cs typeface="+mn-ea"/>
              <a:sym typeface="+mn-ea"/>
            </a:endParaRPr>
          </a:p>
          <a:p>
            <a:pPr>
              <a:lnSpc>
                <a:spcPct val="150000"/>
              </a:lnSpc>
            </a:pPr>
            <a:r>
              <a:rPr lang="en-US" sz="3200" dirty="0" smtClean="0">
                <a:latin typeface="微软雅黑" panose="020B0503020204020204" charset="-122"/>
                <a:ea typeface="微软雅黑" panose="020B0503020204020204" charset="-122"/>
                <a:cs typeface="+mn-ea"/>
                <a:sym typeface="+mn-ea"/>
              </a:rPr>
              <a:t>      </a:t>
            </a:r>
            <a:r>
              <a:rPr sz="3200" dirty="0" smtClean="0">
                <a:latin typeface="微软雅黑" panose="020B0503020204020204" charset="-122"/>
                <a:ea typeface="微软雅黑" panose="020B0503020204020204" charset="-122"/>
                <a:cs typeface="+mn-ea"/>
                <a:sym typeface="+mn-ea"/>
              </a:rPr>
              <a:t>“</a:t>
            </a:r>
            <a:r>
              <a:rPr sz="3200" dirty="0" err="1" smtClean="0">
                <a:latin typeface="微软雅黑" panose="020B0503020204020204" charset="-122"/>
                <a:ea typeface="微软雅黑" panose="020B0503020204020204" charset="-122"/>
                <a:cs typeface="+mn-ea"/>
                <a:sym typeface="+mn-ea"/>
              </a:rPr>
              <a:t>袭姑娘说</a:t>
            </a:r>
            <a:r>
              <a:rPr sz="3200" dirty="0" err="1">
                <a:latin typeface="微软雅黑" panose="020B0503020204020204" charset="-122"/>
                <a:ea typeface="微软雅黑" panose="020B0503020204020204" charset="-122"/>
                <a:cs typeface="+mn-ea"/>
                <a:sym typeface="+mn-ea"/>
              </a:rPr>
              <a:t>：昨儿把螃蟹给了三爷了，这一个是林大娘才送来的，放这一个罢</a:t>
            </a:r>
            <a:r>
              <a:rPr sz="3200" dirty="0">
                <a:latin typeface="微软雅黑" panose="020B0503020204020204" charset="-122"/>
                <a:ea typeface="微软雅黑" panose="020B0503020204020204" charset="-122"/>
                <a:cs typeface="+mn-ea"/>
                <a:sym typeface="+mn-ea"/>
              </a:rPr>
              <a:t>。”</a:t>
            </a:r>
            <a:endParaRPr sz="3200" dirty="0">
              <a:latin typeface="微软雅黑" panose="020B0503020204020204" charset="-122"/>
              <a:ea typeface="微软雅黑" panose="020B0503020204020204" charset="-122"/>
              <a:cs typeface="+mn-ea"/>
              <a:sym typeface="+mn-ea"/>
            </a:endParaRPr>
          </a:p>
        </p:txBody>
      </p:sp>
      <p:sp>
        <p:nvSpPr>
          <p:cNvPr id="6" name="Freeform 5"/>
          <p:cNvSpPr/>
          <p:nvPr/>
        </p:nvSpPr>
        <p:spPr>
          <a:xfrm>
            <a:off x="1543050" y="3474780"/>
            <a:ext cx="10436860" cy="2409190"/>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5596" tIns="75596" rIns="75596" bIns="75596" numCol="1" spcCol="1270" anchor="ctr" anchorCtr="0">
            <a:noAutofit/>
          </a:bodyPr>
          <a:lstStyle/>
          <a:p>
            <a:pPr lvl="0" indent="711200" algn="l" defTabSz="2889250" fontAlgn="auto">
              <a:lnSpc>
                <a:spcPct val="150000"/>
              </a:lnSpc>
              <a:spcBef>
                <a:spcPct val="0"/>
              </a:spcBef>
              <a:spcAft>
                <a:spcPts val="0"/>
              </a:spcAft>
            </a:pPr>
            <a:r>
              <a:rPr lang="zh-CN" altLang="en-US" sz="3200" dirty="0" smtClean="0">
                <a:solidFill>
                  <a:schemeClr val="bg1"/>
                </a:solidFill>
                <a:latin typeface="微软雅黑" panose="020B0503020204020204" charset="-122"/>
                <a:ea typeface="微软雅黑" panose="020B0503020204020204" charset="-122"/>
                <a:cs typeface="微软雅黑" panose="020B0503020204020204" charset="-122"/>
                <a:sym typeface="+mn-ea"/>
              </a:rPr>
              <a:t>  </a:t>
            </a:r>
            <a:r>
              <a:rPr lang="zh-CN" altLang="en-US" sz="3200" b="1" dirty="0" smtClean="0">
                <a:solidFill>
                  <a:schemeClr val="bg1"/>
                </a:solidFill>
                <a:latin typeface="+mn-ea"/>
                <a:cs typeface="微软雅黑" panose="020B0503020204020204" charset="-122"/>
                <a:sym typeface="+mn-ea"/>
              </a:rPr>
              <a:t>宝玉虽然是大观园里的二爷，却没有贵族少爷的架子。大鱼风筝被晴雯放走，螃蟹风筝被三爷拿去，他却不气恼</a:t>
            </a:r>
            <a:r>
              <a:rPr lang="zh-CN" altLang="en-US" sz="3200" b="1" kern="1200" dirty="0">
                <a:solidFill>
                  <a:schemeClr val="bg1"/>
                </a:solidFill>
                <a:latin typeface="+mn-ea"/>
                <a:cs typeface="微软雅黑" panose="020B0503020204020204" charset="-122"/>
              </a:rPr>
              <a:t>。</a:t>
            </a:r>
            <a:endParaRPr lang="zh-CN" altLang="en-US" sz="3200" b="1" kern="1200" dirty="0">
              <a:solidFill>
                <a:schemeClr val="bg1"/>
              </a:solidFill>
              <a:latin typeface="+mn-ea"/>
              <a:cs typeface="微软雅黑" panose="020B0503020204020204" charset="-122"/>
            </a:endParaRPr>
          </a:p>
        </p:txBody>
      </p:sp>
      <p:pic>
        <p:nvPicPr>
          <p:cNvPr id="5" name="图片 4" descr="A000220150824A23PPIC"/>
          <p:cNvPicPr>
            <a:picLocks noChangeAspect="1"/>
          </p:cNvPicPr>
          <p:nvPr/>
        </p:nvPicPr>
        <p:blipFill>
          <a:blip r:embed="rId1" cstate="print"/>
          <a:stretch>
            <a:fillRect/>
          </a:stretch>
        </p:blipFill>
        <p:spPr>
          <a:xfrm>
            <a:off x="10504805" y="2923425"/>
            <a:ext cx="766445" cy="807085"/>
          </a:xfrm>
          <a:prstGeom prst="rect">
            <a:avLst/>
          </a:prstGeom>
        </p:spPr>
      </p:pic>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品读鉴赏</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2241550" y="675081"/>
            <a:ext cx="8242877" cy="3785652"/>
          </a:xfrm>
          <a:prstGeom prst="rect">
            <a:avLst/>
          </a:prstGeom>
          <a:noFill/>
          <a:ln w="9525">
            <a:noFill/>
          </a:ln>
        </p:spPr>
        <p:txBody>
          <a:bodyPr wrap="square">
            <a:spAutoFit/>
          </a:bodyPr>
          <a:lstStyle/>
          <a:p>
            <a:pPr>
              <a:lnSpc>
                <a:spcPct val="150000"/>
              </a:lnSpc>
            </a:pPr>
            <a:r>
              <a:rPr lang="zh-CN" altLang="en-US" sz="3200" dirty="0" smtClean="0">
                <a:solidFill>
                  <a:schemeClr val="tx1"/>
                </a:solidFill>
                <a:latin typeface="+mn-ea"/>
                <a:cs typeface="+mn-ea"/>
                <a:sym typeface="+mn-ea"/>
              </a:rPr>
              <a:t>    </a:t>
            </a:r>
            <a:r>
              <a:rPr sz="3200" dirty="0">
                <a:latin typeface="微软雅黑" panose="020B0503020204020204" charset="-122"/>
                <a:ea typeface="微软雅黑" panose="020B0503020204020204" charset="-122"/>
                <a:cs typeface="+mn-ea"/>
                <a:sym typeface="+mn-ea"/>
              </a:rPr>
              <a:t>宝玉说丫头们不会放，自己放了半天，只起房高，就落下来，急的头上的汗都出来了。众人都笑他，他便恨的摔在地下，指着风筝说道:“要不是个美人儿，我一顿脚跺个稀烂！”</a:t>
            </a:r>
            <a:endParaRPr sz="3200" dirty="0">
              <a:latin typeface="微软雅黑" panose="020B0503020204020204" charset="-122"/>
              <a:ea typeface="微软雅黑" panose="020B0503020204020204" charset="-122"/>
              <a:cs typeface="+mn-ea"/>
              <a:sym typeface="+mn-ea"/>
            </a:endParaRPr>
          </a:p>
        </p:txBody>
      </p:sp>
      <p:sp>
        <p:nvSpPr>
          <p:cNvPr id="6" name="Freeform 5"/>
          <p:cNvSpPr/>
          <p:nvPr/>
        </p:nvSpPr>
        <p:spPr>
          <a:xfrm>
            <a:off x="1543050" y="4524490"/>
            <a:ext cx="10436860" cy="1481455"/>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5596" tIns="75596" rIns="75596" bIns="75596" numCol="1" spcCol="1270" anchor="ctr" anchorCtr="0">
            <a:noAutofit/>
          </a:bodyPr>
          <a:lstStyle/>
          <a:p>
            <a:pPr lvl="0" indent="711200" defTabSz="2889250">
              <a:lnSpc>
                <a:spcPct val="150000"/>
              </a:lnSpc>
              <a:spcBef>
                <a:spcPct val="0"/>
              </a:spcBef>
            </a:pPr>
            <a:r>
              <a:rPr lang="zh-CN" altLang="en-US" sz="3200" b="1" dirty="0" smtClean="0">
                <a:solidFill>
                  <a:schemeClr val="bg1"/>
                </a:solidFill>
                <a:latin typeface="+mn-ea"/>
                <a:cs typeface="微软雅黑" panose="020B0503020204020204" charset="-122"/>
                <a:sym typeface="+mn-ea"/>
              </a:rPr>
              <a:t>从宝玉的言行举止中，我们可以看出，宝玉十分率直纯真。</a:t>
            </a:r>
            <a:endParaRPr lang="zh-CN" altLang="en-US" sz="3200" b="1" kern="1200" dirty="0">
              <a:solidFill>
                <a:schemeClr val="bg1"/>
              </a:solidFill>
              <a:latin typeface="+mn-ea"/>
              <a:cs typeface="微软雅黑" panose="020B0503020204020204" charset="-122"/>
            </a:endParaRPr>
          </a:p>
        </p:txBody>
      </p:sp>
      <p:pic>
        <p:nvPicPr>
          <p:cNvPr id="5" name="图片 4" descr="A000220150824A23PPIC"/>
          <p:cNvPicPr>
            <a:picLocks noChangeAspect="1"/>
          </p:cNvPicPr>
          <p:nvPr/>
        </p:nvPicPr>
        <p:blipFill>
          <a:blip r:embed="rId1" cstate="print"/>
          <a:stretch>
            <a:fillRect/>
          </a:stretch>
        </p:blipFill>
        <p:spPr>
          <a:xfrm>
            <a:off x="10908607" y="3959283"/>
            <a:ext cx="766445" cy="807085"/>
          </a:xfrm>
          <a:prstGeom prst="rect">
            <a:avLst/>
          </a:prstGeom>
        </p:spPr>
      </p:pic>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品读鉴赏</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2369242" y="1654365"/>
            <a:ext cx="9648190" cy="670120"/>
          </a:xfrm>
          <a:prstGeom prst="rect">
            <a:avLst/>
          </a:prstGeom>
          <a:noFill/>
          <a:ln w="9525">
            <a:noFill/>
          </a:ln>
        </p:spPr>
        <p:txBody>
          <a:bodyPr wrap="square">
            <a:spAutoFit/>
          </a:bodyPr>
          <a:lstStyle/>
          <a:p>
            <a:pPr>
              <a:lnSpc>
                <a:spcPct val="130000"/>
              </a:lnSpc>
            </a:pPr>
            <a:r>
              <a:rPr lang="zh-CN" altLang="en-US" sz="3200" dirty="0" smtClean="0">
                <a:latin typeface="微软雅黑" panose="020B0503020204020204" charset="-122"/>
                <a:ea typeface="微软雅黑" panose="020B0503020204020204" charset="-122"/>
                <a:cs typeface="+mn-ea"/>
                <a:sym typeface="+mn-ea"/>
              </a:rPr>
              <a:t>读了本文，你对文中哪个人物印象最深？</a:t>
            </a:r>
            <a:endParaRPr lang="zh-CN" altLang="en-US" sz="3200" dirty="0" smtClean="0">
              <a:latin typeface="微软雅黑" panose="020B0503020204020204" charset="-122"/>
              <a:ea typeface="微软雅黑" panose="020B0503020204020204" charset="-122"/>
              <a:cs typeface="+mn-ea"/>
              <a:sym typeface="+mn-ea"/>
            </a:endParaRPr>
          </a:p>
        </p:txBody>
      </p:sp>
      <p:sp>
        <p:nvSpPr>
          <p:cNvPr id="6" name="Freeform 5"/>
          <p:cNvSpPr/>
          <p:nvPr/>
        </p:nvSpPr>
        <p:spPr>
          <a:xfrm>
            <a:off x="1028093" y="3394075"/>
            <a:ext cx="10436860" cy="1965932"/>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5596" tIns="75596" rIns="75596" bIns="75596" numCol="1" spcCol="1270" anchor="ctr" anchorCtr="0">
            <a:noAutofit/>
          </a:bodyPr>
          <a:lstStyle/>
          <a:p>
            <a:pPr lvl="0" indent="711200" defTabSz="2889250">
              <a:lnSpc>
                <a:spcPct val="150000"/>
              </a:lnSpc>
              <a:spcBef>
                <a:spcPct val="0"/>
              </a:spcBef>
            </a:pPr>
            <a:r>
              <a:rPr lang="zh-CN" altLang="en-US" sz="3200" b="1" dirty="0" smtClean="0">
                <a:solidFill>
                  <a:schemeClr val="bg1"/>
                </a:solidFill>
                <a:latin typeface="+mn-ea"/>
                <a:cs typeface="微软雅黑" panose="020B0503020204020204" charset="-122"/>
              </a:rPr>
              <a:t>在整个放风筝的过程中，贾宝玉顽皮、欢乐，一点也没有居高临下的公子哥的架子。十分率直纯真。</a:t>
            </a:r>
            <a:endParaRPr lang="zh-CN" altLang="en-US" sz="3200" b="1" dirty="0" smtClean="0">
              <a:solidFill>
                <a:schemeClr val="bg1"/>
              </a:solidFill>
              <a:latin typeface="+mn-ea"/>
              <a:cs typeface="微软雅黑" panose="020B0503020204020204" charset="-122"/>
            </a:endParaRPr>
          </a:p>
        </p:txBody>
      </p:sp>
      <p:pic>
        <p:nvPicPr>
          <p:cNvPr id="5" name="图片 4" descr="A000220150824A23PPIC"/>
          <p:cNvPicPr>
            <a:picLocks noChangeAspect="1"/>
          </p:cNvPicPr>
          <p:nvPr/>
        </p:nvPicPr>
        <p:blipFill>
          <a:blip r:embed="rId1" cstate="print"/>
          <a:stretch>
            <a:fillRect/>
          </a:stretch>
        </p:blipFill>
        <p:spPr>
          <a:xfrm>
            <a:off x="10698508" y="2846763"/>
            <a:ext cx="766445" cy="807085"/>
          </a:xfrm>
          <a:prstGeom prst="rect">
            <a:avLst/>
          </a:prstGeom>
        </p:spPr>
      </p:pic>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品读鉴赏</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877570" y="893412"/>
            <a:ext cx="8983403" cy="1372683"/>
          </a:xfrm>
          <a:prstGeom prst="rect">
            <a:avLst/>
          </a:prstGeom>
          <a:noFill/>
          <a:ln w="9525">
            <a:noFill/>
          </a:ln>
        </p:spPr>
        <p:txBody>
          <a:bodyPr wrap="square">
            <a:spAutoFit/>
          </a:bodyPr>
          <a:lstStyle/>
          <a:p>
            <a:pPr>
              <a:lnSpc>
                <a:spcPct val="130000"/>
              </a:lnSpc>
            </a:pPr>
            <a:r>
              <a:rPr lang="zh-CN" altLang="en-US" sz="3200" dirty="0" smtClean="0">
                <a:latin typeface="微软雅黑" panose="020B0503020204020204" charset="-122"/>
                <a:ea typeface="微软雅黑" panose="020B0503020204020204" charset="-122"/>
                <a:cs typeface="+mn-ea"/>
                <a:sym typeface="+mn-ea"/>
              </a:rPr>
              <a:t>读阅读链接《风筝》，想一想：文章围绕</a:t>
            </a:r>
            <a:r>
              <a:rPr lang="en-US" altLang="zh-CN" sz="3200" dirty="0" smtClean="0">
                <a:latin typeface="微软雅黑" panose="020B0503020204020204" charset="-122"/>
                <a:ea typeface="微软雅黑" panose="020B0503020204020204" charset="-122"/>
                <a:cs typeface="+mn-ea"/>
                <a:sym typeface="+mn-ea"/>
              </a:rPr>
              <a:t>“</a:t>
            </a:r>
            <a:r>
              <a:rPr lang="zh-CN" altLang="en-US" sz="3200" dirty="0" smtClean="0">
                <a:latin typeface="微软雅黑" panose="020B0503020204020204" charset="-122"/>
                <a:ea typeface="微软雅黑" panose="020B0503020204020204" charset="-122"/>
                <a:cs typeface="+mn-ea"/>
                <a:sym typeface="+mn-ea"/>
              </a:rPr>
              <a:t>风筝</a:t>
            </a:r>
            <a:r>
              <a:rPr lang="en-US" altLang="zh-CN" sz="3200" dirty="0" smtClean="0">
                <a:latin typeface="微软雅黑" panose="020B0503020204020204" charset="-122"/>
                <a:ea typeface="微软雅黑" panose="020B0503020204020204" charset="-122"/>
                <a:cs typeface="+mn-ea"/>
                <a:sym typeface="+mn-ea"/>
              </a:rPr>
              <a:t>”</a:t>
            </a:r>
            <a:r>
              <a:rPr lang="zh-CN" altLang="en-US" sz="3200" dirty="0" smtClean="0">
                <a:latin typeface="微软雅黑" panose="020B0503020204020204" charset="-122"/>
                <a:ea typeface="微软雅黑" panose="020B0503020204020204" charset="-122"/>
                <a:cs typeface="+mn-ea"/>
                <a:sym typeface="+mn-ea"/>
              </a:rPr>
              <a:t>写了哪些 内容？</a:t>
            </a:r>
            <a:endParaRPr lang="zh-CN" altLang="en-US" sz="3200" dirty="0" smtClean="0">
              <a:latin typeface="微软雅黑" panose="020B0503020204020204" charset="-122"/>
              <a:ea typeface="微软雅黑" panose="020B0503020204020204" charset="-122"/>
              <a:cs typeface="+mn-ea"/>
              <a:sym typeface="+mn-ea"/>
            </a:endParaRPr>
          </a:p>
        </p:txBody>
      </p:sp>
      <p:sp>
        <p:nvSpPr>
          <p:cNvPr id="6" name="Freeform 5"/>
          <p:cNvSpPr/>
          <p:nvPr/>
        </p:nvSpPr>
        <p:spPr>
          <a:xfrm>
            <a:off x="877570" y="2409190"/>
            <a:ext cx="10436860" cy="3399328"/>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5596" tIns="75596" rIns="75596" bIns="75596" numCol="1" spcCol="1270" anchor="ctr" anchorCtr="0">
            <a:noAutofit/>
          </a:bodyPr>
          <a:lstStyle/>
          <a:p>
            <a:pPr lvl="0" indent="711200" defTabSz="2889250">
              <a:lnSpc>
                <a:spcPct val="150000"/>
              </a:lnSpc>
              <a:spcBef>
                <a:spcPct val="0"/>
              </a:spcBef>
              <a:extLst>
                <a:ext uri="{35155182-B16C-46BC-9424-99874614C6A1}">
                  <wpsdc:indentchars xmlns:wpsdc="http://www.wps.cn/officeDocument/2017/drawingmlCustomData" val="200" checksum="3773799597"/>
                </a:ext>
              </a:extLst>
            </a:pPr>
            <a:r>
              <a:rPr lang="zh-CN" altLang="en-US" sz="2800" dirty="0" smtClean="0">
                <a:solidFill>
                  <a:schemeClr val="bg1"/>
                </a:solidFill>
                <a:latin typeface="+mn-ea"/>
                <a:cs typeface="微软雅黑" panose="020B0503020204020204" charset="-122"/>
              </a:rPr>
              <a:t> 林庚在《风筝》中主要写了自己小时候放风筝的经历、看风筝的感受，还有旧时北平春天放风筝的习俗和盛况。文中还描写了很多的风筝样式，让人目不暇接，字里行间表达了作者对放风筝的渴望和喜爱。在这篇文章和课文《红楼春趣》中都提到了放风筝被认为是放晦气，这体现出民俗文化的传承。</a:t>
            </a:r>
            <a:endParaRPr lang="zh-CN" altLang="en-US" sz="2800" dirty="0" smtClean="0">
              <a:solidFill>
                <a:schemeClr val="bg1"/>
              </a:solidFill>
              <a:latin typeface="+mn-ea"/>
              <a:cs typeface="微软雅黑" panose="020B0503020204020204" charset="-122"/>
            </a:endParaRPr>
          </a:p>
        </p:txBody>
      </p:sp>
      <p:pic>
        <p:nvPicPr>
          <p:cNvPr id="5" name="图片 4" descr="A000220150824A23PPIC"/>
          <p:cNvPicPr>
            <a:picLocks noChangeAspect="1"/>
          </p:cNvPicPr>
          <p:nvPr/>
        </p:nvPicPr>
        <p:blipFill>
          <a:blip r:embed="rId1" cstate="print"/>
          <a:stretch>
            <a:fillRect/>
          </a:stretch>
        </p:blipFill>
        <p:spPr>
          <a:xfrm>
            <a:off x="9767050" y="1767647"/>
            <a:ext cx="766445" cy="807085"/>
          </a:xfrm>
          <a:prstGeom prst="rect">
            <a:avLst/>
          </a:prstGeom>
        </p:spPr>
      </p:pic>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品读鉴赏</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4294967295"/>
          </p:nvPr>
        </p:nvSpPr>
        <p:spPr>
          <a:xfrm>
            <a:off x="1007918" y="1310987"/>
            <a:ext cx="9570027" cy="4622222"/>
          </a:xfrm>
          <a:prstGeom prst="rect">
            <a:avLst/>
          </a:prstGeom>
        </p:spPr>
        <p:txBody>
          <a:bodyPr>
            <a:noAutofit/>
          </a:bodyPr>
          <a:lstStyle/>
          <a:p>
            <a:pPr marL="355600" lvl="0" indent="356235" algn="just" defTabSz="457200" fontAlgn="base">
              <a:lnSpc>
                <a:spcPct val="150000"/>
              </a:lnSpc>
              <a:spcBef>
                <a:spcPct val="0"/>
              </a:spcBef>
              <a:spcAft>
                <a:spcPct val="0"/>
              </a:spcAft>
              <a:buNone/>
              <a:defRPr/>
            </a:pPr>
            <a:r>
              <a:rPr lang="en-US" altLang="zh-CN"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同学们，你们放过风筝吗？你们放风筝时是一派怎样的景象呢？古往今来，放风筝都是人们十分喜爱的一项活动，就连四大名著之一的</a:t>
            </a:r>
            <a:r>
              <a:rPr lang="en-US" alt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a:t>
            </a:r>
            <a:r>
              <a:rPr lang="zh-CN" altLang="zh-CN" sz="3200" dirty="0">
                <a:latin typeface="微软雅黑" panose="020B0503020204020204" charset="-122"/>
                <a:ea typeface="微软雅黑" panose="020B0503020204020204" charset="-122"/>
                <a:cs typeface="微软雅黑" panose="020B0503020204020204" charset="-122"/>
                <a:sym typeface="+mn-ea"/>
              </a:rPr>
              <a:t>红楼梦</a:t>
            </a:r>
            <a:r>
              <a:rPr lang="en-US" alt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a:t>
            </a:r>
            <a:r>
              <a:rPr lang="zh-CN" altLang="en-US"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也描写过大观园儿女放风筝的样子。</a:t>
            </a:r>
            <a:endParaRPr lang="en-US" alt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endParaRPr>
          </a:p>
          <a:p>
            <a:pPr marL="355600" lvl="0" indent="356235" algn="just" defTabSz="457200" fontAlgn="base">
              <a:lnSpc>
                <a:spcPct val="150000"/>
              </a:lnSpc>
              <a:spcBef>
                <a:spcPct val="0"/>
              </a:spcBef>
              <a:spcAft>
                <a:spcPct val="0"/>
              </a:spcAft>
              <a:buNone/>
              <a:defRPr/>
            </a:pPr>
            <a:r>
              <a:rPr lang="en-US" alt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   </a:t>
            </a:r>
            <a:r>
              <a:rPr 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今天</a:t>
            </a:r>
            <a:r>
              <a:rPr lang="zh-CN" sz="3200" noProof="0" dirty="0">
                <a:ln>
                  <a:noFill/>
                </a:ln>
                <a:effectLst/>
                <a:uLnTx/>
                <a:uFillTx/>
                <a:latin typeface="微软雅黑" panose="020B0503020204020204" charset="-122"/>
                <a:ea typeface="微软雅黑" panose="020B0503020204020204" charset="-122"/>
                <a:cs typeface="微软雅黑" panose="020B0503020204020204" charset="-122"/>
                <a:sym typeface="+mn-ea"/>
              </a:rPr>
              <a:t>，我们</a:t>
            </a:r>
            <a:r>
              <a:rPr 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将一起</a:t>
            </a:r>
            <a:r>
              <a:rPr lang="zh-CN" sz="3200" noProof="0" dirty="0">
                <a:ln>
                  <a:noFill/>
                </a:ln>
                <a:effectLst/>
                <a:uLnTx/>
                <a:uFillTx/>
                <a:latin typeface="微软雅黑" panose="020B0503020204020204" charset="-122"/>
                <a:ea typeface="微软雅黑" panose="020B0503020204020204" charset="-122"/>
                <a:cs typeface="微软雅黑" panose="020B0503020204020204" charset="-122"/>
                <a:sym typeface="+mn-ea"/>
              </a:rPr>
              <a:t>走进贾府</a:t>
            </a:r>
            <a:r>
              <a:rPr 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a:t>
            </a:r>
            <a:r>
              <a:rPr lang="zh-CN" altLang="en-US"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看看大观园里放风筝的场景。</a:t>
            </a:r>
            <a:r>
              <a:rPr lang="zh-CN"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请</a:t>
            </a:r>
            <a:r>
              <a:rPr lang="zh-CN" sz="3200" noProof="0" dirty="0">
                <a:ln>
                  <a:noFill/>
                </a:ln>
                <a:effectLst/>
                <a:uLnTx/>
                <a:uFillTx/>
                <a:latin typeface="微软雅黑" panose="020B0503020204020204" charset="-122"/>
                <a:ea typeface="微软雅黑" panose="020B0503020204020204" charset="-122"/>
                <a:cs typeface="微软雅黑" panose="020B0503020204020204" charset="-122"/>
                <a:sym typeface="+mn-ea"/>
              </a:rPr>
              <a:t>同学们翻开课文《红楼春趣》。</a:t>
            </a:r>
            <a:endParaRPr lang="zh-CN" sz="3200" noProof="0" dirty="0">
              <a:ln>
                <a:noFill/>
              </a:ln>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新课导入</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1543050" y="838200"/>
            <a:ext cx="9648190" cy="732508"/>
          </a:xfrm>
          <a:prstGeom prst="rect">
            <a:avLst/>
          </a:prstGeom>
          <a:noFill/>
          <a:ln w="9525">
            <a:noFill/>
          </a:ln>
        </p:spPr>
        <p:txBody>
          <a:bodyPr wrap="square">
            <a:spAutoFit/>
          </a:bodyPr>
          <a:lstStyle/>
          <a:p>
            <a:pPr>
              <a:lnSpc>
                <a:spcPct val="130000"/>
              </a:lnSpc>
            </a:pPr>
            <a:r>
              <a:rPr lang="zh-CN" sz="3200" dirty="0" smtClean="0">
                <a:latin typeface="微软雅黑" panose="020B0503020204020204" charset="-122"/>
                <a:ea typeface="微软雅黑" panose="020B0503020204020204" charset="-122"/>
                <a:cs typeface="+mn-ea"/>
                <a:sym typeface="+mn-ea"/>
              </a:rPr>
              <a:t>你还知道哪些关于风筝的历史、传说或习俗</a:t>
            </a:r>
            <a:r>
              <a:rPr lang="zh-CN" altLang="en-US" sz="3200" dirty="0" smtClean="0">
                <a:latin typeface="微软雅黑" panose="020B0503020204020204" charset="-122"/>
                <a:ea typeface="微软雅黑" panose="020B0503020204020204" charset="-122"/>
                <a:cs typeface="+mn-ea"/>
                <a:sym typeface="+mn-ea"/>
              </a:rPr>
              <a:t>？</a:t>
            </a:r>
            <a:endParaRPr lang="zh-CN" sz="3200" dirty="0" smtClean="0">
              <a:latin typeface="微软雅黑" panose="020B0503020204020204" charset="-122"/>
              <a:ea typeface="微软雅黑" panose="020B0503020204020204" charset="-122"/>
              <a:cs typeface="+mn-ea"/>
              <a:sym typeface="+mn-ea"/>
            </a:endParaRPr>
          </a:p>
        </p:txBody>
      </p:sp>
      <p:sp>
        <p:nvSpPr>
          <p:cNvPr id="6" name="Freeform 5"/>
          <p:cNvSpPr/>
          <p:nvPr/>
        </p:nvSpPr>
        <p:spPr>
          <a:xfrm>
            <a:off x="856788" y="1711210"/>
            <a:ext cx="10436860" cy="4629785"/>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5596" tIns="75596" rIns="75596" bIns="75596" numCol="1" spcCol="1270" anchor="ctr" anchorCtr="0">
            <a:noAutofit/>
          </a:bodyPr>
          <a:lstStyle/>
          <a:p>
            <a:pPr lvl="0" indent="711200" defTabSz="2889250">
              <a:lnSpc>
                <a:spcPct val="150000"/>
              </a:lnSpc>
              <a:spcBef>
                <a:spcPct val="0"/>
              </a:spcBef>
              <a:extLst>
                <a:ext uri="{35155182-B16C-46BC-9424-99874614C6A1}">
                  <wpsdc:indentchars xmlns:wpsdc="http://www.wps.cn/officeDocument/2017/drawingmlCustomData" val="200" checksum="3773799597"/>
                </a:ext>
              </a:extLst>
            </a:pPr>
            <a:r>
              <a:rPr lang="zh-CN" altLang="en-US" sz="2800" dirty="0" smtClean="0">
                <a:solidFill>
                  <a:schemeClr val="bg1"/>
                </a:solidFill>
                <a:latin typeface="+mn-ea"/>
                <a:cs typeface="微软雅黑" panose="020B0503020204020204" charset="-122"/>
              </a:rPr>
              <a:t> 风筝至今已有2000多年的历史，最早的风筝并不是玩具，而是一种通信工具。相传春秋战国时期的墨翟(ｄí)，用了3年的时间，制成木鸢，它能在天空飞翔，这是人类最早的风筝。后来鲁班用竹子改进了风筝的材质。从隋唐开始，随着造纸业的发达，民间开始用纸来裱糊风筝。后来，有人在风筝上加上哨子，风一吹，就发出像筝那样的声音，所以就有了 “风筝”的叫法。到了宋代，放风筝成为一种深受人们喜爱的户外活动。</a:t>
            </a:r>
            <a:endParaRPr lang="zh-CN" altLang="en-US" sz="2800" dirty="0" smtClean="0">
              <a:solidFill>
                <a:schemeClr val="bg1"/>
              </a:solidFill>
              <a:latin typeface="+mn-ea"/>
              <a:cs typeface="微软雅黑" panose="020B0503020204020204" charset="-122"/>
            </a:endParaRPr>
          </a:p>
        </p:txBody>
      </p:sp>
      <p:sp>
        <p:nvSpPr>
          <p:cNvPr id="4" name="文本框 3"/>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助学资料</a:t>
            </a:r>
            <a:endParaRPr lang="zh-CN" altLang="en-US" sz="3200" b="1" dirty="0">
              <a:solidFill>
                <a:srgbClr val="C00000"/>
              </a:solidFill>
              <a:latin typeface="微软雅黑" panose="020B0503020204020204" charset="-122"/>
              <a:ea typeface="微软雅黑" panose="020B0503020204020204" charset="-122"/>
            </a:endParaRPr>
          </a:p>
        </p:txBody>
      </p:sp>
      <p:pic>
        <p:nvPicPr>
          <p:cNvPr id="5" name="图片 4" descr="A000220150824A23PPIC"/>
          <p:cNvPicPr>
            <a:picLocks noChangeAspect="1"/>
          </p:cNvPicPr>
          <p:nvPr/>
        </p:nvPicPr>
        <p:blipFill>
          <a:blip r:embed="rId1" cstate="print"/>
          <a:stretch>
            <a:fillRect/>
          </a:stretch>
        </p:blipFill>
        <p:spPr>
          <a:xfrm>
            <a:off x="10265813" y="1204454"/>
            <a:ext cx="766445" cy="8070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Text Box 4"/>
          <p:cNvSpPr txBox="1"/>
          <p:nvPr/>
        </p:nvSpPr>
        <p:spPr>
          <a:xfrm>
            <a:off x="606310" y="3171566"/>
            <a:ext cx="1826141" cy="584775"/>
          </a:xfrm>
          <a:prstGeom prst="rect">
            <a:avLst/>
          </a:prstGeom>
          <a:noFill/>
          <a:ln w="9525">
            <a:noFill/>
          </a:ln>
        </p:spPr>
        <p:txBody>
          <a:bodyPr wrap="none">
            <a:spAutoFit/>
          </a:bodyPr>
          <a:lstStyle/>
          <a:p>
            <a:r>
              <a:rPr lang="zh-CN" altLang="en-US" sz="3200" dirty="0">
                <a:latin typeface="微软雅黑" panose="020B0503020204020204" charset="-122"/>
                <a:ea typeface="微软雅黑" panose="020B0503020204020204" charset="-122"/>
              </a:rPr>
              <a:t>红楼春趣</a:t>
            </a:r>
            <a:endParaRPr lang="zh-CN" altLang="en-US" sz="3200" dirty="0">
              <a:latin typeface="微软雅黑" panose="020B0503020204020204" charset="-122"/>
              <a:ea typeface="微软雅黑" panose="020B0503020204020204" charset="-122"/>
            </a:endParaRPr>
          </a:p>
        </p:txBody>
      </p:sp>
      <p:sp>
        <p:nvSpPr>
          <p:cNvPr id="95237" name="AutoShape 5"/>
          <p:cNvSpPr/>
          <p:nvPr/>
        </p:nvSpPr>
        <p:spPr>
          <a:xfrm>
            <a:off x="2568575" y="2253615"/>
            <a:ext cx="353060" cy="2420620"/>
          </a:xfrm>
          <a:prstGeom prst="leftBrace">
            <a:avLst>
              <a:gd name="adj1" fmla="val 114583"/>
              <a:gd name="adj2" fmla="val 50000"/>
            </a:avLst>
          </a:prstGeom>
          <a:noFill/>
          <a:ln w="9525" cap="flat" cmpd="sng">
            <a:solidFill>
              <a:schemeClr val="tx1"/>
            </a:solidFill>
            <a:prstDash val="solid"/>
            <a:headEnd type="none" w="med" len="med"/>
            <a:tailEnd type="none" w="med" len="med"/>
          </a:ln>
        </p:spPr>
        <p:txBody>
          <a:bodyPr wrap="none" anchor="ctr"/>
          <a:lstStyle/>
          <a:p>
            <a:endParaRPr lang="zh-CN" altLang="en-US" dirty="0">
              <a:latin typeface="Arial" panose="020B0604020202020204" pitchFamily="34" charset="0"/>
            </a:endParaRPr>
          </a:p>
        </p:txBody>
      </p:sp>
      <p:sp>
        <p:nvSpPr>
          <p:cNvPr id="95238" name="Text Box 6"/>
          <p:cNvSpPr txBox="1"/>
          <p:nvPr/>
        </p:nvSpPr>
        <p:spPr>
          <a:xfrm>
            <a:off x="3073400" y="2253615"/>
            <a:ext cx="3416320" cy="523220"/>
          </a:xfrm>
          <a:prstGeom prst="rect">
            <a:avLst/>
          </a:prstGeom>
          <a:noFill/>
          <a:ln w="9525">
            <a:noFill/>
          </a:ln>
        </p:spPr>
        <p:txBody>
          <a:bodyPr wrap="none">
            <a:spAutoFit/>
          </a:bodyPr>
          <a:lstStyle/>
          <a:p>
            <a:r>
              <a:rPr lang="zh-CN" altLang="en-US" sz="2800" dirty="0">
                <a:latin typeface="微软雅黑" panose="020B0503020204020204" charset="-122"/>
                <a:ea typeface="微软雅黑" panose="020B0503020204020204" charset="-122"/>
                <a:cs typeface="微软雅黑" panose="020B0503020204020204" charset="-122"/>
              </a:rPr>
              <a:t>宝玉：“美人”风筝</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95240" name="Text Box 8"/>
          <p:cNvSpPr txBox="1"/>
          <p:nvPr/>
        </p:nvSpPr>
        <p:spPr>
          <a:xfrm>
            <a:off x="3073400" y="4150678"/>
            <a:ext cx="4134465" cy="523220"/>
          </a:xfrm>
          <a:prstGeom prst="rect">
            <a:avLst/>
          </a:prstGeom>
          <a:noFill/>
          <a:ln w="9525">
            <a:noFill/>
          </a:ln>
        </p:spPr>
        <p:txBody>
          <a:bodyPr wrap="none">
            <a:spAutoFit/>
          </a:bodyPr>
          <a:lstStyle/>
          <a:p>
            <a:r>
              <a:rPr lang="zh-CN" altLang="en-US" sz="2800" dirty="0">
                <a:latin typeface="微软雅黑" panose="020B0503020204020204" charset="-122"/>
                <a:ea typeface="微软雅黑" panose="020B0503020204020204" charset="-122"/>
                <a:cs typeface="微软雅黑" panose="020B0503020204020204" charset="-122"/>
              </a:rPr>
              <a:t>宝钗：“七个大雁”风筝</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95241" name="Text Box 9"/>
          <p:cNvSpPr txBox="1"/>
          <p:nvPr/>
        </p:nvSpPr>
        <p:spPr>
          <a:xfrm>
            <a:off x="3099435" y="2808605"/>
            <a:ext cx="3738880" cy="521970"/>
          </a:xfrm>
          <a:prstGeom prst="rect">
            <a:avLst/>
          </a:prstGeom>
          <a:noFill/>
          <a:ln w="9525">
            <a:noFill/>
          </a:ln>
        </p:spPr>
        <p:txBody>
          <a:bodyPr wrap="none">
            <a:spAutoFit/>
          </a:bodyPr>
          <a:lstStyle/>
          <a:p>
            <a:r>
              <a:rPr lang="zh-CN" altLang="en-US" sz="2800" dirty="0">
                <a:latin typeface="微软雅黑" panose="020B0503020204020204" charset="-122"/>
                <a:ea typeface="微软雅黑" panose="020B0503020204020204" charset="-122"/>
                <a:cs typeface="微软雅黑" panose="020B0503020204020204" charset="-122"/>
              </a:rPr>
              <a:t>宝琴：“大蝙蝠”风筝</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95242" name="Text Box 10"/>
          <p:cNvSpPr txBox="1"/>
          <p:nvPr/>
        </p:nvSpPr>
        <p:spPr>
          <a:xfrm>
            <a:off x="3057758" y="3330575"/>
            <a:ext cx="4629551" cy="523220"/>
          </a:xfrm>
          <a:prstGeom prst="rect">
            <a:avLst/>
          </a:prstGeom>
          <a:noFill/>
          <a:ln w="9525">
            <a:noFill/>
          </a:ln>
        </p:spPr>
        <p:txBody>
          <a:bodyPr wrap="square">
            <a:spAutoFit/>
          </a:bodyPr>
          <a:lstStyle/>
          <a:p>
            <a:r>
              <a:rPr lang="zh-CN" altLang="en-US" sz="2800" dirty="0">
                <a:latin typeface="微软雅黑" panose="020B0503020204020204" charset="-122"/>
                <a:ea typeface="微软雅黑" panose="020B0503020204020204" charset="-122"/>
                <a:cs typeface="微软雅黑" panose="020B0503020204020204" charset="-122"/>
              </a:rPr>
              <a:t>黛玉：“病根儿都放了去了”</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95243" name="AutoShape 11"/>
          <p:cNvSpPr/>
          <p:nvPr/>
        </p:nvSpPr>
        <p:spPr>
          <a:xfrm>
            <a:off x="7534909" y="2534674"/>
            <a:ext cx="152400" cy="1143000"/>
          </a:xfrm>
          <a:prstGeom prst="rightBrace">
            <a:avLst>
              <a:gd name="adj1" fmla="val 62500"/>
              <a:gd name="adj2" fmla="val 50000"/>
            </a:avLst>
          </a:prstGeom>
          <a:noFill/>
          <a:ln w="9525" cap="flat" cmpd="sng">
            <a:solidFill>
              <a:schemeClr val="tx1"/>
            </a:solidFill>
            <a:prstDash val="solid"/>
            <a:headEnd type="none" w="med" len="med"/>
            <a:tailEnd type="none" w="med" len="med"/>
          </a:ln>
        </p:spPr>
        <p:txBody>
          <a:bodyPr wrap="none" anchor="ctr"/>
          <a:lstStyle/>
          <a:p>
            <a:endParaRPr lang="zh-CN" altLang="en-US" dirty="0">
              <a:latin typeface="Arial" panose="020B0604020202020204" pitchFamily="34" charset="0"/>
            </a:endParaRPr>
          </a:p>
        </p:txBody>
      </p:sp>
      <p:sp>
        <p:nvSpPr>
          <p:cNvPr id="95245" name="Text Box 13"/>
          <p:cNvSpPr txBox="1"/>
          <p:nvPr/>
        </p:nvSpPr>
        <p:spPr>
          <a:xfrm>
            <a:off x="7482839" y="2633099"/>
            <a:ext cx="1136650" cy="473075"/>
          </a:xfrm>
          <a:prstGeom prst="rect">
            <a:avLst/>
          </a:prstGeom>
          <a:noFill/>
          <a:ln w="9525">
            <a:noFill/>
          </a:ln>
        </p:spPr>
        <p:txBody>
          <a:bodyPr wrap="none">
            <a:spAutoFit/>
          </a:bodyPr>
          <a:lstStyle/>
          <a:p>
            <a:r>
              <a:rPr lang="zh-CN" altLang="en-US" sz="2500" dirty="0">
                <a:latin typeface="微软雅黑" panose="020B0503020204020204" charset="-122"/>
                <a:ea typeface="微软雅黑" panose="020B0503020204020204" charset="-122"/>
              </a:rPr>
              <a:t>（详）</a:t>
            </a:r>
            <a:endParaRPr lang="zh-CN" altLang="en-US" sz="2500" dirty="0">
              <a:latin typeface="微软雅黑" panose="020B0503020204020204" charset="-122"/>
              <a:ea typeface="微软雅黑" panose="020B0503020204020204" charset="-122"/>
            </a:endParaRPr>
          </a:p>
        </p:txBody>
      </p:sp>
      <p:sp>
        <p:nvSpPr>
          <p:cNvPr id="95247" name="Text Box 15"/>
          <p:cNvSpPr txBox="1"/>
          <p:nvPr/>
        </p:nvSpPr>
        <p:spPr>
          <a:xfrm>
            <a:off x="6994525" y="4150678"/>
            <a:ext cx="1136650" cy="473075"/>
          </a:xfrm>
          <a:prstGeom prst="rect">
            <a:avLst/>
          </a:prstGeom>
          <a:noFill/>
          <a:ln w="9525">
            <a:noFill/>
          </a:ln>
        </p:spPr>
        <p:txBody>
          <a:bodyPr wrap="none">
            <a:spAutoFit/>
          </a:bodyPr>
          <a:lstStyle/>
          <a:p>
            <a:r>
              <a:rPr lang="zh-CN" altLang="en-US" sz="2500" dirty="0">
                <a:latin typeface="微软雅黑" panose="020B0503020204020204" charset="-122"/>
                <a:ea typeface="微软雅黑" panose="020B0503020204020204" charset="-122"/>
              </a:rPr>
              <a:t>（略）</a:t>
            </a:r>
            <a:endParaRPr lang="zh-CN" altLang="en-US" sz="2500" dirty="0">
              <a:latin typeface="微软雅黑" panose="020B0503020204020204" charset="-122"/>
              <a:ea typeface="微软雅黑" panose="020B0503020204020204" charset="-122"/>
            </a:endParaRPr>
          </a:p>
        </p:txBody>
      </p:sp>
      <p:sp>
        <p:nvSpPr>
          <p:cNvPr id="95248" name="AutoShape 16"/>
          <p:cNvSpPr/>
          <p:nvPr/>
        </p:nvSpPr>
        <p:spPr>
          <a:xfrm>
            <a:off x="8429625" y="2808605"/>
            <a:ext cx="416560" cy="1777365"/>
          </a:xfrm>
          <a:prstGeom prst="rightBrace">
            <a:avLst>
              <a:gd name="adj1" fmla="val 111111"/>
              <a:gd name="adj2" fmla="val 50000"/>
            </a:avLst>
          </a:prstGeom>
          <a:noFill/>
          <a:ln w="9525" cap="flat" cmpd="sng">
            <a:solidFill>
              <a:schemeClr val="tx1"/>
            </a:solidFill>
            <a:prstDash val="solid"/>
            <a:headEnd type="none" w="med" len="med"/>
            <a:tailEnd type="none" w="med" len="med"/>
          </a:ln>
        </p:spPr>
        <p:txBody>
          <a:bodyPr wrap="none" anchor="ctr"/>
          <a:lstStyle/>
          <a:p>
            <a:endParaRPr lang="zh-CN" altLang="en-US" dirty="0">
              <a:latin typeface="Arial" panose="020B0604020202020204" pitchFamily="34" charset="0"/>
            </a:endParaRPr>
          </a:p>
        </p:txBody>
      </p:sp>
      <p:sp>
        <p:nvSpPr>
          <p:cNvPr id="95249" name="Text Box 17"/>
          <p:cNvSpPr txBox="1"/>
          <p:nvPr/>
        </p:nvSpPr>
        <p:spPr>
          <a:xfrm>
            <a:off x="9102784" y="3405245"/>
            <a:ext cx="2621280" cy="583565"/>
          </a:xfrm>
          <a:prstGeom prst="rect">
            <a:avLst/>
          </a:prstGeom>
          <a:noFill/>
          <a:ln w="9525">
            <a:noFill/>
          </a:ln>
        </p:spPr>
        <p:txBody>
          <a:bodyPr wrap="none">
            <a:spAutoFit/>
          </a:bodyPr>
          <a:lstStyle/>
          <a:p>
            <a:r>
              <a:rPr lang="zh-CN" altLang="en-US" sz="3200" dirty="0">
                <a:solidFill>
                  <a:srgbClr val="E04236"/>
                </a:solidFill>
                <a:latin typeface="微软雅黑" panose="020B0503020204020204" charset="-122"/>
                <a:ea typeface="微软雅黑" panose="020B0503020204020204" charset="-122"/>
              </a:rPr>
              <a:t>场面热闹有趣</a:t>
            </a:r>
            <a:endParaRPr lang="zh-CN" altLang="en-US" sz="3200" dirty="0">
              <a:solidFill>
                <a:srgbClr val="E04236"/>
              </a:solidFill>
              <a:latin typeface="微软雅黑" panose="020B0503020204020204" charset="-122"/>
              <a:ea typeface="微软雅黑" panose="020B0503020204020204" charset="-122"/>
            </a:endParaRPr>
          </a:p>
        </p:txBody>
      </p:sp>
      <p:sp>
        <p:nvSpPr>
          <p:cNvPr id="13" name="文本框 12"/>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板书设计</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5236"/>
                                        </p:tgtEl>
                                        <p:attrNameLst>
                                          <p:attrName>style.visibility</p:attrName>
                                        </p:attrNameLst>
                                      </p:cBhvr>
                                      <p:to>
                                        <p:strVal val="visible"/>
                                      </p:to>
                                    </p:set>
                                    <p:animEffect transition="in" filter="slide(fromBottom)">
                                      <p:cBhvr>
                                        <p:cTn id="7" dur="500"/>
                                        <p:tgtEl>
                                          <p:spTgt spid="952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5237"/>
                                        </p:tgtEl>
                                        <p:attrNameLst>
                                          <p:attrName>style.visibility</p:attrName>
                                        </p:attrNameLst>
                                      </p:cBhvr>
                                      <p:to>
                                        <p:strVal val="visible"/>
                                      </p:to>
                                    </p:set>
                                    <p:animEffect transition="in" filter="wipe(left)">
                                      <p:cBhvr>
                                        <p:cTn id="11" dur="500"/>
                                        <p:tgtEl>
                                          <p:spTgt spid="95237"/>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0" nodeType="clickEffect">
                                  <p:stCondLst>
                                    <p:cond delay="0"/>
                                  </p:stCondLst>
                                  <p:childTnLst>
                                    <p:set>
                                      <p:cBhvr>
                                        <p:cTn id="15" dur="1" fill="hold">
                                          <p:stCondLst>
                                            <p:cond delay="0"/>
                                          </p:stCondLst>
                                        </p:cTn>
                                        <p:tgtEl>
                                          <p:spTgt spid="95238"/>
                                        </p:tgtEl>
                                        <p:attrNameLst>
                                          <p:attrName>style.visibility</p:attrName>
                                        </p:attrNameLst>
                                      </p:cBhvr>
                                      <p:to>
                                        <p:strVal val="visible"/>
                                      </p:to>
                                    </p:set>
                                    <p:animEffect transition="in" filter="slide(fromBottom)">
                                      <p:cBhvr>
                                        <p:cTn id="16" dur="500"/>
                                        <p:tgtEl>
                                          <p:spTgt spid="95238"/>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95240"/>
                                        </p:tgtEl>
                                        <p:attrNameLst>
                                          <p:attrName>style.visibility</p:attrName>
                                        </p:attrNameLst>
                                      </p:cBhvr>
                                      <p:to>
                                        <p:strVal val="visible"/>
                                      </p:to>
                                    </p:set>
                                    <p:animEffect transition="in" filter="slide(fromBottom)">
                                      <p:cBhvr>
                                        <p:cTn id="21" dur="500"/>
                                        <p:tgtEl>
                                          <p:spTgt spid="95240"/>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95247"/>
                                        </p:tgtEl>
                                        <p:attrNameLst>
                                          <p:attrName>style.visibility</p:attrName>
                                        </p:attrNameLst>
                                      </p:cBhvr>
                                      <p:to>
                                        <p:strVal val="visible"/>
                                      </p:to>
                                    </p:set>
                                    <p:animEffect transition="in" filter="slide(fromBottom)">
                                      <p:cBhvr>
                                        <p:cTn id="26" dur="500"/>
                                        <p:tgtEl>
                                          <p:spTgt spid="95247"/>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95241"/>
                                        </p:tgtEl>
                                        <p:attrNameLst>
                                          <p:attrName>style.visibility</p:attrName>
                                        </p:attrNameLst>
                                      </p:cBhvr>
                                      <p:to>
                                        <p:strVal val="visible"/>
                                      </p:to>
                                    </p:set>
                                    <p:animEffect transition="in" filter="slide(fromBottom)">
                                      <p:cBhvr>
                                        <p:cTn id="31" dur="500"/>
                                        <p:tgtEl>
                                          <p:spTgt spid="95241"/>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95242"/>
                                        </p:tgtEl>
                                        <p:attrNameLst>
                                          <p:attrName>style.visibility</p:attrName>
                                        </p:attrNameLst>
                                      </p:cBhvr>
                                      <p:to>
                                        <p:strVal val="visible"/>
                                      </p:to>
                                    </p:set>
                                    <p:animEffect transition="in" filter="slide(fromBottom)">
                                      <p:cBhvr>
                                        <p:cTn id="36" dur="500"/>
                                        <p:tgtEl>
                                          <p:spTgt spid="9524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95243"/>
                                        </p:tgtEl>
                                        <p:attrNameLst>
                                          <p:attrName>style.visibility</p:attrName>
                                        </p:attrNameLst>
                                      </p:cBhvr>
                                      <p:to>
                                        <p:strVal val="visible"/>
                                      </p:to>
                                    </p:set>
                                    <p:animEffect transition="in" filter="wipe(left)">
                                      <p:cBhvr>
                                        <p:cTn id="41" dur="500"/>
                                        <p:tgtEl>
                                          <p:spTgt spid="95243"/>
                                        </p:tgtEl>
                                      </p:cBhvr>
                                    </p:animEffect>
                                  </p:childTnLst>
                                </p:cTn>
                              </p:par>
                            </p:childTnLst>
                          </p:cTn>
                        </p:par>
                        <p:par>
                          <p:cTn id="42" fill="hold">
                            <p:stCondLst>
                              <p:cond delay="500"/>
                            </p:stCondLst>
                            <p:childTnLst>
                              <p:par>
                                <p:cTn id="43" presetID="12" presetClass="entr" presetSubtype="4" fill="hold" grpId="0" nodeType="afterEffect">
                                  <p:stCondLst>
                                    <p:cond delay="0"/>
                                  </p:stCondLst>
                                  <p:childTnLst>
                                    <p:set>
                                      <p:cBhvr>
                                        <p:cTn id="44" dur="1" fill="hold">
                                          <p:stCondLst>
                                            <p:cond delay="0"/>
                                          </p:stCondLst>
                                        </p:cTn>
                                        <p:tgtEl>
                                          <p:spTgt spid="95245"/>
                                        </p:tgtEl>
                                        <p:attrNameLst>
                                          <p:attrName>style.visibility</p:attrName>
                                        </p:attrNameLst>
                                      </p:cBhvr>
                                      <p:to>
                                        <p:strVal val="visible"/>
                                      </p:to>
                                    </p:set>
                                    <p:animEffect transition="in" filter="slide(fromBottom)">
                                      <p:cBhvr>
                                        <p:cTn id="45" dur="500"/>
                                        <p:tgtEl>
                                          <p:spTgt spid="9524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95248"/>
                                        </p:tgtEl>
                                        <p:attrNameLst>
                                          <p:attrName>style.visibility</p:attrName>
                                        </p:attrNameLst>
                                      </p:cBhvr>
                                      <p:to>
                                        <p:strVal val="visible"/>
                                      </p:to>
                                    </p:set>
                                    <p:animEffect transition="in" filter="wipe(left)">
                                      <p:cBhvr>
                                        <p:cTn id="50" dur="500"/>
                                        <p:tgtEl>
                                          <p:spTgt spid="95248"/>
                                        </p:tgtEl>
                                      </p:cBhvr>
                                    </p:animEffect>
                                  </p:childTnLst>
                                </p:cTn>
                              </p:par>
                            </p:childTnLst>
                          </p:cTn>
                        </p:par>
                        <p:par>
                          <p:cTn id="51" fill="hold">
                            <p:stCondLst>
                              <p:cond delay="500"/>
                            </p:stCondLst>
                            <p:childTnLst>
                              <p:par>
                                <p:cTn id="52" presetID="12" presetClass="entr" presetSubtype="8" fill="hold" grpId="0" nodeType="afterEffect">
                                  <p:stCondLst>
                                    <p:cond delay="0"/>
                                  </p:stCondLst>
                                  <p:childTnLst>
                                    <p:set>
                                      <p:cBhvr>
                                        <p:cTn id="53" dur="1" fill="hold">
                                          <p:stCondLst>
                                            <p:cond delay="0"/>
                                          </p:stCondLst>
                                        </p:cTn>
                                        <p:tgtEl>
                                          <p:spTgt spid="95249"/>
                                        </p:tgtEl>
                                        <p:attrNameLst>
                                          <p:attrName>style.visibility</p:attrName>
                                        </p:attrNameLst>
                                      </p:cBhvr>
                                      <p:to>
                                        <p:strVal val="visible"/>
                                      </p:to>
                                    </p:set>
                                    <p:animEffect transition="in" filter="slide(fromLeft)">
                                      <p:cBhvr>
                                        <p:cTn id="54" dur="500"/>
                                        <p:tgtEl>
                                          <p:spTgt spid="95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6" grpId="0"/>
      <p:bldP spid="95237" grpId="0" bldLvl="0" animBg="1"/>
      <p:bldP spid="95238" grpId="0"/>
      <p:bldP spid="95240" grpId="0"/>
      <p:bldP spid="95241" grpId="0"/>
      <p:bldP spid="95242" grpId="0"/>
      <p:bldP spid="95243" grpId="0" bldLvl="0" animBg="1"/>
      <p:bldP spid="95245" grpId="0"/>
      <p:bldP spid="95247" grpId="0"/>
      <p:bldP spid="95248" grpId="0" bldLvl="0" animBg="1"/>
      <p:bldP spid="952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4926803" y="976107"/>
            <a:ext cx="2944559" cy="671630"/>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solidFill>
                <a:latin typeface="微软雅黑" panose="020B0503020204020204" charset="-122"/>
                <a:ea typeface="微软雅黑" panose="020B0503020204020204" charset="-122"/>
              </a:rPr>
              <a:t>课堂小结</a:t>
            </a:r>
            <a:endParaRPr lang="en-US" altLang="zh-CN" sz="2800" dirty="0">
              <a:solidFill>
                <a:schemeClr val="tx1"/>
              </a:solidFill>
              <a:latin typeface="微软雅黑" panose="020B0503020204020204" charset="-122"/>
              <a:ea typeface="微软雅黑" panose="020B0503020204020204" charset="-122"/>
            </a:endParaRPr>
          </a:p>
        </p:txBody>
      </p:sp>
      <p:sp>
        <p:nvSpPr>
          <p:cNvPr id="5" name="副标题 4"/>
          <p:cNvSpPr>
            <a:spLocks noGrp="1"/>
          </p:cNvSpPr>
          <p:nvPr>
            <p:ph type="subTitle" idx="4294967295"/>
          </p:nvPr>
        </p:nvSpPr>
        <p:spPr>
          <a:xfrm>
            <a:off x="0" y="2922588"/>
            <a:ext cx="8745538" cy="2063750"/>
          </a:xfrm>
          <a:prstGeom prst="rect">
            <a:avLst/>
          </a:prstGeom>
        </p:spPr>
        <p:txBody>
          <a:bodyPr>
            <a:noAutofit/>
          </a:bodyPr>
          <a:lstStyle/>
          <a:p>
            <a:pPr marL="355600" marR="0" lvl="0" indent="711200" algn="just" defTabSz="457200" rtl="0" fontAlgn="base">
              <a:lnSpc>
                <a:spcPct val="150000"/>
              </a:lnSpc>
              <a:spcBef>
                <a:spcPct val="0"/>
              </a:spcBef>
              <a:spcAft>
                <a:spcPct val="0"/>
              </a:spcAft>
              <a:buClrTx/>
              <a:buSzTx/>
              <a:buFontTx/>
              <a:buNone/>
              <a:defRPr/>
            </a:pPr>
            <a:r>
              <a:rPr lang="en-US" sz="3200" noProof="0" dirty="0" smtClean="0">
                <a:ln>
                  <a:noFill/>
                </a:ln>
                <a:effectLst/>
                <a:uLnTx/>
                <a:uFillTx/>
                <a:latin typeface="微软雅黑" panose="020B0503020204020204" charset="-122"/>
                <a:ea typeface="微软雅黑" panose="020B0503020204020204" charset="-122"/>
                <a:cs typeface="微软雅黑" panose="020B0503020204020204" charset="-122"/>
                <a:sym typeface="+mn-ea"/>
              </a:rPr>
              <a:t> </a:t>
            </a:r>
            <a:r>
              <a:rPr sz="3200" noProof="0" dirty="0" err="1" smtClean="0">
                <a:ln>
                  <a:noFill/>
                </a:ln>
                <a:effectLst/>
                <a:uLnTx/>
                <a:uFillTx/>
                <a:latin typeface="微软雅黑" panose="020B0503020204020204" charset="-122"/>
                <a:ea typeface="微软雅黑" panose="020B0503020204020204" charset="-122"/>
                <a:cs typeface="微软雅黑" panose="020B0503020204020204" charset="-122"/>
                <a:sym typeface="+mn-ea"/>
              </a:rPr>
              <a:t>文章描述了贾宝玉和众姐妹</a:t>
            </a:r>
            <a:r>
              <a:rPr sz="3200" noProof="0" dirty="0" err="1">
                <a:ln>
                  <a:noFill/>
                </a:ln>
                <a:effectLst/>
                <a:uLnTx/>
                <a:uFillTx/>
                <a:latin typeface="微软雅黑" panose="020B0503020204020204" charset="-122"/>
                <a:ea typeface="微软雅黑" panose="020B0503020204020204" charset="-122"/>
                <a:cs typeface="微软雅黑" panose="020B0503020204020204" charset="-122"/>
                <a:sym typeface="+mn-ea"/>
              </a:rPr>
              <a:t>、丫头们在大观园中放风筝的欢乐场景</a:t>
            </a:r>
            <a:r>
              <a:rPr sz="3200" noProof="0" dirty="0">
                <a:ln>
                  <a:noFill/>
                </a:ln>
                <a:effectLst/>
                <a:uLnTx/>
                <a:uFillTx/>
                <a:latin typeface="微软雅黑" panose="020B0503020204020204" charset="-122"/>
                <a:ea typeface="微软雅黑" panose="020B0503020204020204" charset="-122"/>
                <a:cs typeface="微软雅黑" panose="020B0503020204020204" charset="-122"/>
                <a:sym typeface="+mn-ea"/>
              </a:rPr>
              <a:t>。</a:t>
            </a:r>
            <a:endParaRPr sz="3200" noProof="0" dirty="0">
              <a:ln>
                <a:noFill/>
              </a:ln>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主旨提炼</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69630" y="1955569"/>
            <a:ext cx="8995352" cy="3416320"/>
          </a:xfrm>
          <a:prstGeom prst="rect">
            <a:avLst/>
          </a:prstGeom>
        </p:spPr>
        <p:txBody>
          <a:bodyPr wrap="square">
            <a:spAutoFit/>
          </a:bodyPr>
          <a:lstStyle/>
          <a:p>
            <a:pPr algn="l">
              <a:lnSpc>
                <a:spcPct val="150000"/>
              </a:lnSpc>
            </a:pPr>
            <a:r>
              <a:rPr lang="en-US" altLang="zh-CN" sz="3200" b="1" dirty="0" smtClean="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rPr>
              <a:t>一、</a:t>
            </a:r>
            <a:r>
              <a:rPr lang="en-US" altLang="zh-CN" sz="3200" b="1" dirty="0" smtClean="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rPr>
              <a:t>组词。</a:t>
            </a:r>
            <a:endPar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rPr>
              <a:t>恰（       ）    屉（        ）     嫣（         ）    讳（        ）</a:t>
            </a:r>
            <a:endParaRPr lang="en-US" altLang="zh-CN" sz="2800"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rPr>
              <a:t>晦（       ）    敞（         ）    钗（         ）</a:t>
            </a: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随堂练习</a:t>
            </a:r>
            <a:endParaRPr lang="zh-CN" altLang="en-US" sz="3200" b="1" dirty="0">
              <a:solidFill>
                <a:srgbClr val="C00000"/>
              </a:solidFill>
              <a:latin typeface="微软雅黑" panose="020B0503020204020204" charset="-122"/>
              <a:ea typeface="微软雅黑" panose="020B0503020204020204" charset="-122"/>
            </a:endParaRPr>
          </a:p>
        </p:txBody>
      </p:sp>
      <p:sp>
        <p:nvSpPr>
          <p:cNvPr id="6" name="文本框 5"/>
          <p:cNvSpPr txBox="1"/>
          <p:nvPr/>
        </p:nvSpPr>
        <p:spPr>
          <a:xfrm>
            <a:off x="2459180" y="4066196"/>
            <a:ext cx="1319645" cy="584775"/>
          </a:xfrm>
          <a:prstGeom prst="rect">
            <a:avLst/>
          </a:prstGeom>
          <a:noFill/>
        </p:spPr>
        <p:txBody>
          <a:bodyPr wrap="square" rtlCol="0">
            <a:spAutoFit/>
          </a:bodyPr>
          <a:lstStyle/>
          <a:p>
            <a:r>
              <a:rPr lang="zh-CN" altLang="en-US" sz="3200" dirty="0">
                <a:solidFill>
                  <a:srgbClr val="C00000"/>
                </a:solidFill>
              </a:rPr>
              <a:t>晦气</a:t>
            </a:r>
            <a:endParaRPr lang="zh-CN" altLang="en-US" sz="3200" dirty="0">
              <a:solidFill>
                <a:srgbClr val="C00000"/>
              </a:solidFill>
            </a:endParaRPr>
          </a:p>
        </p:txBody>
      </p:sp>
      <p:sp>
        <p:nvSpPr>
          <p:cNvPr id="7" name="文本框 6"/>
          <p:cNvSpPr txBox="1"/>
          <p:nvPr/>
        </p:nvSpPr>
        <p:spPr>
          <a:xfrm>
            <a:off x="9545782" y="2826510"/>
            <a:ext cx="1319645" cy="584775"/>
          </a:xfrm>
          <a:prstGeom prst="rect">
            <a:avLst/>
          </a:prstGeom>
          <a:noFill/>
        </p:spPr>
        <p:txBody>
          <a:bodyPr wrap="square" rtlCol="0">
            <a:spAutoFit/>
          </a:bodyPr>
          <a:lstStyle/>
          <a:p>
            <a:r>
              <a:rPr lang="zh-CN" altLang="en-US" sz="3200" dirty="0">
                <a:solidFill>
                  <a:srgbClr val="C00000"/>
                </a:solidFill>
              </a:rPr>
              <a:t>忌讳</a:t>
            </a:r>
            <a:endParaRPr lang="zh-CN" altLang="en-US" sz="3200" dirty="0">
              <a:solidFill>
                <a:srgbClr val="C00000"/>
              </a:solidFill>
            </a:endParaRPr>
          </a:p>
        </p:txBody>
      </p:sp>
      <p:sp>
        <p:nvSpPr>
          <p:cNvPr id="8" name="文本框 7"/>
          <p:cNvSpPr txBox="1"/>
          <p:nvPr/>
        </p:nvSpPr>
        <p:spPr>
          <a:xfrm>
            <a:off x="4775631" y="4097737"/>
            <a:ext cx="1319645" cy="584775"/>
          </a:xfrm>
          <a:prstGeom prst="rect">
            <a:avLst/>
          </a:prstGeom>
          <a:noFill/>
        </p:spPr>
        <p:txBody>
          <a:bodyPr wrap="square" rtlCol="0">
            <a:spAutoFit/>
          </a:bodyPr>
          <a:lstStyle/>
          <a:p>
            <a:r>
              <a:rPr lang="zh-CN" altLang="en-US" sz="3200" dirty="0">
                <a:solidFill>
                  <a:srgbClr val="C00000"/>
                </a:solidFill>
              </a:rPr>
              <a:t>敞开</a:t>
            </a:r>
            <a:endParaRPr lang="zh-CN" altLang="en-US" sz="3200" dirty="0">
              <a:solidFill>
                <a:srgbClr val="C00000"/>
              </a:solidFill>
            </a:endParaRPr>
          </a:p>
        </p:txBody>
      </p:sp>
      <p:sp>
        <p:nvSpPr>
          <p:cNvPr id="9" name="文本框 8"/>
          <p:cNvSpPr txBox="1"/>
          <p:nvPr/>
        </p:nvSpPr>
        <p:spPr>
          <a:xfrm>
            <a:off x="7176945" y="2826510"/>
            <a:ext cx="1319645" cy="584775"/>
          </a:xfrm>
          <a:prstGeom prst="rect">
            <a:avLst/>
          </a:prstGeom>
          <a:noFill/>
        </p:spPr>
        <p:txBody>
          <a:bodyPr wrap="square" rtlCol="0">
            <a:spAutoFit/>
          </a:bodyPr>
          <a:lstStyle/>
          <a:p>
            <a:r>
              <a:rPr lang="zh-CN" altLang="en-US" sz="3200" dirty="0">
                <a:solidFill>
                  <a:srgbClr val="C00000"/>
                </a:solidFill>
              </a:rPr>
              <a:t>嫣然</a:t>
            </a:r>
            <a:endParaRPr lang="zh-CN" altLang="en-US" sz="3200" dirty="0">
              <a:solidFill>
                <a:srgbClr val="C00000"/>
              </a:solidFill>
            </a:endParaRPr>
          </a:p>
        </p:txBody>
      </p:sp>
      <p:sp>
        <p:nvSpPr>
          <p:cNvPr id="10" name="文本框 9"/>
          <p:cNvSpPr txBox="1"/>
          <p:nvPr/>
        </p:nvSpPr>
        <p:spPr>
          <a:xfrm>
            <a:off x="4682836" y="2823585"/>
            <a:ext cx="1319645" cy="584775"/>
          </a:xfrm>
          <a:prstGeom prst="rect">
            <a:avLst/>
          </a:prstGeom>
          <a:noFill/>
        </p:spPr>
        <p:txBody>
          <a:bodyPr wrap="square" rtlCol="0">
            <a:spAutoFit/>
          </a:bodyPr>
          <a:lstStyle/>
          <a:p>
            <a:r>
              <a:rPr lang="zh-CN" altLang="en-US" sz="3200" dirty="0">
                <a:solidFill>
                  <a:srgbClr val="C00000"/>
                </a:solidFill>
              </a:rPr>
              <a:t>抽屉</a:t>
            </a:r>
            <a:endParaRPr lang="zh-CN" altLang="en-US" sz="3200" dirty="0">
              <a:solidFill>
                <a:srgbClr val="C00000"/>
              </a:solidFill>
            </a:endParaRPr>
          </a:p>
        </p:txBody>
      </p:sp>
      <p:sp>
        <p:nvSpPr>
          <p:cNvPr id="11" name="文本框 10"/>
          <p:cNvSpPr txBox="1"/>
          <p:nvPr/>
        </p:nvSpPr>
        <p:spPr>
          <a:xfrm>
            <a:off x="2459181" y="2826511"/>
            <a:ext cx="1319645" cy="584775"/>
          </a:xfrm>
          <a:prstGeom prst="rect">
            <a:avLst/>
          </a:prstGeom>
          <a:noFill/>
        </p:spPr>
        <p:txBody>
          <a:bodyPr wrap="square" rtlCol="0">
            <a:spAutoFit/>
          </a:bodyPr>
          <a:lstStyle/>
          <a:p>
            <a:r>
              <a:rPr lang="zh-CN" altLang="en-US" sz="3200" dirty="0" smtClean="0">
                <a:solidFill>
                  <a:srgbClr val="C00000"/>
                </a:solidFill>
              </a:rPr>
              <a:t>恰似</a:t>
            </a:r>
            <a:endParaRPr lang="zh-CN" altLang="en-US" sz="3200" dirty="0">
              <a:solidFill>
                <a:srgbClr val="C00000"/>
              </a:solidFill>
            </a:endParaRPr>
          </a:p>
        </p:txBody>
      </p:sp>
      <p:sp>
        <p:nvSpPr>
          <p:cNvPr id="12" name="文本框 11"/>
          <p:cNvSpPr txBox="1"/>
          <p:nvPr/>
        </p:nvSpPr>
        <p:spPr>
          <a:xfrm>
            <a:off x="7213022" y="4101416"/>
            <a:ext cx="1319645" cy="584775"/>
          </a:xfrm>
          <a:prstGeom prst="rect">
            <a:avLst/>
          </a:prstGeom>
          <a:noFill/>
        </p:spPr>
        <p:txBody>
          <a:bodyPr wrap="square" rtlCol="0">
            <a:spAutoFit/>
          </a:bodyPr>
          <a:lstStyle/>
          <a:p>
            <a:r>
              <a:rPr lang="zh-CN" altLang="en-US" sz="3200" dirty="0" smtClean="0">
                <a:solidFill>
                  <a:srgbClr val="C00000"/>
                </a:solidFill>
              </a:rPr>
              <a:t>宝钗</a:t>
            </a:r>
            <a:endParaRPr lang="zh-CN" altLang="en-US" sz="3200"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down)">
                                      <p:cBhvr>
                                        <p:cTn id="22" dur="5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down)">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down)">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7295" y="822960"/>
            <a:ext cx="8295640" cy="2122805"/>
          </a:xfrm>
          <a:prstGeom prst="rect">
            <a:avLst/>
          </a:prstGeom>
        </p:spPr>
        <p:txBody>
          <a:bodyPr wrap="square">
            <a:spAutoFit/>
          </a:bodyPr>
          <a:lstStyle/>
          <a:p>
            <a:pPr algn="l">
              <a:lnSpc>
                <a:spcPct val="150000"/>
              </a:lnSpc>
            </a:pPr>
            <a:r>
              <a:rPr lang="en-US" altLang="zh-CN" sz="3200" b="1" dirty="0" smtClean="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rPr>
              <a:t>二、</a:t>
            </a:r>
            <a:r>
              <a:rPr lang="en-US" altLang="zh-CN" sz="3200" b="1" dirty="0" smtClean="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rPr>
              <a:t>读课文，回答问题。</a:t>
            </a:r>
            <a:endPar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r>
              <a:rPr sz="2800" dirty="0" smtClean="0">
                <a:solidFill>
                  <a:srgbClr val="000000"/>
                </a:solidFill>
                <a:latin typeface="微软雅黑" panose="020B0503020204020204" charset="-122"/>
                <a:ea typeface="微软雅黑" panose="020B0503020204020204" charset="-122"/>
                <a:cs typeface="微软雅黑" panose="020B0503020204020204" charset="-122"/>
              </a:rPr>
              <a:t>在放风筝的过程中，宝玉前后有什么变化？</a:t>
            </a:r>
            <a:endParaRPr sz="2800"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2540635" y="2249574"/>
            <a:ext cx="7472680" cy="3670236"/>
          </a:xfrm>
          <a:prstGeom prst="rect">
            <a:avLst/>
          </a:prstGeom>
          <a:noFill/>
        </p:spPr>
        <p:txBody>
          <a:bodyPr wrap="square" rtlCol="0" anchor="t">
            <a:spAutoFit/>
          </a:bodyPr>
          <a:lstStyle/>
          <a:p>
            <a:pPr>
              <a:lnSpc>
                <a:spcPct val="150000"/>
              </a:lnSpc>
            </a:pPr>
            <a:r>
              <a:rPr lang="en-US" altLang="zh-CN" sz="3200" dirty="0"/>
              <a:t>     </a:t>
            </a:r>
            <a:r>
              <a:rPr lang="zh-CN" altLang="en-US" sz="3200" dirty="0"/>
              <a:t>听到大家要一起放风筝时很高兴，得知自己的大鱼风筝已经被放走时也不气恼，拿到美人儿风筝时心中欢喜，风筝怎么也放不起来时很着急，听到大家笑他时，他又急又气。</a:t>
            </a:r>
            <a:endParaRPr lang="zh-CN" altLang="en-US" sz="3200" dirty="0"/>
          </a:p>
        </p:txBody>
      </p:sp>
      <p:sp>
        <p:nvSpPr>
          <p:cNvPr id="4" name="文本框 3"/>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随堂练习</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7295" y="822960"/>
            <a:ext cx="8295640" cy="2122805"/>
          </a:xfrm>
          <a:prstGeom prst="rect">
            <a:avLst/>
          </a:prstGeom>
        </p:spPr>
        <p:txBody>
          <a:bodyPr wrap="square">
            <a:spAutoFit/>
          </a:bodyPr>
          <a:lstStyle/>
          <a:p>
            <a:pPr algn="l">
              <a:lnSpc>
                <a:spcPct val="150000"/>
              </a:lnSpc>
            </a:pPr>
            <a:r>
              <a:rPr lang="en-US" altLang="zh-CN" sz="3200" b="1" dirty="0" smtClean="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rPr>
              <a:t>说一说。</a:t>
            </a:r>
            <a:endParaRPr lang="zh-CN" altLang="en-US" sz="3200" b="1" dirty="0" smtClean="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r>
              <a:rPr sz="2800" dirty="0" smtClean="0">
                <a:solidFill>
                  <a:srgbClr val="000000"/>
                </a:solidFill>
                <a:latin typeface="微软雅黑" panose="020B0503020204020204" charset="-122"/>
                <a:ea typeface="微软雅黑" panose="020B0503020204020204" charset="-122"/>
                <a:cs typeface="微软雅黑" panose="020B0503020204020204" charset="-122"/>
              </a:rPr>
              <a:t> </a:t>
            </a:r>
            <a:r>
              <a:rPr lang="zh-CN" sz="2800" dirty="0" smtClean="0">
                <a:solidFill>
                  <a:srgbClr val="000000"/>
                </a:solidFill>
                <a:latin typeface="微软雅黑" panose="020B0503020204020204" charset="-122"/>
                <a:ea typeface="微软雅黑" panose="020B0503020204020204" charset="-122"/>
                <a:cs typeface="微软雅黑" panose="020B0503020204020204" charset="-122"/>
              </a:rPr>
              <a:t>请阅读《红楼梦》</a:t>
            </a:r>
            <a:r>
              <a:rPr sz="2800" dirty="0" smtClean="0">
                <a:solidFill>
                  <a:srgbClr val="000000"/>
                </a:solidFill>
                <a:latin typeface="微软雅黑" panose="020B0503020204020204" charset="-122"/>
                <a:ea typeface="微软雅黑" panose="020B0503020204020204" charset="-122"/>
                <a:cs typeface="微软雅黑" panose="020B0503020204020204" charset="-122"/>
              </a:rPr>
              <a:t>选择你</a:t>
            </a:r>
            <a:r>
              <a:rPr lang="zh-CN" sz="2800" dirty="0" smtClean="0">
                <a:solidFill>
                  <a:srgbClr val="000000"/>
                </a:solidFill>
                <a:latin typeface="微软雅黑" panose="020B0503020204020204" charset="-122"/>
                <a:ea typeface="微软雅黑" panose="020B0503020204020204" charset="-122"/>
                <a:cs typeface="微软雅黑" panose="020B0503020204020204" charset="-122"/>
              </a:rPr>
              <a:t>喜欢的一两个人物，向同学们作个详细的介绍和评论。</a:t>
            </a:r>
            <a:endParaRPr sz="2800" dirty="0" smtClean="0">
              <a:solidFill>
                <a:srgbClr val="000000"/>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1" cstate="print"/>
          <a:stretch>
            <a:fillRect/>
          </a:stretch>
        </p:blipFill>
        <p:spPr>
          <a:xfrm>
            <a:off x="3347720" y="3205480"/>
            <a:ext cx="5257800" cy="3298190"/>
          </a:xfrm>
          <a:prstGeom prst="roundRect">
            <a:avLst/>
          </a:prstGeom>
        </p:spPr>
      </p:pic>
      <p:sp>
        <p:nvSpPr>
          <p:cNvPr id="5" name="文本框 4"/>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课后作业</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4565" y="1790700"/>
            <a:ext cx="8599805" cy="3784600"/>
          </a:xfrm>
          <a:prstGeom prst="rect">
            <a:avLst/>
          </a:prstGeom>
        </p:spPr>
        <p:txBody>
          <a:bodyPr wrap="square">
            <a:spAutoFit/>
          </a:bodyPr>
          <a:lstStyle/>
          <a:p>
            <a:pPr algn="l" fontAlgn="auto">
              <a:lnSpc>
                <a:spcPct val="150000"/>
              </a:lnSpc>
            </a:pPr>
            <a:endParaRPr lang="en-US" altLang="zh-CN" sz="3200" dirty="0">
              <a:solidFill>
                <a:srgbClr val="000000"/>
              </a:solidFill>
              <a:latin typeface="微软雅黑" panose="020B0503020204020204" charset="-122"/>
              <a:ea typeface="微软雅黑" panose="020B0503020204020204" charset="-122"/>
              <a:cs typeface="微软雅黑" panose="020B0503020204020204" charset="-122"/>
            </a:endParaRPr>
          </a:p>
          <a:p>
            <a:pPr algn="l" fontAlgn="auto">
              <a:lnSpc>
                <a:spcPct val="150000"/>
              </a:lnSpc>
            </a:pPr>
            <a:r>
              <a:rPr sz="3200" dirty="0">
                <a:solidFill>
                  <a:srgbClr val="000000"/>
                </a:solidFill>
                <a:latin typeface="+mn-ea"/>
                <a:cs typeface="微软雅黑" panose="020B0503020204020204" charset="-122"/>
              </a:rPr>
              <a:t>满纸荒唐言，</a:t>
            </a:r>
            <a:endParaRPr sz="3200" dirty="0">
              <a:solidFill>
                <a:srgbClr val="000000"/>
              </a:solidFill>
              <a:latin typeface="+mn-ea"/>
              <a:cs typeface="微软雅黑" panose="020B0503020204020204" charset="-122"/>
            </a:endParaRPr>
          </a:p>
          <a:p>
            <a:pPr algn="l" fontAlgn="auto">
              <a:lnSpc>
                <a:spcPct val="150000"/>
              </a:lnSpc>
            </a:pPr>
            <a:r>
              <a:rPr sz="3200" dirty="0">
                <a:solidFill>
                  <a:srgbClr val="000000"/>
                </a:solidFill>
                <a:latin typeface="+mn-ea"/>
                <a:cs typeface="微软雅黑" panose="020B0503020204020204" charset="-122"/>
              </a:rPr>
              <a:t>一把辛酸泪。</a:t>
            </a:r>
            <a:endParaRPr sz="3200" dirty="0">
              <a:solidFill>
                <a:srgbClr val="000000"/>
              </a:solidFill>
              <a:latin typeface="+mn-ea"/>
              <a:cs typeface="微软雅黑" panose="020B0503020204020204" charset="-122"/>
            </a:endParaRPr>
          </a:p>
          <a:p>
            <a:pPr algn="l" fontAlgn="auto">
              <a:lnSpc>
                <a:spcPct val="150000"/>
              </a:lnSpc>
            </a:pPr>
            <a:r>
              <a:rPr sz="3200" dirty="0">
                <a:solidFill>
                  <a:srgbClr val="000000"/>
                </a:solidFill>
                <a:latin typeface="+mn-ea"/>
                <a:cs typeface="微软雅黑" panose="020B0503020204020204" charset="-122"/>
              </a:rPr>
              <a:t>都云作者痴，</a:t>
            </a:r>
            <a:endParaRPr sz="3200" dirty="0">
              <a:solidFill>
                <a:srgbClr val="000000"/>
              </a:solidFill>
              <a:latin typeface="+mn-ea"/>
              <a:cs typeface="微软雅黑" panose="020B0503020204020204" charset="-122"/>
            </a:endParaRPr>
          </a:p>
          <a:p>
            <a:pPr algn="l" fontAlgn="auto">
              <a:lnSpc>
                <a:spcPct val="150000"/>
              </a:lnSpc>
            </a:pPr>
            <a:r>
              <a:rPr sz="3200" dirty="0">
                <a:solidFill>
                  <a:srgbClr val="000000"/>
                </a:solidFill>
                <a:latin typeface="+mn-ea"/>
                <a:cs typeface="微软雅黑" panose="020B0503020204020204" charset="-122"/>
              </a:rPr>
              <a:t>谁解其中味</a:t>
            </a:r>
            <a:r>
              <a:rPr lang="en-US" sz="3200" dirty="0">
                <a:solidFill>
                  <a:srgbClr val="000000"/>
                </a:solidFill>
                <a:latin typeface="+mn-ea"/>
                <a:cs typeface="微软雅黑" panose="020B0503020204020204" charset="-122"/>
              </a:rPr>
              <a:t>?</a:t>
            </a:r>
            <a:endParaRPr sz="3200" dirty="0">
              <a:solidFill>
                <a:srgbClr val="000000"/>
              </a:solidFill>
              <a:latin typeface="+mn-ea"/>
              <a:cs typeface="微软雅黑" panose="020B0503020204020204" charset="-122"/>
            </a:endParaRPr>
          </a:p>
        </p:txBody>
      </p:sp>
      <p:sp>
        <p:nvSpPr>
          <p:cNvPr id="7" name="圆角矩形 6"/>
          <p:cNvSpPr/>
          <p:nvPr/>
        </p:nvSpPr>
        <p:spPr>
          <a:xfrm>
            <a:off x="3754120" y="981075"/>
            <a:ext cx="4568825" cy="593090"/>
          </a:xfrm>
          <a:prstGeom prst="roundRect">
            <a:avLst>
              <a:gd name="adj" fmla="val 50000"/>
            </a:avLst>
          </a:prstGeom>
          <a:solidFill>
            <a:srgbClr val="A1C4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charset="-122"/>
                <a:ea typeface="微软雅黑" panose="020B0503020204020204" charset="-122"/>
                <a:sym typeface="+mn-ea"/>
              </a:rPr>
              <a:t>题《金陵十二钗》</a:t>
            </a:r>
            <a:endParaRPr lang="zh-CN" altLang="en-US" sz="2800" b="1" dirty="0" smtClean="0">
              <a:solidFill>
                <a:schemeClr val="bg1"/>
              </a:solidFill>
              <a:latin typeface="微软雅黑" panose="020B0503020204020204" charset="-122"/>
              <a:ea typeface="微软雅黑" panose="020B0503020204020204" charset="-122"/>
              <a:sym typeface="+mn-ea"/>
            </a:endParaRPr>
          </a:p>
        </p:txBody>
      </p:sp>
      <p:pic>
        <p:nvPicPr>
          <p:cNvPr id="8" name="图片 7" descr="A000220150821A35PPIC"/>
          <p:cNvPicPr>
            <a:picLocks noChangeAspect="1"/>
          </p:cNvPicPr>
          <p:nvPr/>
        </p:nvPicPr>
        <p:blipFill>
          <a:blip r:embed="rId1" cstate="print"/>
          <a:stretch>
            <a:fillRect/>
          </a:stretch>
        </p:blipFill>
        <p:spPr>
          <a:xfrm>
            <a:off x="8124825" y="1113790"/>
            <a:ext cx="1190625" cy="673735"/>
          </a:xfrm>
          <a:prstGeom prst="rect">
            <a:avLst/>
          </a:prstGeom>
        </p:spPr>
      </p:pic>
      <p:pic>
        <p:nvPicPr>
          <p:cNvPr id="3" name="图片 2"/>
          <p:cNvPicPr>
            <a:picLocks noChangeAspect="1"/>
          </p:cNvPicPr>
          <p:nvPr/>
        </p:nvPicPr>
        <p:blipFill>
          <a:blip r:embed="rId2" cstate="print"/>
          <a:stretch>
            <a:fillRect/>
          </a:stretch>
        </p:blipFill>
        <p:spPr>
          <a:xfrm>
            <a:off x="4732655" y="2479444"/>
            <a:ext cx="6390640" cy="2971165"/>
          </a:xfrm>
          <a:prstGeom prst="roundRect">
            <a:avLst/>
          </a:prstGeom>
        </p:spPr>
      </p:pic>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课外拓展</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8" name="Text Box 18"/>
          <p:cNvSpPr txBox="1">
            <a:spLocks noChangeArrowheads="1"/>
          </p:cNvSpPr>
          <p:nvPr/>
        </p:nvSpPr>
        <p:spPr bwMode="auto">
          <a:xfrm>
            <a:off x="1624142" y="1207105"/>
            <a:ext cx="8454390" cy="5262245"/>
          </a:xfrm>
          <a:prstGeom prst="rect">
            <a:avLst/>
          </a:prstGeom>
          <a:noFill/>
          <a:ln w="9525">
            <a:noFill/>
            <a:miter lim="800000"/>
          </a:ln>
          <a:effectLst/>
        </p:spPr>
        <p:txBody>
          <a:bodyPr wrap="square">
            <a:spAutoFit/>
          </a:bodyPr>
          <a:lstStyle/>
          <a:p>
            <a:pPr marR="0" indent="457200" defTabSz="914400" fontAlgn="auto">
              <a:lnSpc>
                <a:spcPct val="150000"/>
              </a:lnSpc>
              <a:spcBef>
                <a:spcPts val="0"/>
              </a:spcBef>
              <a:spcAft>
                <a:spcPts val="0"/>
              </a:spcAft>
              <a:buClrTx/>
              <a:buSzTx/>
              <a:buFontTx/>
              <a:defRPr/>
            </a:pPr>
            <a:r>
              <a:rPr kumimoji="0" lang="en-US" sz="2800" kern="1200" cap="none" spc="0" normalizeH="0" baseline="0" noProof="0" dirty="0" smtClean="0">
                <a:solidFill>
                  <a:schemeClr val="tx1"/>
                </a:solidFill>
                <a:effectLst/>
                <a:latin typeface="微软雅黑" panose="020B0503020204020204" charset="-122"/>
                <a:ea typeface="微软雅黑" panose="020B0503020204020204" charset="-122"/>
                <a:cs typeface="微软雅黑" panose="020B0503020204020204" charset="-122"/>
              </a:rPr>
              <a:t>  </a:t>
            </a:r>
            <a:r>
              <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rPr>
              <a:t>《红楼梦》也叫《石头记》《金玉缘</a:t>
            </a:r>
            <a:r>
              <a:rPr kumimoji="0" sz="2800" kern="1200" cap="none" spc="0" normalizeH="0" baseline="0" noProof="0" dirty="0" smtClean="0">
                <a:solidFill>
                  <a:schemeClr val="tx1"/>
                </a:solidFill>
                <a:effectLst/>
                <a:latin typeface="微软雅黑" panose="020B0503020204020204" charset="-122"/>
                <a:ea typeface="微软雅黑" panose="020B0503020204020204" charset="-122"/>
                <a:cs typeface="微软雅黑" panose="020B0503020204020204" charset="-122"/>
              </a:rPr>
              <a:t>》等</a:t>
            </a:r>
            <a:r>
              <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rPr>
              <a:t>，是章回体长篇小说</a:t>
            </a:r>
            <a:r>
              <a:rPr kumimoji="0" sz="2800" kern="1200" cap="none" spc="0" normalizeH="0" baseline="0" noProof="0" dirty="0" smtClean="0">
                <a:solidFill>
                  <a:schemeClr val="tx1"/>
                </a:solidFill>
                <a:effectLst/>
                <a:latin typeface="微软雅黑" panose="020B0503020204020204" charset="-122"/>
                <a:ea typeface="微软雅黑" panose="020B0503020204020204" charset="-122"/>
                <a:cs typeface="微软雅黑" panose="020B0503020204020204" charset="-122"/>
              </a:rPr>
              <a:t>，共</a:t>
            </a:r>
            <a:r>
              <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rPr>
              <a:t>120回，一般认为前80回为曹雪芹所著，后40回是高鹗（è）续写。小说以贾宝玉和林黛玉的爱情故事为中心线索，描述了贾府从繁盛到衰败的过程中贾宝玉和大观园中女子的悲剧命运，广泛地反映了封建社会生活和历史趋势。该书规模宏大，结构严谨，语言优美生动，塑造了众多的典型艺术形象，成为中国古典小说的巅峰之作。</a:t>
            </a:r>
            <a:endPar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40979" name="Text Box 19"/>
          <p:cNvSpPr txBox="1">
            <a:spLocks noChangeArrowheads="1"/>
          </p:cNvSpPr>
          <p:nvPr/>
        </p:nvSpPr>
        <p:spPr bwMode="auto">
          <a:xfrm>
            <a:off x="4663093" y="623540"/>
            <a:ext cx="2376488" cy="583565"/>
          </a:xfrm>
          <a:prstGeom prst="rect">
            <a:avLst/>
          </a:prstGeom>
          <a:noFill/>
          <a:ln w="9525">
            <a:noFill/>
            <a:miter lim="800000"/>
          </a:ln>
          <a:effectLst/>
        </p:spPr>
        <p:txBody>
          <a:bodyPr wrap="square">
            <a:spAutoFit/>
          </a:bodyPr>
          <a:lstStyle/>
          <a:p>
            <a:pPr marR="0" defTabSz="914400" fontAlgn="auto">
              <a:spcBef>
                <a:spcPct val="50000"/>
              </a:spcBef>
              <a:spcAft>
                <a:spcPts val="0"/>
              </a:spcAft>
              <a:buClrTx/>
              <a:buSzTx/>
              <a:buFontTx/>
              <a:defRPr/>
            </a:pPr>
            <a:r>
              <a:rPr kumimoji="0" lang="zh-CN" altLang="en-US" sz="3200" b="1" kern="1200" cap="none" spc="0" normalizeH="0" baseline="0" noProof="0" dirty="0">
                <a:effectLst/>
                <a:latin typeface="微软雅黑" panose="020B0503020204020204" charset="-122"/>
                <a:ea typeface="微软雅黑" panose="020B0503020204020204" charset="-122"/>
                <a:cs typeface="+mn-cs"/>
              </a:rPr>
              <a:t>《红楼梦》</a:t>
            </a:r>
            <a:endParaRPr kumimoji="0" lang="zh-CN" altLang="en-US" sz="3200" b="1" kern="1200" cap="none" spc="0" normalizeH="0" baseline="0" noProof="0" dirty="0">
              <a:effectLst/>
              <a:latin typeface="微软雅黑" panose="020B0503020204020204" charset="-122"/>
              <a:ea typeface="微软雅黑" panose="020B0503020204020204" charset="-122"/>
              <a:cs typeface="+mn-cs"/>
            </a:endParaRPr>
          </a:p>
        </p:txBody>
      </p:sp>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助学资料</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78"/>
                                        </p:tgtEl>
                                        <p:attrNameLst>
                                          <p:attrName>style.visibility</p:attrName>
                                        </p:attrNameLst>
                                      </p:cBhvr>
                                      <p:to>
                                        <p:strVal val="visible"/>
                                      </p:to>
                                    </p:set>
                                    <p:animEffect transition="in" filter="wipe(down)">
                                      <p:cBhvr>
                                        <p:cTn id="7" dur="500"/>
                                        <p:tgtEl>
                                          <p:spTgt spid="40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8" name="Text Box 18"/>
          <p:cNvSpPr txBox="1">
            <a:spLocks noChangeArrowheads="1"/>
          </p:cNvSpPr>
          <p:nvPr/>
        </p:nvSpPr>
        <p:spPr bwMode="auto">
          <a:xfrm>
            <a:off x="2784764" y="1763280"/>
            <a:ext cx="8011391" cy="3970318"/>
          </a:xfrm>
          <a:prstGeom prst="rect">
            <a:avLst/>
          </a:prstGeom>
          <a:noFill/>
          <a:ln w="9525">
            <a:noFill/>
            <a:miter lim="800000"/>
          </a:ln>
          <a:effectLst/>
        </p:spPr>
        <p:txBody>
          <a:bodyPr wrap="square">
            <a:spAutoFit/>
          </a:bodyPr>
          <a:lstStyle/>
          <a:p>
            <a:pPr marR="0" indent="457200" defTabSz="914400" fontAlgn="auto">
              <a:lnSpc>
                <a:spcPct val="150000"/>
              </a:lnSpc>
              <a:spcBef>
                <a:spcPts val="0"/>
              </a:spcBef>
              <a:spcAft>
                <a:spcPts val="0"/>
              </a:spcAft>
              <a:buClrTx/>
              <a:buSzTx/>
              <a:buFontTx/>
              <a:defRPr/>
            </a:pPr>
            <a:r>
              <a:rPr kumimoji="0" lang="en-US" altLang="zh-CN" sz="2800" kern="1200" cap="none" spc="0" normalizeH="0" baseline="0" noProof="0" dirty="0" smtClean="0">
                <a:solidFill>
                  <a:schemeClr val="tx1"/>
                </a:solidFill>
                <a:effectLst/>
                <a:latin typeface="微软雅黑" panose="020B0503020204020204" charset="-122"/>
                <a:ea typeface="微软雅黑" panose="020B0503020204020204" charset="-122"/>
                <a:cs typeface="微软雅黑" panose="020B0503020204020204" charset="-122"/>
              </a:rPr>
              <a:t>  </a:t>
            </a:r>
            <a:r>
              <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rPr>
              <a:t>生平介绍:名霑，字梦阮(ruǎn)号雪芹，又号芹溪、芹圃，出生于江宁（今江苏南京）。爱好广泛，对金石、诗书、绘画、园林、中医、织补、工艺、饮食等都颇有研究。</a:t>
            </a:r>
            <a:endPar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endParaRPr>
          </a:p>
          <a:p>
            <a:pPr marR="0" indent="457200" defTabSz="914400" fontAlgn="auto">
              <a:lnSpc>
                <a:spcPct val="150000"/>
              </a:lnSpc>
              <a:spcBef>
                <a:spcPts val="0"/>
              </a:spcBef>
              <a:spcAft>
                <a:spcPts val="0"/>
              </a:spcAft>
              <a:buClrTx/>
              <a:buSzTx/>
              <a:buFontTx/>
              <a:defRPr/>
            </a:pPr>
            <a:endPar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endParaRPr>
          </a:p>
          <a:p>
            <a:pPr marR="0" indent="457200" defTabSz="914400" fontAlgn="auto">
              <a:lnSpc>
                <a:spcPct val="150000"/>
              </a:lnSpc>
              <a:spcBef>
                <a:spcPts val="0"/>
              </a:spcBef>
              <a:spcAft>
                <a:spcPts val="0"/>
              </a:spcAft>
              <a:buClrTx/>
              <a:buSzTx/>
              <a:buFontTx/>
              <a:defRPr/>
            </a:pPr>
            <a:r>
              <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rPr>
              <a:t>主要作品：《红楼梦》《废艺斋集稿》等。。</a:t>
            </a:r>
            <a:endParaRPr kumimoji="0" sz="2800" kern="1200" cap="none" spc="0" normalizeH="0" baseline="0" noProof="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40979" name="Text Box 19"/>
          <p:cNvSpPr txBox="1">
            <a:spLocks noChangeArrowheads="1"/>
          </p:cNvSpPr>
          <p:nvPr/>
        </p:nvSpPr>
        <p:spPr bwMode="auto">
          <a:xfrm>
            <a:off x="955559" y="857770"/>
            <a:ext cx="3948949" cy="584775"/>
          </a:xfrm>
          <a:prstGeom prst="rect">
            <a:avLst/>
          </a:prstGeom>
          <a:noFill/>
          <a:ln w="9525">
            <a:noFill/>
            <a:miter lim="800000"/>
          </a:ln>
          <a:effectLst/>
        </p:spPr>
        <p:txBody>
          <a:bodyPr wrap="square">
            <a:spAutoFit/>
          </a:bodyPr>
          <a:lstStyle/>
          <a:p>
            <a:pPr marR="0" defTabSz="914400" fontAlgn="auto">
              <a:spcBef>
                <a:spcPct val="50000"/>
              </a:spcBef>
              <a:spcAft>
                <a:spcPts val="0"/>
              </a:spcAft>
              <a:buClrTx/>
              <a:buSzTx/>
              <a:buFontTx/>
              <a:defRPr/>
            </a:pPr>
            <a:r>
              <a:rPr kumimoji="0" lang="zh-CN" altLang="en-US" sz="3200" b="1" kern="1200" cap="none" spc="0" normalizeH="0" baseline="0" noProof="0" dirty="0">
                <a:effectLst/>
                <a:latin typeface="微软雅黑" panose="020B0503020204020204" charset="-122"/>
                <a:ea typeface="微软雅黑" panose="020B0503020204020204" charset="-122"/>
                <a:cs typeface="+mn-cs"/>
              </a:rPr>
              <a:t>作者简介：</a:t>
            </a:r>
            <a:r>
              <a:rPr lang="zh-CN" sz="3200" noProof="0" dirty="0" smtClean="0">
                <a:effectLst/>
                <a:latin typeface="微软雅黑" panose="020B0503020204020204" charset="-122"/>
                <a:ea typeface="微软雅黑" panose="020B0503020204020204" charset="-122"/>
                <a:cs typeface="微软雅黑" panose="020B0503020204020204" charset="-122"/>
                <a:sym typeface="+mn-ea"/>
              </a:rPr>
              <a:t>曹雪芹</a:t>
            </a:r>
            <a:endParaRPr kumimoji="0" lang="zh-CN" altLang="en-US" sz="3200" b="1" kern="1200" cap="none" spc="0" normalizeH="0" baseline="0" noProof="0" dirty="0">
              <a:effectLst/>
              <a:latin typeface="微软雅黑" panose="020B0503020204020204" charset="-122"/>
              <a:ea typeface="微软雅黑" panose="020B0503020204020204" charset="-122"/>
              <a:cs typeface="+mn-cs"/>
            </a:endParaRPr>
          </a:p>
        </p:txBody>
      </p:sp>
      <p:pic>
        <p:nvPicPr>
          <p:cNvPr id="3" name="图片 2"/>
          <p:cNvPicPr>
            <a:picLocks noChangeAspect="1"/>
          </p:cNvPicPr>
          <p:nvPr/>
        </p:nvPicPr>
        <p:blipFill>
          <a:blip r:embed="rId1" cstate="print"/>
          <a:stretch>
            <a:fillRect/>
          </a:stretch>
        </p:blipFill>
        <p:spPr>
          <a:xfrm>
            <a:off x="478098" y="1883930"/>
            <a:ext cx="2088457" cy="3003624"/>
          </a:xfrm>
          <a:prstGeom prst="roundRect">
            <a:avLst/>
          </a:prstGeom>
        </p:spPr>
      </p:pic>
      <p:sp>
        <p:nvSpPr>
          <p:cNvPr id="7" name="文本框 6"/>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助学资料</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0978"/>
                                        </p:tgtEl>
                                        <p:attrNameLst>
                                          <p:attrName>style.visibility</p:attrName>
                                        </p:attrNameLst>
                                      </p:cBhvr>
                                      <p:to>
                                        <p:strVal val="visible"/>
                                      </p:to>
                                    </p:set>
                                    <p:animEffect transition="in" filter="wipe(down)">
                                      <p:cBhvr>
                                        <p:cTn id="12" dur="500"/>
                                        <p:tgtEl>
                                          <p:spTgt spid="40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5245" y="808008"/>
            <a:ext cx="11191009" cy="5755422"/>
          </a:xfrm>
          <a:prstGeom prst="rect">
            <a:avLst/>
          </a:prstGeom>
          <a:noFill/>
        </p:spPr>
        <p:txBody>
          <a:bodyPr wrap="square" rtlCol="0" anchor="t">
            <a:spAutoFit/>
          </a:bodyPr>
          <a:lstStyle/>
          <a:p>
            <a:pPr algn="ctr"/>
            <a:r>
              <a:rPr lang="zh-CN" altLang="en-US" sz="3200" dirty="0">
                <a:latin typeface="微软雅黑" panose="020B0503020204020204" charset="-122"/>
                <a:ea typeface="微软雅黑" panose="020B0503020204020204" charset="-122"/>
              </a:rPr>
              <a:t>曹雪芹与</a:t>
            </a:r>
            <a:r>
              <a:rPr lang="zh-CN" altLang="en-US" sz="3200" dirty="0" smtClean="0">
                <a:latin typeface="微软雅黑" panose="020B0503020204020204" charset="-122"/>
                <a:ea typeface="微软雅黑" panose="020B0503020204020204" charset="-122"/>
              </a:rPr>
              <a:t>《红楼梦》</a:t>
            </a:r>
            <a:endParaRPr lang="zh-CN" altLang="en-US" sz="2800" dirty="0"/>
          </a:p>
          <a:p>
            <a:pPr>
              <a:lnSpc>
                <a:spcPct val="150000"/>
              </a:lnSpc>
            </a:pPr>
            <a:r>
              <a:rPr lang="zh-CN" altLang="en-US" sz="2800" dirty="0" smtClean="0">
                <a:latin typeface="微软雅黑" panose="020B0503020204020204" charset="-122"/>
                <a:ea typeface="微软雅黑" panose="020B0503020204020204" charset="-122"/>
                <a:cs typeface="微软雅黑" panose="020B0503020204020204" charset="-122"/>
              </a:rPr>
              <a:t>          曹雪芹</a:t>
            </a:r>
            <a:r>
              <a:rPr lang="zh-CN" altLang="en-US" sz="2800" dirty="0">
                <a:latin typeface="微软雅黑" panose="020B0503020204020204" charset="-122"/>
                <a:ea typeface="微软雅黑" panose="020B0503020204020204" charset="-122"/>
                <a:cs typeface="微软雅黑" panose="020B0503020204020204" charset="-122"/>
              </a:rPr>
              <a:t>少年时代经历了一段富贵繁华的贵族生活。在康熙、雍正两朝，曹家祖孙三代四个人担任江宁织造约六十年。曹家极盛时，曾四次接待皇帝。但后来家境日渐衰败，雍正六年（1728）曹雪芹的叔父（一说父亲）因亏空获罪入狱并遭抄家，曹雪芹随家人迁回北京老宅。后曹雪芹又移居北京西郊，靠卖字画和朋友救济为生。经历了生活中的重大转折后，曹雪芹深感世态炎凉，对封建社会有了更清醒、更深刻的认识。《红楼梦》一书便是曹雪芹于家族没落之后，在贫苦之中创作的。</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助学资料</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5"/>
          <p:cNvSpPr txBox="1">
            <a:spLocks noChangeArrowheads="1"/>
          </p:cNvSpPr>
          <p:nvPr/>
        </p:nvSpPr>
        <p:spPr bwMode="auto">
          <a:xfrm>
            <a:off x="1543050" y="2298391"/>
            <a:ext cx="8347075" cy="1482650"/>
          </a:xfrm>
          <a:prstGeom prst="rect">
            <a:avLst/>
          </a:prstGeom>
          <a:noFill/>
          <a:ln w="9525">
            <a:noFill/>
            <a:miter lim="800000"/>
          </a:ln>
        </p:spPr>
        <p:txBody>
          <a:bodyPr>
            <a:spAutoFit/>
          </a:bodyPr>
          <a:lstStyle/>
          <a:p>
            <a:pPr>
              <a:lnSpc>
                <a:spcPct val="150000"/>
              </a:lnSpc>
            </a:pPr>
            <a:r>
              <a:rPr lang="zh-CN" altLang="en-US" sz="3200" b="1" dirty="0">
                <a:solidFill>
                  <a:srgbClr val="000000"/>
                </a:solidFill>
                <a:latin typeface="黑体" panose="02010609060101010101" charset="-122"/>
                <a:ea typeface="黑体" panose="02010609060101010101" charset="-122"/>
              </a:rPr>
              <a:t>    </a:t>
            </a:r>
            <a:r>
              <a:rPr lang="zh-CN" altLang="en-US" sz="3200" b="1" dirty="0" smtClean="0">
                <a:solidFill>
                  <a:srgbClr val="000000"/>
                </a:solidFill>
                <a:latin typeface="微软雅黑" panose="020B0503020204020204" charset="-122"/>
                <a:ea typeface="微软雅黑" panose="020B0503020204020204" charset="-122"/>
              </a:rPr>
              <a:t>认真朗读课文，</a:t>
            </a:r>
            <a:r>
              <a:rPr lang="zh-CN" altLang="en-US" sz="3200" b="1" dirty="0">
                <a:solidFill>
                  <a:srgbClr val="000000"/>
                </a:solidFill>
                <a:latin typeface="微软雅黑" panose="020B0503020204020204" charset="-122"/>
                <a:ea typeface="微软雅黑" panose="020B0503020204020204" charset="-122"/>
                <a:sym typeface="宋体" panose="02010600030101010101" pitchFamily="2" charset="-122"/>
              </a:rPr>
              <a:t>圈</a:t>
            </a:r>
            <a:r>
              <a:rPr lang="zh-CN" altLang="en-US" sz="3200" b="1" dirty="0" smtClean="0">
                <a:solidFill>
                  <a:srgbClr val="000000"/>
                </a:solidFill>
                <a:latin typeface="微软雅黑" panose="020B0503020204020204" charset="-122"/>
                <a:ea typeface="微软雅黑" panose="020B0503020204020204" charset="-122"/>
                <a:sym typeface="宋体" panose="02010600030101010101" pitchFamily="2" charset="-122"/>
              </a:rPr>
              <a:t>出本课</a:t>
            </a:r>
            <a:r>
              <a:rPr lang="zh-CN" altLang="en-US" sz="3200" b="1" smtClean="0">
                <a:solidFill>
                  <a:srgbClr val="000000"/>
                </a:solidFill>
                <a:latin typeface="微软雅黑" panose="020B0503020204020204" charset="-122"/>
                <a:ea typeface="微软雅黑" panose="020B0503020204020204" charset="-122"/>
                <a:sym typeface="宋体" panose="02010600030101010101" pitchFamily="2" charset="-122"/>
              </a:rPr>
              <a:t>生字</a:t>
            </a:r>
            <a:r>
              <a:rPr lang="zh-CN" altLang="en-US" sz="3200" b="1" smtClean="0">
                <a:solidFill>
                  <a:srgbClr val="000000"/>
                </a:solidFill>
                <a:latin typeface="微软雅黑" panose="020B0503020204020204" charset="-122"/>
                <a:ea typeface="微软雅黑" panose="020B0503020204020204" charset="-122"/>
                <a:sym typeface="宋体" panose="02010600030101010101" pitchFamily="2" charset="-122"/>
              </a:rPr>
              <a:t>，遇到</a:t>
            </a:r>
            <a:r>
              <a:rPr lang="zh-CN" altLang="en-US" sz="3200" b="1" dirty="0" smtClean="0">
                <a:solidFill>
                  <a:srgbClr val="000000"/>
                </a:solidFill>
                <a:latin typeface="微软雅黑" panose="020B0503020204020204" charset="-122"/>
                <a:ea typeface="微软雅黑" panose="020B0503020204020204" charset="-122"/>
                <a:sym typeface="宋体" panose="02010600030101010101" pitchFamily="2" charset="-122"/>
              </a:rPr>
              <a:t>不理解的词句时，先大致猜测其意思。</a:t>
            </a:r>
            <a:endParaRPr lang="zh-CN" altLang="en-US" sz="3200" b="1" dirty="0" smtClean="0">
              <a:solidFill>
                <a:srgbClr val="000000"/>
              </a:solidFill>
              <a:latin typeface="微软雅黑" panose="020B0503020204020204" charset="-122"/>
              <a:ea typeface="微软雅黑" panose="020B0503020204020204" charset="-122"/>
              <a:sym typeface="宋体" panose="02010600030101010101" pitchFamily="2" charset="-122"/>
            </a:endParaRPr>
          </a:p>
        </p:txBody>
      </p:sp>
      <p:sp>
        <p:nvSpPr>
          <p:cNvPr id="7" name="圆角矩形 6"/>
          <p:cNvSpPr/>
          <p:nvPr/>
        </p:nvSpPr>
        <p:spPr>
          <a:xfrm>
            <a:off x="4729480" y="1065530"/>
            <a:ext cx="2463800" cy="593090"/>
          </a:xfrm>
          <a:prstGeom prst="roundRect">
            <a:avLst>
              <a:gd name="adj" fmla="val 50000"/>
            </a:avLst>
          </a:prstGeom>
          <a:solidFill>
            <a:srgbClr val="A1C4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charset="-122"/>
                <a:ea typeface="微软雅黑" panose="020B0503020204020204" charset="-122"/>
                <a:sym typeface="+mn-ea"/>
              </a:rPr>
              <a:t>课文</a:t>
            </a:r>
            <a:r>
              <a:rPr lang="zh-CN" altLang="en-US" sz="2800" b="1" dirty="0" smtClean="0">
                <a:solidFill>
                  <a:schemeClr val="bg1"/>
                </a:solidFill>
                <a:latin typeface="微软雅黑" panose="020B0503020204020204" charset="-122"/>
                <a:ea typeface="微软雅黑" panose="020B0503020204020204" charset="-122"/>
                <a:sym typeface="+mn-ea"/>
              </a:rPr>
              <a:t>朗读</a:t>
            </a:r>
            <a:endParaRPr lang="zh-CN" altLang="en-US" sz="2800" b="1" dirty="0">
              <a:latin typeface="微软雅黑" panose="020B0503020204020204" charset="-122"/>
              <a:ea typeface="微软雅黑" panose="020B0503020204020204" charset="-122"/>
            </a:endParaRPr>
          </a:p>
        </p:txBody>
      </p:sp>
      <p:sp>
        <p:nvSpPr>
          <p:cNvPr id="6" name="文本框 5"/>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初读感知</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a:spLocks noChangeArrowheads="1"/>
          </p:cNvSpPr>
          <p:nvPr/>
        </p:nvSpPr>
        <p:spPr bwMode="auto">
          <a:xfrm>
            <a:off x="2837642" y="2408266"/>
            <a:ext cx="1121410" cy="521970"/>
          </a:xfrm>
          <a:prstGeom prst="rect">
            <a:avLst/>
          </a:prstGeom>
          <a:noFill/>
          <a:ln w="9525">
            <a:noFill/>
            <a:miter lim="800000"/>
          </a:ln>
        </p:spPr>
        <p:txBody>
          <a:bodyPr wrap="square">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rPr>
              <a:t>qià</a:t>
            </a:r>
            <a:endParaRPr lang="en-US" altLang="zh-CN" sz="2800" dirty="0" err="1" smtClean="0">
              <a:latin typeface="Pinyin Adjust" panose="02000500000000000000" charset="0"/>
              <a:ea typeface="微软雅黑" panose="020B0503020204020204" charset="-122"/>
              <a:cs typeface="Pinyin Adjust" panose="02000500000000000000" charset="0"/>
            </a:endParaRPr>
          </a:p>
        </p:txBody>
      </p:sp>
      <p:sp>
        <p:nvSpPr>
          <p:cNvPr id="10" name="矩形 9"/>
          <p:cNvSpPr>
            <a:spLocks noChangeArrowheads="1"/>
          </p:cNvSpPr>
          <p:nvPr/>
        </p:nvSpPr>
        <p:spPr bwMode="auto">
          <a:xfrm>
            <a:off x="3746962" y="2398106"/>
            <a:ext cx="515620" cy="521970"/>
          </a:xfrm>
          <a:prstGeom prst="rect">
            <a:avLst/>
          </a:prstGeom>
          <a:noFill/>
          <a:ln w="9525">
            <a:noFill/>
            <a:miter lim="800000"/>
          </a:ln>
        </p:spPr>
        <p:txBody>
          <a:bodyPr wrap="square">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sym typeface="+mn-ea"/>
              </a:rPr>
              <a:t>tì</a:t>
            </a:r>
            <a:endParaRPr lang="en-US" altLang="zh-CN" sz="2800" dirty="0" err="1" smtClean="0">
              <a:latin typeface="Pinyin Adjust" panose="02000500000000000000" charset="0"/>
              <a:ea typeface="微软雅黑" panose="020B0503020204020204" charset="-122"/>
              <a:cs typeface="Pinyin Adjust" panose="02000500000000000000" charset="0"/>
              <a:sym typeface="+mn-ea"/>
            </a:endParaRPr>
          </a:p>
        </p:txBody>
      </p:sp>
      <p:sp>
        <p:nvSpPr>
          <p:cNvPr id="11" name="矩形 10"/>
          <p:cNvSpPr>
            <a:spLocks noChangeArrowheads="1"/>
          </p:cNvSpPr>
          <p:nvPr/>
        </p:nvSpPr>
        <p:spPr bwMode="auto">
          <a:xfrm>
            <a:off x="5603702" y="2408266"/>
            <a:ext cx="1068070" cy="521970"/>
          </a:xfrm>
          <a:prstGeom prst="rect">
            <a:avLst/>
          </a:prstGeom>
          <a:noFill/>
          <a:ln w="9525">
            <a:noFill/>
            <a:miter lim="800000"/>
          </a:ln>
        </p:spPr>
        <p:txBody>
          <a:bodyPr wrap="square">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rPr>
              <a:t>huì</a:t>
            </a:r>
            <a:endParaRPr lang="en-US" altLang="zh-CN" sz="2800" dirty="0" err="1" smtClean="0">
              <a:latin typeface="Pinyin Adjust" panose="02000500000000000000" charset="0"/>
              <a:ea typeface="微软雅黑" panose="020B0503020204020204" charset="-122"/>
              <a:cs typeface="Pinyin Adjust" panose="02000500000000000000" charset="0"/>
            </a:endParaRPr>
          </a:p>
        </p:txBody>
      </p:sp>
      <p:sp>
        <p:nvSpPr>
          <p:cNvPr id="12" name="矩形 11"/>
          <p:cNvSpPr>
            <a:spLocks noChangeArrowheads="1"/>
          </p:cNvSpPr>
          <p:nvPr/>
        </p:nvSpPr>
        <p:spPr bwMode="auto">
          <a:xfrm>
            <a:off x="6484447" y="2413981"/>
            <a:ext cx="946150" cy="521970"/>
          </a:xfrm>
          <a:prstGeom prst="rect">
            <a:avLst/>
          </a:prstGeom>
          <a:noFill/>
          <a:ln w="9525">
            <a:noFill/>
            <a:miter lim="800000"/>
          </a:ln>
        </p:spPr>
        <p:txBody>
          <a:bodyPr wrap="square">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rPr>
              <a:t>huì</a:t>
            </a:r>
            <a:endParaRPr lang="en-US" altLang="zh-CN" sz="2800" dirty="0" err="1" smtClean="0">
              <a:latin typeface="Pinyin Adjust" panose="02000500000000000000" charset="0"/>
              <a:ea typeface="微软雅黑" panose="020B0503020204020204" charset="-122"/>
              <a:cs typeface="Pinyin Adjust" panose="02000500000000000000" charset="0"/>
            </a:endParaRPr>
          </a:p>
        </p:txBody>
      </p:sp>
      <p:sp>
        <p:nvSpPr>
          <p:cNvPr id="13" name="矩形 12"/>
          <p:cNvSpPr>
            <a:spLocks noChangeArrowheads="1"/>
          </p:cNvSpPr>
          <p:nvPr/>
        </p:nvSpPr>
        <p:spPr bwMode="auto">
          <a:xfrm>
            <a:off x="8585535" y="2430320"/>
            <a:ext cx="1079500" cy="521970"/>
          </a:xfrm>
          <a:prstGeom prst="rect">
            <a:avLst/>
          </a:prstGeom>
          <a:noFill/>
          <a:ln w="9525">
            <a:noFill/>
            <a:miter lim="800000"/>
          </a:ln>
        </p:spPr>
        <p:txBody>
          <a:bodyPr>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rPr>
              <a:t>chāi</a:t>
            </a:r>
            <a:endParaRPr lang="en-US" altLang="zh-CN" sz="2800" dirty="0" err="1" smtClean="0">
              <a:latin typeface="Pinyin Adjust" panose="02000500000000000000" charset="0"/>
              <a:ea typeface="微软雅黑" panose="020B0503020204020204" charset="-122"/>
              <a:cs typeface="Pinyin Adjust" panose="02000500000000000000" charset="0"/>
            </a:endParaRPr>
          </a:p>
        </p:txBody>
      </p:sp>
      <p:sp>
        <p:nvSpPr>
          <p:cNvPr id="17" name="矩形 16"/>
          <p:cNvSpPr>
            <a:spLocks noChangeArrowheads="1"/>
          </p:cNvSpPr>
          <p:nvPr/>
        </p:nvSpPr>
        <p:spPr bwMode="auto">
          <a:xfrm>
            <a:off x="2627139" y="4434724"/>
            <a:ext cx="1114425" cy="521970"/>
          </a:xfrm>
          <a:prstGeom prst="rect">
            <a:avLst/>
          </a:prstGeom>
          <a:noFill/>
          <a:ln w="9525">
            <a:noFill/>
            <a:miter lim="800000"/>
          </a:ln>
        </p:spPr>
        <p:txBody>
          <a:bodyPr wrap="square">
            <a:spAutoFit/>
          </a:bodyPr>
          <a:lstStyle/>
          <a:p>
            <a:pPr lvl="0" algn="l"/>
            <a:r>
              <a:rPr lang="en-US" altLang="zh-CN" sz="2800" dirty="0" err="1" smtClean="0">
                <a:latin typeface="Pinyin Adjust" panose="02000500000000000000" charset="0"/>
                <a:ea typeface="微软雅黑" panose="020B0503020204020204" charset="-122"/>
                <a:cs typeface="Pinyin Adjust" panose="02000500000000000000" charset="0"/>
                <a:sym typeface="+mn-ea"/>
              </a:rPr>
              <a:t>chǎng</a:t>
            </a:r>
            <a:endParaRPr lang="en-US" altLang="zh-CN" sz="2800" dirty="0" err="1" smtClean="0">
              <a:latin typeface="Pinyin Adjust" panose="02000500000000000000" charset="0"/>
              <a:ea typeface="微软雅黑" panose="020B0503020204020204" charset="-122"/>
              <a:cs typeface="Pinyin Adjust" panose="02000500000000000000" charset="0"/>
              <a:sym typeface="+mn-ea"/>
            </a:endParaRPr>
          </a:p>
        </p:txBody>
      </p:sp>
      <p:sp>
        <p:nvSpPr>
          <p:cNvPr id="22" name="TextBox 21"/>
          <p:cNvSpPr txBox="1">
            <a:spLocks noChangeArrowheads="1"/>
          </p:cNvSpPr>
          <p:nvPr/>
        </p:nvSpPr>
        <p:spPr bwMode="auto">
          <a:xfrm>
            <a:off x="2836694" y="3120984"/>
            <a:ext cx="589280" cy="583565"/>
          </a:xfrm>
          <a:prstGeom prst="rect">
            <a:avLst/>
          </a:prstGeom>
          <a:noFill/>
          <a:ln w="9525">
            <a:noFill/>
            <a:miter lim="800000"/>
          </a:ln>
        </p:spPr>
        <p:txBody>
          <a:bodyPr wrap="none">
            <a:spAutoFit/>
          </a:bodyPr>
          <a:lstStyle/>
          <a:p>
            <a:r>
              <a:rPr lang="zh-CN" altLang="zh-CN" sz="3200" dirty="0" smtClean="0">
                <a:solidFill>
                  <a:srgbClr val="E04236"/>
                </a:solidFill>
                <a:latin typeface="+mn-ea"/>
              </a:rPr>
              <a:t>恰</a:t>
            </a:r>
            <a:endParaRPr lang="zh-CN" altLang="zh-CN" sz="3200" dirty="0" smtClean="0">
              <a:solidFill>
                <a:srgbClr val="E04236"/>
              </a:solidFill>
              <a:latin typeface="+mn-ea"/>
            </a:endParaRPr>
          </a:p>
        </p:txBody>
      </p:sp>
      <p:sp>
        <p:nvSpPr>
          <p:cNvPr id="23" name="TextBox 22"/>
          <p:cNvSpPr txBox="1">
            <a:spLocks noChangeArrowheads="1"/>
          </p:cNvSpPr>
          <p:nvPr/>
        </p:nvSpPr>
        <p:spPr bwMode="auto">
          <a:xfrm>
            <a:off x="3688542" y="3120736"/>
            <a:ext cx="779780" cy="583565"/>
          </a:xfrm>
          <a:prstGeom prst="rect">
            <a:avLst/>
          </a:prstGeom>
          <a:noFill/>
          <a:ln w="9525">
            <a:noFill/>
            <a:miter lim="800000"/>
          </a:ln>
        </p:spPr>
        <p:txBody>
          <a:bodyPr wrap="square">
            <a:spAutoFit/>
          </a:bodyPr>
          <a:lstStyle/>
          <a:p>
            <a:pPr algn="l"/>
            <a:r>
              <a:rPr lang="zh-CN" altLang="zh-CN" sz="3200" dirty="0" smtClean="0">
                <a:solidFill>
                  <a:srgbClr val="E04236"/>
                </a:solidFill>
                <a:latin typeface="+mn-ea"/>
                <a:sym typeface="+mn-ea"/>
              </a:rPr>
              <a:t>屉</a:t>
            </a:r>
            <a:endParaRPr lang="zh-CN" altLang="zh-CN" sz="3200" dirty="0" smtClean="0">
              <a:solidFill>
                <a:srgbClr val="E04236"/>
              </a:solidFill>
              <a:latin typeface="+mn-ea"/>
            </a:endParaRPr>
          </a:p>
        </p:txBody>
      </p:sp>
      <p:sp>
        <p:nvSpPr>
          <p:cNvPr id="24" name="TextBox 23"/>
          <p:cNvSpPr txBox="1">
            <a:spLocks noChangeArrowheads="1"/>
          </p:cNvSpPr>
          <p:nvPr/>
        </p:nvSpPr>
        <p:spPr bwMode="auto">
          <a:xfrm>
            <a:off x="5615892" y="3115904"/>
            <a:ext cx="589280" cy="583565"/>
          </a:xfrm>
          <a:prstGeom prst="rect">
            <a:avLst/>
          </a:prstGeom>
          <a:noFill/>
          <a:ln w="9525">
            <a:noFill/>
            <a:miter lim="800000"/>
          </a:ln>
        </p:spPr>
        <p:txBody>
          <a:bodyPr wrap="none">
            <a:spAutoFit/>
          </a:bodyPr>
          <a:lstStyle/>
          <a:p>
            <a:r>
              <a:rPr lang="zh-CN" altLang="zh-CN" sz="3200" dirty="0" smtClean="0">
                <a:solidFill>
                  <a:srgbClr val="E04236"/>
                </a:solidFill>
                <a:latin typeface="+mn-ea"/>
              </a:rPr>
              <a:t>讳</a:t>
            </a:r>
            <a:endParaRPr lang="zh-CN" altLang="zh-CN" sz="3200" b="1" dirty="0" smtClean="0">
              <a:solidFill>
                <a:srgbClr val="E04236"/>
              </a:solidFill>
              <a:latin typeface="+mn-ea"/>
            </a:endParaRPr>
          </a:p>
        </p:txBody>
      </p:sp>
      <p:sp>
        <p:nvSpPr>
          <p:cNvPr id="25" name="TextBox 24"/>
          <p:cNvSpPr txBox="1">
            <a:spLocks noChangeArrowheads="1"/>
          </p:cNvSpPr>
          <p:nvPr/>
        </p:nvSpPr>
        <p:spPr bwMode="auto">
          <a:xfrm>
            <a:off x="6535895" y="3115202"/>
            <a:ext cx="589280" cy="583565"/>
          </a:xfrm>
          <a:prstGeom prst="rect">
            <a:avLst/>
          </a:prstGeom>
          <a:noFill/>
          <a:ln w="9525">
            <a:noFill/>
            <a:miter lim="800000"/>
          </a:ln>
        </p:spPr>
        <p:txBody>
          <a:bodyPr wrap="square">
            <a:spAutoFit/>
          </a:bodyPr>
          <a:lstStyle/>
          <a:p>
            <a:pPr algn="l"/>
            <a:r>
              <a:rPr lang="zh-CN" altLang="zh-CN" sz="3200" dirty="0" smtClean="0">
                <a:solidFill>
                  <a:srgbClr val="E04236"/>
                </a:solidFill>
                <a:latin typeface="+mn-ea"/>
              </a:rPr>
              <a:t>晦</a:t>
            </a:r>
            <a:endParaRPr lang="zh-CN" altLang="zh-CN" sz="3200" dirty="0" smtClean="0">
              <a:solidFill>
                <a:srgbClr val="E04236"/>
              </a:solidFill>
              <a:latin typeface="+mn-ea"/>
            </a:endParaRPr>
          </a:p>
        </p:txBody>
      </p:sp>
      <p:sp>
        <p:nvSpPr>
          <p:cNvPr id="26" name="TextBox 25"/>
          <p:cNvSpPr txBox="1">
            <a:spLocks noChangeArrowheads="1"/>
          </p:cNvSpPr>
          <p:nvPr/>
        </p:nvSpPr>
        <p:spPr bwMode="auto">
          <a:xfrm>
            <a:off x="8687825" y="3104436"/>
            <a:ext cx="589280" cy="583565"/>
          </a:xfrm>
          <a:prstGeom prst="rect">
            <a:avLst/>
          </a:prstGeom>
          <a:noFill/>
          <a:ln w="9525">
            <a:noFill/>
            <a:miter lim="800000"/>
          </a:ln>
        </p:spPr>
        <p:txBody>
          <a:bodyPr wrap="none">
            <a:spAutoFit/>
          </a:bodyPr>
          <a:lstStyle/>
          <a:p>
            <a:r>
              <a:rPr lang="zh-CN" altLang="zh-CN" sz="3200" dirty="0" smtClean="0">
                <a:solidFill>
                  <a:srgbClr val="E04236"/>
                </a:solidFill>
                <a:latin typeface="+mn-ea"/>
              </a:rPr>
              <a:t>钗</a:t>
            </a:r>
            <a:endParaRPr lang="zh-CN" altLang="zh-CN" sz="3200" b="1" dirty="0" smtClean="0">
              <a:solidFill>
                <a:srgbClr val="E04236"/>
              </a:solidFill>
              <a:latin typeface="+mn-ea"/>
            </a:endParaRPr>
          </a:p>
        </p:txBody>
      </p:sp>
      <p:sp>
        <p:nvSpPr>
          <p:cNvPr id="27" name="TextBox 26"/>
          <p:cNvSpPr txBox="1">
            <a:spLocks noChangeArrowheads="1"/>
          </p:cNvSpPr>
          <p:nvPr/>
        </p:nvSpPr>
        <p:spPr bwMode="auto">
          <a:xfrm>
            <a:off x="2775886" y="5135326"/>
            <a:ext cx="589280" cy="583565"/>
          </a:xfrm>
          <a:prstGeom prst="rect">
            <a:avLst/>
          </a:prstGeom>
          <a:noFill/>
          <a:ln w="9525">
            <a:noFill/>
            <a:miter lim="800000"/>
          </a:ln>
        </p:spPr>
        <p:txBody>
          <a:bodyPr wrap="none">
            <a:spAutoFit/>
          </a:bodyPr>
          <a:lstStyle/>
          <a:p>
            <a:r>
              <a:rPr lang="zh-CN" altLang="zh-CN" sz="3200" dirty="0" smtClean="0">
                <a:solidFill>
                  <a:srgbClr val="E04236"/>
                </a:solidFill>
                <a:latin typeface="+mn-ea"/>
              </a:rPr>
              <a:t>敞</a:t>
            </a:r>
            <a:endParaRPr lang="zh-CN" altLang="en-US" sz="3200" b="1" dirty="0" smtClean="0">
              <a:solidFill>
                <a:srgbClr val="E04236"/>
              </a:solidFill>
              <a:latin typeface="+mn-ea"/>
            </a:endParaRPr>
          </a:p>
        </p:txBody>
      </p:sp>
      <p:sp>
        <p:nvSpPr>
          <p:cNvPr id="2" name="圆角矩形 1"/>
          <p:cNvSpPr/>
          <p:nvPr/>
        </p:nvSpPr>
        <p:spPr>
          <a:xfrm>
            <a:off x="4926803" y="976107"/>
            <a:ext cx="2944559" cy="671630"/>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solidFill>
                <a:latin typeface="微软雅黑" panose="020B0503020204020204" charset="-122"/>
                <a:ea typeface="微软雅黑" panose="020B0503020204020204" charset="-122"/>
              </a:rPr>
              <a:t>我会认</a:t>
            </a:r>
            <a:endParaRPr lang="en-US" altLang="zh-CN" sz="2800" dirty="0">
              <a:solidFill>
                <a:schemeClr val="tx1"/>
              </a:solidFill>
              <a:latin typeface="微软雅黑" panose="020B0503020204020204" charset="-122"/>
              <a:ea typeface="微软雅黑" panose="020B0503020204020204" charset="-122"/>
            </a:endParaRPr>
          </a:p>
        </p:txBody>
      </p:sp>
      <p:sp>
        <p:nvSpPr>
          <p:cNvPr id="4" name="矩形 3"/>
          <p:cNvSpPr>
            <a:spLocks noChangeArrowheads="1"/>
          </p:cNvSpPr>
          <p:nvPr/>
        </p:nvSpPr>
        <p:spPr bwMode="auto">
          <a:xfrm>
            <a:off x="4673427" y="4434724"/>
            <a:ext cx="1149985" cy="521970"/>
          </a:xfrm>
          <a:prstGeom prst="rect">
            <a:avLst/>
          </a:prstGeom>
          <a:noFill/>
          <a:ln w="9525">
            <a:noFill/>
            <a:miter lim="800000"/>
          </a:ln>
        </p:spPr>
        <p:txBody>
          <a:bodyPr wrap="square">
            <a:spAutoFit/>
          </a:bodyPr>
          <a:lstStyle/>
          <a:p>
            <a:pPr lvl="0" algn="l"/>
            <a:r>
              <a:rPr lang="en-US" altLang="zh-CN" sz="2800" dirty="0" err="1" smtClean="0">
                <a:latin typeface="Pinyin Adjust" panose="02000500000000000000" charset="0"/>
                <a:ea typeface="微软雅黑" panose="020B0503020204020204" charset="-122"/>
                <a:cs typeface="Pinyin Adjust" panose="02000500000000000000" charset="0"/>
                <a:sym typeface="+mn-ea"/>
              </a:rPr>
              <a:t>xí</a:t>
            </a:r>
            <a:endParaRPr lang="en-US" altLang="zh-CN" sz="2800" dirty="0" err="1" smtClean="0">
              <a:latin typeface="Pinyin Adjust" panose="02000500000000000000" charset="0"/>
              <a:ea typeface="微软雅黑" panose="020B0503020204020204" charset="-122"/>
              <a:cs typeface="Pinyin Adjust" panose="02000500000000000000" charset="0"/>
              <a:sym typeface="+mn-ea"/>
            </a:endParaRPr>
          </a:p>
        </p:txBody>
      </p:sp>
      <p:sp>
        <p:nvSpPr>
          <p:cNvPr id="5" name="TextBox 26"/>
          <p:cNvSpPr txBox="1">
            <a:spLocks noChangeArrowheads="1"/>
          </p:cNvSpPr>
          <p:nvPr/>
        </p:nvSpPr>
        <p:spPr bwMode="auto">
          <a:xfrm>
            <a:off x="4604847" y="5118866"/>
            <a:ext cx="589280" cy="583565"/>
          </a:xfrm>
          <a:prstGeom prst="rect">
            <a:avLst/>
          </a:prstGeom>
          <a:noFill/>
          <a:ln w="9525">
            <a:noFill/>
            <a:miter lim="800000"/>
          </a:ln>
        </p:spPr>
        <p:txBody>
          <a:bodyPr wrap="none">
            <a:spAutoFit/>
          </a:bodyPr>
          <a:lstStyle/>
          <a:p>
            <a:r>
              <a:rPr lang="zh-CN" altLang="zh-CN" sz="3200" dirty="0" smtClean="0">
                <a:solidFill>
                  <a:srgbClr val="E04236"/>
                </a:solidFill>
                <a:latin typeface="+mn-ea"/>
              </a:rPr>
              <a:t>袭</a:t>
            </a:r>
            <a:endParaRPr lang="zh-CN" altLang="en-US" sz="3200" b="1" dirty="0" smtClean="0">
              <a:solidFill>
                <a:srgbClr val="E04236"/>
              </a:solidFill>
              <a:latin typeface="+mn-ea"/>
            </a:endParaRPr>
          </a:p>
        </p:txBody>
      </p:sp>
      <p:sp>
        <p:nvSpPr>
          <p:cNvPr id="19" name="矩形 18"/>
          <p:cNvSpPr>
            <a:spLocks noChangeArrowheads="1"/>
          </p:cNvSpPr>
          <p:nvPr/>
        </p:nvSpPr>
        <p:spPr bwMode="auto">
          <a:xfrm>
            <a:off x="4536902" y="2413981"/>
            <a:ext cx="1286510" cy="521970"/>
          </a:xfrm>
          <a:prstGeom prst="rect">
            <a:avLst/>
          </a:prstGeom>
          <a:noFill/>
          <a:ln w="9525">
            <a:noFill/>
            <a:miter lim="800000"/>
          </a:ln>
        </p:spPr>
        <p:txBody>
          <a:bodyPr wrap="square">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sym typeface="+mn-ea"/>
              </a:rPr>
              <a:t>yān</a:t>
            </a:r>
            <a:endParaRPr lang="en-US" altLang="zh-CN" sz="2800" dirty="0" err="1" smtClean="0">
              <a:latin typeface="Pinyin Adjust" panose="02000500000000000000" charset="0"/>
              <a:ea typeface="微软雅黑" panose="020B0503020204020204" charset="-122"/>
              <a:cs typeface="Pinyin Adjust" panose="02000500000000000000" charset="0"/>
              <a:sym typeface="+mn-ea"/>
            </a:endParaRPr>
          </a:p>
        </p:txBody>
      </p:sp>
      <p:sp>
        <p:nvSpPr>
          <p:cNvPr id="29" name="TextBox 22"/>
          <p:cNvSpPr txBox="1">
            <a:spLocks noChangeArrowheads="1"/>
          </p:cNvSpPr>
          <p:nvPr/>
        </p:nvSpPr>
        <p:spPr bwMode="auto">
          <a:xfrm>
            <a:off x="4644440" y="3120984"/>
            <a:ext cx="589280" cy="583565"/>
          </a:xfrm>
          <a:prstGeom prst="rect">
            <a:avLst/>
          </a:prstGeom>
          <a:noFill/>
          <a:ln w="9525">
            <a:noFill/>
            <a:miter lim="800000"/>
          </a:ln>
        </p:spPr>
        <p:txBody>
          <a:bodyPr wrap="none">
            <a:spAutoFit/>
          </a:bodyPr>
          <a:lstStyle/>
          <a:p>
            <a:pPr algn="l"/>
            <a:r>
              <a:rPr lang="zh-CN" altLang="zh-CN" sz="3200" dirty="0" smtClean="0">
                <a:solidFill>
                  <a:srgbClr val="E04236"/>
                </a:solidFill>
                <a:latin typeface="+mn-ea"/>
                <a:sym typeface="+mn-ea"/>
              </a:rPr>
              <a:t>嫣</a:t>
            </a:r>
            <a:endParaRPr lang="zh-CN" altLang="zh-CN" sz="3200" dirty="0" smtClean="0">
              <a:solidFill>
                <a:srgbClr val="E04236"/>
              </a:solidFill>
              <a:latin typeface="+mn-ea"/>
            </a:endParaRPr>
          </a:p>
        </p:txBody>
      </p:sp>
      <p:sp>
        <p:nvSpPr>
          <p:cNvPr id="30" name="矩形 29"/>
          <p:cNvSpPr>
            <a:spLocks noChangeArrowheads="1"/>
          </p:cNvSpPr>
          <p:nvPr/>
        </p:nvSpPr>
        <p:spPr bwMode="auto">
          <a:xfrm>
            <a:off x="7430597" y="2408266"/>
            <a:ext cx="1155065" cy="521970"/>
          </a:xfrm>
          <a:prstGeom prst="rect">
            <a:avLst/>
          </a:prstGeom>
          <a:noFill/>
          <a:ln w="9525">
            <a:noFill/>
            <a:miter lim="800000"/>
          </a:ln>
        </p:spPr>
        <p:txBody>
          <a:bodyPr wrap="square">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rPr>
              <a:t>dūn</a:t>
            </a:r>
            <a:endParaRPr lang="en-US" altLang="zh-CN" sz="2800" dirty="0" err="1" smtClean="0">
              <a:latin typeface="Pinyin Adjust" panose="02000500000000000000" charset="0"/>
              <a:ea typeface="微软雅黑" panose="020B0503020204020204" charset="-122"/>
              <a:cs typeface="Pinyin Adjust" panose="02000500000000000000" charset="0"/>
            </a:endParaRPr>
          </a:p>
        </p:txBody>
      </p:sp>
      <p:sp>
        <p:nvSpPr>
          <p:cNvPr id="31" name="TextBox 24"/>
          <p:cNvSpPr txBox="1">
            <a:spLocks noChangeArrowheads="1"/>
          </p:cNvSpPr>
          <p:nvPr/>
        </p:nvSpPr>
        <p:spPr bwMode="auto">
          <a:xfrm>
            <a:off x="7570945" y="3098692"/>
            <a:ext cx="589280" cy="583565"/>
          </a:xfrm>
          <a:prstGeom prst="rect">
            <a:avLst/>
          </a:prstGeom>
          <a:noFill/>
          <a:ln w="9525">
            <a:noFill/>
            <a:miter lim="800000"/>
          </a:ln>
        </p:spPr>
        <p:txBody>
          <a:bodyPr wrap="square">
            <a:spAutoFit/>
          </a:bodyPr>
          <a:lstStyle/>
          <a:p>
            <a:pPr algn="l"/>
            <a:r>
              <a:rPr lang="zh-CN" altLang="zh-CN" sz="3200" dirty="0" smtClean="0">
                <a:solidFill>
                  <a:srgbClr val="E04236"/>
                </a:solidFill>
                <a:latin typeface="+mn-ea"/>
              </a:rPr>
              <a:t>墩</a:t>
            </a:r>
            <a:endParaRPr lang="zh-CN" altLang="zh-CN" sz="3200" dirty="0" smtClean="0">
              <a:solidFill>
                <a:srgbClr val="E04236"/>
              </a:solidFill>
              <a:latin typeface="+mn-ea"/>
            </a:endParaRPr>
          </a:p>
        </p:txBody>
      </p:sp>
      <p:sp>
        <p:nvSpPr>
          <p:cNvPr id="28" name="矩形 27"/>
          <p:cNvSpPr>
            <a:spLocks noChangeArrowheads="1"/>
          </p:cNvSpPr>
          <p:nvPr/>
        </p:nvSpPr>
        <p:spPr bwMode="auto">
          <a:xfrm>
            <a:off x="3673475" y="4434840"/>
            <a:ext cx="931545" cy="521970"/>
          </a:xfrm>
          <a:prstGeom prst="rect">
            <a:avLst/>
          </a:prstGeom>
          <a:noFill/>
          <a:ln w="9525">
            <a:noFill/>
            <a:miter lim="800000"/>
          </a:ln>
        </p:spPr>
        <p:txBody>
          <a:bodyPr wrap="square">
            <a:spAutoFit/>
          </a:bodyPr>
          <a:lstStyle/>
          <a:p>
            <a:pPr lvl="0"/>
            <a:r>
              <a:rPr lang="en-US" altLang="zh-CN" sz="2800" dirty="0" err="1">
                <a:latin typeface="Pinyin Adjust" panose="02000500000000000000" charset="0"/>
                <a:ea typeface="微软雅黑" panose="020B0503020204020204" charset="-122"/>
                <a:cs typeface="Pinyin Adjust" panose="02000500000000000000" charset="0"/>
                <a:sym typeface="+mn-ea"/>
              </a:rPr>
              <a:t>wén</a:t>
            </a:r>
            <a:endParaRPr lang="en-US" altLang="zh-CN" sz="2800" dirty="0" smtClean="0">
              <a:latin typeface="Pinyin Adjust" panose="02000500000000000000" charset="0"/>
              <a:ea typeface="微软雅黑" panose="020B0503020204020204" charset="-122"/>
              <a:cs typeface="Pinyin Adjust" panose="02000500000000000000" charset="0"/>
              <a:sym typeface="+mn-ea"/>
            </a:endParaRPr>
          </a:p>
        </p:txBody>
      </p:sp>
      <p:sp>
        <p:nvSpPr>
          <p:cNvPr id="32" name="TextBox 26"/>
          <p:cNvSpPr txBox="1">
            <a:spLocks noChangeArrowheads="1"/>
          </p:cNvSpPr>
          <p:nvPr/>
        </p:nvSpPr>
        <p:spPr bwMode="auto">
          <a:xfrm>
            <a:off x="3748071" y="5135326"/>
            <a:ext cx="596638" cy="584775"/>
          </a:xfrm>
          <a:prstGeom prst="rect">
            <a:avLst/>
          </a:prstGeom>
          <a:noFill/>
          <a:ln w="9525">
            <a:noFill/>
            <a:miter lim="800000"/>
          </a:ln>
        </p:spPr>
        <p:txBody>
          <a:bodyPr wrap="none">
            <a:spAutoFit/>
          </a:bodyPr>
          <a:lstStyle/>
          <a:p>
            <a:r>
              <a:rPr lang="zh-CN" altLang="en-US" sz="3200" dirty="0">
                <a:solidFill>
                  <a:srgbClr val="E04236"/>
                </a:solidFill>
                <a:latin typeface="+mn-ea"/>
              </a:rPr>
              <a:t>雯</a:t>
            </a:r>
            <a:endParaRPr lang="zh-CN" altLang="en-US" sz="3200" b="1" dirty="0" smtClean="0">
              <a:solidFill>
                <a:srgbClr val="E04236"/>
              </a:solidFill>
              <a:latin typeface="+mn-ea"/>
            </a:endParaRPr>
          </a:p>
        </p:txBody>
      </p:sp>
      <p:sp>
        <p:nvSpPr>
          <p:cNvPr id="33" name="矩形 32"/>
          <p:cNvSpPr>
            <a:spLocks noChangeArrowheads="1"/>
          </p:cNvSpPr>
          <p:nvPr/>
        </p:nvSpPr>
        <p:spPr bwMode="auto">
          <a:xfrm>
            <a:off x="5669469" y="4434724"/>
            <a:ext cx="1149985" cy="521970"/>
          </a:xfrm>
          <a:prstGeom prst="rect">
            <a:avLst/>
          </a:prstGeom>
          <a:noFill/>
          <a:ln w="9525">
            <a:noFill/>
            <a:miter lim="800000"/>
          </a:ln>
        </p:spPr>
        <p:txBody>
          <a:bodyPr wrap="square">
            <a:spAutoFit/>
          </a:bodyPr>
          <a:lstStyle/>
          <a:p>
            <a:pPr lvl="0"/>
            <a:r>
              <a:rPr lang="en-US" altLang="zh-CN" sz="2800" dirty="0" err="1">
                <a:latin typeface="Pinyin Adjust" panose="02000500000000000000" charset="0"/>
                <a:ea typeface="微软雅黑" panose="020B0503020204020204" charset="-122"/>
                <a:cs typeface="Pinyin Adjust" panose="02000500000000000000" charset="0"/>
                <a:sym typeface="+mn-ea"/>
              </a:rPr>
              <a:t>lā</a:t>
            </a:r>
            <a:endParaRPr lang="en-US" altLang="zh-CN" sz="2800" dirty="0" smtClean="0">
              <a:latin typeface="Pinyin Adjust" panose="02000500000000000000" charset="0"/>
              <a:ea typeface="微软雅黑" panose="020B0503020204020204" charset="-122"/>
              <a:cs typeface="Pinyin Adjust" panose="02000500000000000000" charset="0"/>
              <a:sym typeface="+mn-ea"/>
            </a:endParaRPr>
          </a:p>
        </p:txBody>
      </p:sp>
      <p:sp>
        <p:nvSpPr>
          <p:cNvPr id="34" name="TextBox 26"/>
          <p:cNvSpPr txBox="1">
            <a:spLocks noChangeArrowheads="1"/>
          </p:cNvSpPr>
          <p:nvPr/>
        </p:nvSpPr>
        <p:spPr bwMode="auto">
          <a:xfrm>
            <a:off x="5600889" y="5118866"/>
            <a:ext cx="596638" cy="584775"/>
          </a:xfrm>
          <a:prstGeom prst="rect">
            <a:avLst/>
          </a:prstGeom>
          <a:noFill/>
          <a:ln w="9525">
            <a:noFill/>
            <a:miter lim="800000"/>
          </a:ln>
        </p:spPr>
        <p:txBody>
          <a:bodyPr wrap="none">
            <a:spAutoFit/>
          </a:bodyPr>
          <a:lstStyle/>
          <a:p>
            <a:r>
              <a:rPr lang="zh-CN" altLang="en-US" sz="3200" dirty="0">
                <a:solidFill>
                  <a:schemeClr val="accent5"/>
                </a:solidFill>
                <a:latin typeface="+mn-ea"/>
              </a:rPr>
              <a:t>喇</a:t>
            </a:r>
            <a:endParaRPr lang="zh-CN" altLang="en-US" sz="3200" b="1" dirty="0" smtClean="0">
              <a:solidFill>
                <a:schemeClr val="accent5"/>
              </a:solidFill>
              <a:latin typeface="+mn-ea"/>
            </a:endParaRPr>
          </a:p>
        </p:txBody>
      </p:sp>
      <p:sp>
        <p:nvSpPr>
          <p:cNvPr id="35" name="文本框 34"/>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学习字词</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down)">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ipe(down)">
                                      <p:cBhvr>
                                        <p:cTn id="5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7" grpId="0"/>
      <p:bldP spid="4" grpId="0"/>
      <p:bldP spid="19" grpId="0"/>
      <p:bldP spid="30" grpId="0"/>
      <p:bldP spid="28"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4"/>
          <p:cNvSpPr txBox="1"/>
          <p:nvPr/>
        </p:nvSpPr>
        <p:spPr>
          <a:xfrm>
            <a:off x="832482" y="2609532"/>
            <a:ext cx="871855" cy="645160"/>
          </a:xfrm>
          <a:prstGeom prst="rect">
            <a:avLst/>
          </a:prstGeom>
          <a:noFill/>
        </p:spPr>
        <p:txBody>
          <a:bodyPr wrap="square" rtlCol="0">
            <a:spAutoFit/>
          </a:bodyPr>
          <a:lstStyle/>
          <a:p>
            <a:r>
              <a:rPr lang="zh-CN" altLang="zh-CN" sz="3600" b="1" dirty="0" smtClean="0">
                <a:solidFill>
                  <a:srgbClr val="E04236"/>
                </a:solidFill>
                <a:latin typeface="+mn-ea"/>
              </a:rPr>
              <a:t>喇</a:t>
            </a:r>
            <a:endParaRPr lang="zh-CN" altLang="zh-CN" sz="3600" b="1" dirty="0" smtClean="0">
              <a:solidFill>
                <a:srgbClr val="E04236"/>
              </a:solidFill>
              <a:latin typeface="+mn-ea"/>
            </a:endParaRPr>
          </a:p>
        </p:txBody>
      </p:sp>
      <p:sp>
        <p:nvSpPr>
          <p:cNvPr id="5" name="TextBox 4"/>
          <p:cNvSpPr txBox="1"/>
          <p:nvPr/>
        </p:nvSpPr>
        <p:spPr>
          <a:xfrm>
            <a:off x="2165985" y="2142490"/>
            <a:ext cx="3955415" cy="521970"/>
          </a:xfrm>
          <a:prstGeom prst="rect">
            <a:avLst/>
          </a:prstGeom>
          <a:noFill/>
        </p:spPr>
        <p:txBody>
          <a:bodyPr wrap="square" rtlCol="0">
            <a:spAutoFit/>
          </a:bodyPr>
          <a:lstStyle/>
          <a:p>
            <a:r>
              <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800" dirty="0" err="1" smtClean="0">
                <a:latin typeface="Pinyin Adjust" panose="02000500000000000000" charset="0"/>
                <a:ea typeface="微软雅黑" panose="020B0503020204020204" charset="-122"/>
                <a:cs typeface="Pinyin Adjust" panose="02000500000000000000" charset="0"/>
                <a:sym typeface="+mn-ea"/>
              </a:rPr>
              <a:t>lā）呼喇喇   豁喇喇</a:t>
            </a: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2" name="圆角矩形 1"/>
          <p:cNvSpPr/>
          <p:nvPr/>
        </p:nvSpPr>
        <p:spPr>
          <a:xfrm>
            <a:off x="4926803" y="976107"/>
            <a:ext cx="2944559" cy="671630"/>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800" dirty="0" smtClean="0">
                <a:solidFill>
                  <a:schemeClr val="tx1"/>
                </a:solidFill>
                <a:latin typeface="微软雅黑" panose="020B0503020204020204" charset="-122"/>
                <a:ea typeface="微软雅黑" panose="020B0503020204020204" charset="-122"/>
              </a:rPr>
              <a:t>多音字</a:t>
            </a:r>
            <a:endParaRPr lang="zh-CN" sz="2800" dirty="0">
              <a:solidFill>
                <a:schemeClr val="tx1"/>
              </a:solidFill>
              <a:latin typeface="微软雅黑" panose="020B0503020204020204" charset="-122"/>
              <a:ea typeface="微软雅黑" panose="020B0503020204020204" charset="-122"/>
            </a:endParaRPr>
          </a:p>
        </p:txBody>
      </p:sp>
      <p:sp>
        <p:nvSpPr>
          <p:cNvPr id="31" name="左大括号 30"/>
          <p:cNvSpPr/>
          <p:nvPr/>
        </p:nvSpPr>
        <p:spPr>
          <a:xfrm>
            <a:off x="1600835" y="2309495"/>
            <a:ext cx="781050" cy="1245235"/>
          </a:xfrm>
          <a:prstGeom prst="leftBrace">
            <a:avLst/>
          </a:prstGeom>
          <a:ln>
            <a:solidFill>
              <a:srgbClr val="A1C4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TextBox 4"/>
          <p:cNvSpPr txBox="1"/>
          <p:nvPr/>
        </p:nvSpPr>
        <p:spPr>
          <a:xfrm>
            <a:off x="2140371" y="2707911"/>
            <a:ext cx="2838450" cy="521970"/>
          </a:xfrm>
          <a:prstGeom prst="rect">
            <a:avLst/>
          </a:prstGeom>
          <a:noFill/>
        </p:spPr>
        <p:txBody>
          <a:bodyPr wrap="square" rtlCol="0">
            <a:spAutoFit/>
          </a:bodyPr>
          <a:lstStyle/>
          <a:p>
            <a:r>
              <a:rPr lang="en-US" altLang="zh-CN" sz="2800" dirty="0" err="1" smtClean="0">
                <a:latin typeface="Pinyin Adjust" panose="02000500000000000000" charset="0"/>
                <a:ea typeface="微软雅黑" panose="020B0503020204020204" charset="-122"/>
                <a:cs typeface="Pinyin Adjust" panose="02000500000000000000" charset="0"/>
                <a:sym typeface="+mn-ea"/>
              </a:rPr>
              <a:t>（lá）哈喇子</a:t>
            </a: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4" name="TextBox 5"/>
          <p:cNvSpPr txBox="1"/>
          <p:nvPr/>
        </p:nvSpPr>
        <p:spPr>
          <a:xfrm>
            <a:off x="2032083" y="3229501"/>
            <a:ext cx="3352800" cy="521970"/>
          </a:xfrm>
          <a:prstGeom prst="rect">
            <a:avLst/>
          </a:prstGeom>
          <a:noFill/>
        </p:spPr>
        <p:txBody>
          <a:bodyPr wrap="square" rtlCol="0">
            <a:spAutoFit/>
          </a:bodyPr>
          <a:lstStyle/>
          <a:p>
            <a:r>
              <a:rPr lang="en-US" altLang="zh-CN" sz="2800" dirty="0" smtClean="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2800" dirty="0" err="1" smtClean="0">
                <a:latin typeface="Pinyin Adjust" panose="02000500000000000000" charset="0"/>
                <a:ea typeface="微软雅黑" panose="020B0503020204020204" charset="-122"/>
                <a:cs typeface="Pinyin Adjust" panose="02000500000000000000" charset="0"/>
                <a:sym typeface="+mn-ea"/>
              </a:rPr>
              <a:t>（lǎ）喇叭</a:t>
            </a:r>
            <a:endParaRPr lang="zh-CN" altLang="en-US" sz="2800" dirty="0" smtClean="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3708483" y="3402214"/>
            <a:ext cx="8184595" cy="3108543"/>
          </a:xfrm>
          <a:prstGeom prst="rect">
            <a:avLst/>
          </a:prstGeom>
          <a:noFill/>
        </p:spPr>
        <p:txBody>
          <a:bodyPr wrap="square" rtlCol="0" anchor="t">
            <a:spAutoFit/>
          </a:bodyPr>
          <a:lstStyle/>
          <a:p>
            <a:endParaRPr lang="en-US" altLang="zh-CN" sz="2800" dirty="0" err="1" smtClean="0">
              <a:latin typeface="Pinyin Adjust" panose="02000500000000000000" charset="0"/>
              <a:ea typeface="微软雅黑" panose="020B0503020204020204" charset="-122"/>
              <a:cs typeface="Pinyin Adjust" panose="02000500000000000000" charset="0"/>
            </a:endParaRPr>
          </a:p>
          <a:p>
            <a:pPr>
              <a:lnSpc>
                <a:spcPct val="150000"/>
              </a:lnSpc>
            </a:pPr>
            <a:r>
              <a:rPr lang="en-US" altLang="zh-CN" sz="2800" dirty="0" err="1" smtClean="0">
                <a:latin typeface="Pinyin Adjust" panose="02000500000000000000" charset="0"/>
                <a:ea typeface="微软雅黑" panose="020B0503020204020204" charset="-122"/>
                <a:cs typeface="Pinyin Adjust" panose="02000500000000000000" charset="0"/>
              </a:rPr>
              <a:t> 例句</a:t>
            </a:r>
            <a:r>
              <a:rPr lang="zh-CN" altLang="en-US" sz="2800" dirty="0" err="1" smtClean="0">
                <a:latin typeface="Pinyin Adjust" panose="02000500000000000000" charset="0"/>
                <a:ea typeface="微软雅黑" panose="020B0503020204020204" charset="-122"/>
                <a:cs typeface="Pinyin Adjust" panose="02000500000000000000" charset="0"/>
              </a:rPr>
              <a:t>：</a:t>
            </a:r>
            <a:r>
              <a:rPr lang="en-US" altLang="zh-CN" sz="2800" dirty="0" smtClean="0">
                <a:latin typeface="Pinyin Adjust" panose="02000500000000000000" charset="0"/>
                <a:ea typeface="微软雅黑" panose="020B0503020204020204" charset="-122"/>
                <a:cs typeface="Pinyin Adjust" panose="02000500000000000000" charset="0"/>
              </a:rPr>
              <a:t>北风呼喇（lā）喇地吹着，远处不时传来喇（lǎ）叭声。几个小孩围着卖冰糖葫芦的小贩，馋得直流哈喇（lá）子。在一些方言中，口水也叫哈喇（lá</a:t>
            </a:r>
            <a:r>
              <a:rPr lang="en-US" altLang="zh-CN" sz="2800" dirty="0">
                <a:latin typeface="Pinyin Adjust" panose="02000500000000000000" charset="0"/>
                <a:ea typeface="微软雅黑" panose="020B0503020204020204" charset="-122"/>
                <a:cs typeface="Pinyin Adjust" panose="02000500000000000000" charset="0"/>
              </a:rPr>
              <a:t>）</a:t>
            </a:r>
            <a:r>
              <a:rPr lang="en-US" altLang="zh-CN" sz="2800" dirty="0" smtClean="0">
                <a:latin typeface="Pinyin Adjust" panose="02000500000000000000" charset="0"/>
                <a:ea typeface="微软雅黑" panose="020B0503020204020204" charset="-122"/>
                <a:cs typeface="Pinyin Adjust" panose="02000500000000000000" charset="0"/>
              </a:rPr>
              <a:t>子。</a:t>
            </a:r>
            <a:endParaRPr lang="en-US" altLang="zh-CN" sz="2800" dirty="0" smtClean="0">
              <a:latin typeface="Pinyin Adjust" panose="02000500000000000000" charset="0"/>
              <a:ea typeface="微软雅黑" panose="020B0503020204020204" charset="-122"/>
              <a:cs typeface="Pinyin Adjust" panose="02000500000000000000" charset="0"/>
            </a:endParaRPr>
          </a:p>
        </p:txBody>
      </p:sp>
      <p:sp>
        <p:nvSpPr>
          <p:cNvPr id="10" name="文本框 9"/>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学习字词</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down)">
                                      <p:cBhvr>
                                        <p:cTn id="10" dur="500"/>
                                        <p:tgtEl>
                                          <p:spTgt spid="3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31" grpId="0" animBg="1"/>
      <p:bldP spid="7" grpId="0"/>
      <p:bldP spid="14"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926803" y="976107"/>
            <a:ext cx="2944559" cy="671630"/>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800" dirty="0" smtClean="0">
                <a:solidFill>
                  <a:schemeClr val="tx1"/>
                </a:solidFill>
                <a:latin typeface="微软雅黑" panose="020B0503020204020204" charset="-122"/>
                <a:ea typeface="微软雅黑" panose="020B0503020204020204" charset="-122"/>
              </a:rPr>
              <a:t>词语解释</a:t>
            </a:r>
            <a:endParaRPr lang="zh-CN" sz="2800" dirty="0">
              <a:solidFill>
                <a:schemeClr val="tx1"/>
              </a:solidFill>
              <a:latin typeface="微软雅黑" panose="020B0503020204020204" charset="-122"/>
              <a:ea typeface="微软雅黑" panose="020B0503020204020204" charset="-122"/>
            </a:endParaRPr>
          </a:p>
        </p:txBody>
      </p:sp>
      <p:sp>
        <p:nvSpPr>
          <p:cNvPr id="7" name="文本框 6"/>
          <p:cNvSpPr txBox="1"/>
          <p:nvPr/>
        </p:nvSpPr>
        <p:spPr>
          <a:xfrm>
            <a:off x="1415357" y="1706663"/>
            <a:ext cx="9449435" cy="4615815"/>
          </a:xfrm>
          <a:prstGeom prst="rect">
            <a:avLst/>
          </a:prstGeom>
          <a:noFill/>
        </p:spPr>
        <p:txBody>
          <a:bodyPr wrap="square" rtlCol="0">
            <a:spAutoFit/>
          </a:bodyPr>
          <a:lstStyle/>
          <a:p>
            <a:pPr>
              <a:lnSpc>
                <a:spcPct val="150000"/>
              </a:lnSpc>
            </a:pPr>
            <a:r>
              <a:rPr lang="zh-CN" altLang="en-US" sz="2800" b="1" dirty="0">
                <a:latin typeface="微软雅黑" panose="020B0503020204020204" charset="-122"/>
                <a:ea typeface="微软雅黑" panose="020B0503020204020204" charset="-122"/>
                <a:cs typeface="微软雅黑" panose="020B0503020204020204" charset="-122"/>
              </a:rPr>
              <a:t>窗屉子</a:t>
            </a:r>
            <a:r>
              <a:rPr lang="zh-CN" altLang="en-US" sz="2800" dirty="0">
                <a:latin typeface="微软雅黑" panose="020B0503020204020204" charset="-122"/>
                <a:ea typeface="微软雅黑" panose="020B0503020204020204" charset="-122"/>
                <a:cs typeface="微软雅黑" panose="020B0503020204020204" charset="-122"/>
              </a:rPr>
              <a:t>：窗户上糊冷布或钉铁纱等用的木框子。</a:t>
            </a:r>
            <a:endParaRPr lang="zh-CN" altLang="en-US" sz="28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800" b="1" dirty="0">
                <a:latin typeface="微软雅黑" panose="020B0503020204020204" charset="-122"/>
                <a:ea typeface="微软雅黑" panose="020B0503020204020204" charset="-122"/>
                <a:cs typeface="微软雅黑" panose="020B0503020204020204" charset="-122"/>
              </a:rPr>
              <a:t>齐整</a:t>
            </a:r>
            <a:r>
              <a:rPr lang="zh-CN" altLang="en-US" sz="2800" dirty="0">
                <a:latin typeface="微软雅黑" panose="020B0503020204020204" charset="-122"/>
                <a:ea typeface="微软雅黑" panose="020B0503020204020204" charset="-122"/>
                <a:cs typeface="微软雅黑" panose="020B0503020204020204" charset="-122"/>
              </a:rPr>
              <a:t>：本课是指风筝制作得很精致。</a:t>
            </a:r>
            <a:endParaRPr lang="zh-CN" altLang="en-US" sz="28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800" b="1" dirty="0">
                <a:latin typeface="微软雅黑" panose="020B0503020204020204" charset="-122"/>
                <a:ea typeface="微软雅黑" panose="020B0503020204020204" charset="-122"/>
                <a:cs typeface="微软雅黑" panose="020B0503020204020204" charset="-122"/>
              </a:rPr>
              <a:t>忌讳</a:t>
            </a:r>
            <a:r>
              <a:rPr lang="zh-CN" altLang="en-US" sz="2800" dirty="0">
                <a:latin typeface="微软雅黑" panose="020B0503020204020204" charset="-122"/>
                <a:ea typeface="微软雅黑" panose="020B0503020204020204" charset="-122"/>
                <a:cs typeface="微软雅黑" panose="020B0503020204020204" charset="-122"/>
              </a:rPr>
              <a:t>：因风俗习惯或个人理由等，对某些言语或举动有所顾忌，积久成为禁忌。</a:t>
            </a:r>
            <a:endParaRPr lang="zh-CN" altLang="en-US" sz="28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800" b="1" dirty="0">
                <a:latin typeface="微软雅黑" panose="020B0503020204020204" charset="-122"/>
                <a:ea typeface="微软雅黑" panose="020B0503020204020204" charset="-122"/>
                <a:cs typeface="微软雅黑" panose="020B0503020204020204" charset="-122"/>
              </a:rPr>
              <a:t>放晦气</a:t>
            </a:r>
            <a:r>
              <a:rPr lang="zh-CN" altLang="en-US" sz="2800" dirty="0">
                <a:latin typeface="微软雅黑" panose="020B0503020204020204" charset="-122"/>
                <a:ea typeface="微软雅黑" panose="020B0503020204020204" charset="-122"/>
                <a:cs typeface="微软雅黑" panose="020B0503020204020204" charset="-122"/>
              </a:rPr>
              <a:t>：古时一种习俗，放风筝时故意把线剪断，以此得到消灾祛难的心理安慰。</a:t>
            </a:r>
            <a:endParaRPr lang="zh-CN" altLang="en-US" sz="28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800" b="1" dirty="0">
                <a:latin typeface="微软雅黑" panose="020B0503020204020204" charset="-122"/>
                <a:ea typeface="微软雅黑" panose="020B0503020204020204" charset="-122"/>
                <a:cs typeface="微软雅黑" panose="020B0503020204020204" charset="-122"/>
              </a:rPr>
              <a:t>横竖</a:t>
            </a:r>
            <a:r>
              <a:rPr lang="zh-CN" altLang="en-US" sz="2800" dirty="0">
                <a:latin typeface="微软雅黑" panose="020B0503020204020204" charset="-122"/>
                <a:ea typeface="微软雅黑" panose="020B0503020204020204" charset="-122"/>
                <a:cs typeface="微软雅黑" panose="020B0503020204020204" charset="-122"/>
              </a:rPr>
              <a:t>：反正。</a:t>
            </a:r>
            <a:endParaRPr lang="zh-CN" altLang="en-US" sz="2800"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05245" y="0"/>
            <a:ext cx="2275610"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charset="-122"/>
                <a:ea typeface="微软雅黑" panose="020B0503020204020204" charset="-122"/>
              </a:rPr>
              <a:t>学习字词</a:t>
            </a:r>
            <a:endParaRPr lang="zh-CN" altLang="en-US" sz="3200" b="1" dirty="0">
              <a:solidFill>
                <a:srgbClr val="C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楷体">
      <a:majorFont>
        <a:latin typeface="GB Pinyinok-B"/>
        <a:ea typeface="楷体"/>
        <a:cs typeface=""/>
      </a:majorFont>
      <a:minorFont>
        <a:latin typeface="GB Pinyinok-B"/>
        <a:ea typeface="楷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2556</Words>
  <Application>WPS 演示</Application>
  <PresentationFormat>宽屏</PresentationFormat>
  <Paragraphs>236</Paragraphs>
  <Slides>26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26</vt:i4>
      </vt:variant>
    </vt:vector>
  </HeadingPairs>
  <TitlesOfParts>
    <vt:vector size="38" baseType="lpstr">
      <vt:lpstr>Arial</vt:lpstr>
      <vt:lpstr>宋体</vt:lpstr>
      <vt:lpstr>Wingdings</vt:lpstr>
      <vt:lpstr>微软雅黑</vt:lpstr>
      <vt:lpstr>黑体</vt:lpstr>
      <vt:lpstr>Pinyin Adjust</vt:lpstr>
      <vt:lpstr>GB Pinyinok-B</vt:lpstr>
      <vt:lpstr>Segoe Print</vt:lpstr>
      <vt:lpstr>Arial Unicode MS</vt:lpstr>
      <vt:lpstr>楷体</vt:lpstr>
      <vt:lpstr>Calibri</vt:lpstr>
      <vt:lpstr>Office 主题</vt:lpstr>
      <vt:lpstr>8.红楼春趣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3.植物妈妈有办法</dc:title>
  <dc:creator/>
  <cp:lastModifiedBy>qwe</cp:lastModifiedBy>
  <cp:revision>181</cp:revision>
  <dcterms:created xsi:type="dcterms:W3CDTF">2019-01-28T06:44:00Z</dcterms:created>
  <dcterms:modified xsi:type="dcterms:W3CDTF">2021-11-01T05:34:52Z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B9F0BAA2A02644C4A8625D5C0292CB98</vt:lpwstr>
  </property>
</Properties>
</file>