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60" r:id="rId3"/>
    <p:sldId id="258" r:id="rId5"/>
    <p:sldId id="272" r:id="rId6"/>
    <p:sldId id="273" r:id="rId7"/>
    <p:sldId id="259" r:id="rId8"/>
    <p:sldId id="262" r:id="rId9"/>
    <p:sldId id="263" r:id="rId10"/>
    <p:sldId id="264" r:id="rId11"/>
    <p:sldId id="265" r:id="rId12"/>
    <p:sldId id="270" r:id="rId13"/>
    <p:sldId id="267" r:id="rId14"/>
    <p:sldId id="271" r:id="rId15"/>
  </p:sldIdLst>
  <p:sldSz cx="12190730" cy="702183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CFF"/>
    <a:srgbClr val="FF2929"/>
    <a:srgbClr val="FF1D1D"/>
    <a:srgbClr val="A3E0FF"/>
    <a:srgbClr val="D6A300"/>
    <a:srgbClr val="0033CC"/>
    <a:srgbClr val="0060A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82" d="100"/>
          <a:sy n="82" d="100"/>
        </p:scale>
        <p:origin x="-324" y="-84"/>
      </p:cViewPr>
      <p:guideLst>
        <p:guide orient="horz" pos="221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marL="0" lvl="0" indent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662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rtl="0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white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Administrator\Desktop\PPT模板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88"/>
            <a:ext cx="12190413" cy="701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 bwMode="auto">
          <a:xfrm>
            <a:off x="5688858" y="494107"/>
            <a:ext cx="6501554" cy="104022"/>
          </a:xfrm>
          <a:prstGeom prst="rect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931" tIns="61466" rIns="122931" bIns="61466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0" y="0"/>
            <a:ext cx="5080000" cy="598488"/>
          </a:xfrm>
          <a:prstGeom prst="rect">
            <a:avLst/>
          </a:prstGeom>
          <a:solidFill>
            <a:srgbClr val="A3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931" tIns="61466" rIns="122931" bIns="61466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直角三角形 12"/>
          <p:cNvSpPr/>
          <p:nvPr/>
        </p:nvSpPr>
        <p:spPr bwMode="auto">
          <a:xfrm>
            <a:off x="5080000" y="0"/>
            <a:ext cx="914400" cy="598488"/>
          </a:xfrm>
          <a:prstGeom prst="rtTriangle">
            <a:avLst/>
          </a:prstGeom>
          <a:solidFill>
            <a:srgbClr val="A3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188913" y="614363"/>
            <a:ext cx="11772900" cy="6210300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7"/>
            <a:ext cx="2742843" cy="5991041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7"/>
            <a:ext cx="8025355" cy="599104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7"/>
            <a:ext cx="10361851" cy="1535955"/>
          </a:xfrm>
        </p:spPr>
        <p:txBody>
          <a:bodyPr anchor="b"/>
          <a:lstStyle>
            <a:lvl1pPr marL="0" indent="0">
              <a:buNone/>
              <a:defRPr sz="27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3400" indent="0">
              <a:buNone/>
              <a:defRPr sz="1900"/>
            </a:lvl6pPr>
            <a:lvl7pPr marL="3688080" indent="0">
              <a:buNone/>
              <a:defRPr sz="1900"/>
            </a:lvl7pPr>
            <a:lvl8pPr marL="4302760" indent="0">
              <a:buNone/>
              <a:defRPr sz="1900"/>
            </a:lvl8pPr>
            <a:lvl9pPr marL="4917440" indent="0">
              <a:buNone/>
              <a:defRPr sz="1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4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7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3400" indent="0">
              <a:buNone/>
              <a:defRPr sz="2200" b="1"/>
            </a:lvl6pPr>
            <a:lvl7pPr marL="3688080" indent="0">
              <a:buNone/>
              <a:defRPr sz="2200" b="1"/>
            </a:lvl7pPr>
            <a:lvl8pPr marL="4302760" indent="0">
              <a:buNone/>
              <a:defRPr sz="2200" b="1"/>
            </a:lvl8pPr>
            <a:lvl9pPr marL="4917440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1"/>
            <a:ext cx="5388332" cy="404549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4" y="279561"/>
            <a:ext cx="4010562" cy="1189757"/>
          </a:xfrm>
        </p:spPr>
        <p:txBody>
          <a:bodyPr anchor="b"/>
          <a:lstStyle>
            <a:lvl1pPr algn="l">
              <a:defRPr sz="27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3"/>
            <a:ext cx="6814779" cy="599266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4" y="1469320"/>
            <a:ext cx="4010562" cy="4802910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59"/>
            <a:ext cx="7314248" cy="580251"/>
          </a:xfrm>
        </p:spPr>
        <p:txBody>
          <a:bodyPr anchor="b"/>
          <a:lstStyle>
            <a:lvl1pPr algn="l">
              <a:defRPr sz="27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 vert="horz" wrap="square" lIns="122931" tIns="61466" rIns="122931" bIns="61466" numCol="1" anchor="t" anchorCtr="0" compatLnSpc="1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700"/>
            </a:lvl4pPr>
            <a:lvl5pPr marL="2458720" indent="0">
              <a:buNone/>
              <a:defRPr sz="2700"/>
            </a:lvl5pPr>
            <a:lvl6pPr marL="3073400" indent="0">
              <a:buNone/>
              <a:defRPr sz="2700"/>
            </a:lvl6pPr>
            <a:lvl7pPr marL="3688080" indent="0">
              <a:buNone/>
              <a:defRPr sz="2700"/>
            </a:lvl7pPr>
            <a:lvl8pPr marL="4302760" indent="0">
              <a:buNone/>
              <a:defRPr sz="2700"/>
            </a:lvl8pPr>
            <a:lvl9pPr marL="4917440" indent="0">
              <a:buNone/>
              <a:defRPr sz="27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1"/>
            <a:ext cx="7314248" cy="824053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3400" indent="0">
              <a:buNone/>
              <a:defRPr sz="1200"/>
            </a:lvl6pPr>
            <a:lvl7pPr marL="3688080" indent="0">
              <a:buNone/>
              <a:defRPr sz="1200"/>
            </a:lvl7pPr>
            <a:lvl8pPr marL="4302760" indent="0">
              <a:buNone/>
              <a:defRPr sz="1200"/>
            </a:lvl8pPr>
            <a:lvl9pPr marL="491744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80988"/>
            <a:ext cx="10971213" cy="1171575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38300"/>
            <a:ext cx="10971213" cy="4633913"/>
          </a:xfrm>
          <a:prstGeom prst="rect">
            <a:avLst/>
          </a:prstGeom>
          <a:noFill/>
          <a:ln w="9525">
            <a:noFill/>
          </a:ln>
        </p:spPr>
        <p:txBody>
          <a:bodyPr lIns="122931" tIns="61466" rIns="122931" bIns="61466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382905"/>
            <a:r>
              <a:rPr lang="zh-CN" altLang="en-US" dirty="0"/>
              <a:t>第二级</a:t>
            </a:r>
            <a:endParaRPr lang="zh-CN" altLang="en-US" dirty="0"/>
          </a:p>
          <a:p>
            <a:pPr lvl="2" indent="-306705"/>
            <a:r>
              <a:rPr lang="zh-CN" altLang="en-US" dirty="0"/>
              <a:t>第三级</a:t>
            </a:r>
            <a:endParaRPr lang="zh-CN" altLang="en-US" dirty="0"/>
          </a:p>
          <a:p>
            <a:pPr lvl="3" indent="-306705"/>
            <a:r>
              <a:rPr lang="zh-CN" altLang="en-US" dirty="0"/>
              <a:t>第四级</a:t>
            </a:r>
            <a:endParaRPr lang="zh-CN" altLang="en-US" dirty="0"/>
          </a:p>
          <a:p>
            <a:pPr lvl="4" indent="-30607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94450"/>
            <a:ext cx="38592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lstStyle>
            <a:lvl1pPr algn="ctr" eaLnBrk="1" hangingPunct="1"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013" y="6394450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31" tIns="61466" rIns="122931" bIns="61466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38074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9542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61010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224780" indent="-30734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1468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22936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84404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45872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307340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6pPr>
      <a:lvl7pPr marL="368808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7pPr>
      <a:lvl8pPr marL="430276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8pPr>
      <a:lvl9pPr marL="4917440" algn="l" defTabSz="1228725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7" descr="http://pic.51yuansu.com/pic3/cover/01/14/61/59043a7ec5c62_610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0" y="42863"/>
            <a:ext cx="12038013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2132013" y="2138363"/>
            <a:ext cx="4699000" cy="5857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部编小学语文五年级下册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2666206" y="843756"/>
            <a:ext cx="6583680" cy="1198880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7200" b="1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怎么表演课本剧</a:t>
            </a:r>
            <a:endParaRPr kumimoji="0" lang="zh-CN" altLang="en-US" sz="7200" b="1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132013" y="2062163"/>
            <a:ext cx="8077200" cy="317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5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rtl="0" fontAlgn="base">
              <a:buClrTx/>
              <a:buSzTx/>
              <a:buFontTx/>
              <a:buNone/>
              <a:defRPr/>
            </a:pPr>
            <a:r>
              <a:rPr kumimoji="0" lang="zh-CN" altLang="en-US" sz="3200" b="1" strike="noStrike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交际范例</a:t>
            </a:r>
            <a:endParaRPr kumimoji="0" lang="zh-CN" altLang="en-US" sz="3200" b="1" strike="noStrike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506" name="Rectangle 6"/>
          <p:cNvSpPr/>
          <p:nvPr/>
        </p:nvSpPr>
        <p:spPr>
          <a:xfrm>
            <a:off x="646113" y="1481138"/>
            <a:ext cx="10287000" cy="47418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班长：首先我们来共同选择一个大家都感兴趣的故事，好吗？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：当然可以了。我非常喜欢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草船借箭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个故事。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：我也很喜欢这个故事，“雾中借箭”太精彩了！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班长：其他同学同意选取这个故事吗？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：同意。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班长：那好，我们来分配一下角色。里面的主要人物有：诸葛亮，鲁肃，曹操，当然还有几个摇船的。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：我想扮演诸葛亮。因为我平时就很沉稳，可以表演出诸葛亮的老谋深算。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4"/>
          <p:cNvSpPr/>
          <p:nvPr/>
        </p:nvSpPr>
        <p:spPr>
          <a:xfrm>
            <a:off x="760413" y="995363"/>
            <a:ext cx="10542587" cy="4570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306705" eaLnBrk="0" hangingPunct="0">
              <a:lnSpc>
                <a:spcPct val="13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：我来扮演鲁肃好了。我呢老实忠厚，和鲁肃的性格很接近，一定能演好的。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3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：我想扮演曹操。拥有百万大军的曹丞相多威风，我想过一把丞相瘾，哪怕是上了诸葛亮得当。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3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班长：好的。其他几位同学来扮演摇船的兵士，你们要注意配合好诸葛军师的指挥就可以了。其他主要角色，要熟记自己的台词，然后我们再试着演一演。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06705" eaLnBrk="0" hangingPunct="0">
              <a:lnSpc>
                <a:spcPct val="13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：我们还要准备服装、头饰、鹅毛扇等道具。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标注 3"/>
          <p:cNvSpPr/>
          <p:nvPr/>
        </p:nvSpPr>
        <p:spPr>
          <a:xfrm>
            <a:off x="4189413" y="1604963"/>
            <a:ext cx="6288088" cy="2514600"/>
          </a:xfrm>
          <a:prstGeom prst="wedgeRectCallout">
            <a:avLst>
              <a:gd name="adj1" fmla="val -62284"/>
              <a:gd name="adj2" fmla="val 6072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 谈论时，大家轮流做主持人，其他同学要清楚表达自己的想法，又要认真听取别人的意见，意见不同时，要一起协商，形成一致的看法。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5602" name="Picture 5" descr="https://timgsa.baidu.com/timg?image&amp;quality=80&amp;size=b9999_10000&amp;sec=1583157332378&amp;di=596c298ee721f4a0b0eea4fbda34ed75&amp;imgtype=0&amp;src=http%3A%2F%2Finews.gtimg.com%2Fnewsapp_bt%2F0%2F11253060149%2F1000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5"/>
          <a:stretch>
            <a:fillRect/>
          </a:stretch>
        </p:blipFill>
        <p:spPr>
          <a:xfrm>
            <a:off x="531813" y="3509963"/>
            <a:ext cx="3352800" cy="3276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874713" y="82391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rtl="0" fontAlgn="base">
              <a:buClrTx/>
              <a:buSzTx/>
              <a:buFontTx/>
              <a:buNone/>
              <a:defRPr/>
            </a:pPr>
            <a:r>
              <a:rPr kumimoji="0" lang="zh-CN" altLang="en-US" sz="3200" b="1" strike="noStrike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交际导入</a:t>
            </a:r>
            <a:endParaRPr kumimoji="0" lang="zh-CN" altLang="en-US" sz="3200" b="1" strike="noStrike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0413" y="1452563"/>
            <a:ext cx="67056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同学们看过下面的剧情表演吗？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6" name="Picture 6" descr="https://timgsa.baidu.com/timg?image&amp;quality=80&amp;size=b9999_10000&amp;sec=1587350671218&amp;di=40a09063ff1cdb56ba1463e84df338da&amp;imgtype=0&amp;src=http%3A%2F%2F5b0988e595225.cdn.sohucs.com%2Fimages%2F20190323%2Fe2b7e86d05f54598b71fab87c331f37a.jpe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2565400" y="2100263"/>
            <a:ext cx="6934200" cy="463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https://timgsa.baidu.com/timg?image&amp;quality=80&amp;size=b9999_10000&amp;sec=1587350742367&amp;di=6c7302262de74312ee9f9f6caa9aac51&amp;imgtype=0&amp;src=http%3A%2F%2F5b0988e595225.cdn.sohucs.com%2Fimages%2F20190520%2Fa86dd682952e43aaa93fd1d9979d5ebf.jpe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1141413" y="615950"/>
            <a:ext cx="9639300" cy="6172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Box 2"/>
          <p:cNvSpPr txBox="1"/>
          <p:nvPr/>
        </p:nvSpPr>
        <p:spPr>
          <a:xfrm>
            <a:off x="838200" y="1665288"/>
            <a:ext cx="5257800" cy="34115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如果我们把课本上的内容，经过加工、整理，搬上舞台表演是不是一件很有趣的事？这种形式就叫做表演课本剧。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2226" name="Picture 2" descr="https://timgsa.baidu.com/timg?image&amp;quality=80&amp;size=b9999_10000&amp;sec=1587350956723&amp;di=5400eafb2a91de6a03b817578b899712&amp;imgtype=0&amp;src=http%3A%2F%2Fimage.xcar.com.cn%2Fattachments%2Fa%2Fday_150604%2F2015060419_aa5bf75e1969356d6e94aX0ej3tlzsLF.jpg"/>
          <p:cNvPicPr>
            <a:picLocks noChangeAspect="1"/>
          </p:cNvPicPr>
          <p:nvPr/>
        </p:nvPicPr>
        <p:blipFill>
          <a:blip r:embed="rId1">
            <a:lum contrast="40000"/>
          </a:blip>
          <a:srcRect r="491" b="3674"/>
          <a:stretch>
            <a:fillRect/>
          </a:stretch>
        </p:blipFill>
        <p:spPr>
          <a:xfrm>
            <a:off x="6246813" y="1452563"/>
            <a:ext cx="4876800" cy="4081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rtl="0" fontAlgn="base">
              <a:buClrTx/>
              <a:buSzTx/>
              <a:buFontTx/>
              <a:buNone/>
              <a:defRPr/>
            </a:pPr>
            <a:r>
              <a:rPr kumimoji="0" lang="zh-CN" altLang="en-US" sz="3200" b="1" strike="noStrike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交际内容</a:t>
            </a:r>
            <a:endParaRPr kumimoji="0" lang="zh-CN" altLang="en-US" sz="3200" b="1" strike="noStrike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4213" y="2138363"/>
            <a:ext cx="4572000" cy="3635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从学过的课文中，选出自己喜欢的课文，相互交流看法和意见，最后选择大家都感兴趣的课文作为表演的课本剧。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Picture 6" descr="https://timgsa.baidu.com/timg?image&amp;quality=80&amp;size=b9999_10000&amp;sec=1587352462283&amp;di=8918a07f4e716fa3d550d321ad8aa6bc&amp;imgtype=0&amp;src=http%3A%2F%2Fimg0.imgtn.bdimg.com%2Fit%2Fu%3D1247476990%2C3129490217%26fm%3D214%26gp%3D0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5027613" y="1985963"/>
            <a:ext cx="5715000" cy="3802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3563" cy="5857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rtl="0" fontAlgn="base">
              <a:buClrTx/>
              <a:buSzTx/>
              <a:buFontTx/>
              <a:buNone/>
              <a:defRPr/>
            </a:pPr>
            <a:r>
              <a:rPr kumimoji="0" lang="zh-CN" altLang="en-US" sz="3200" b="1" strike="noStrike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交际指导</a:t>
            </a:r>
            <a:endParaRPr kumimoji="0" lang="zh-CN" altLang="en-US" sz="3200" b="1" strike="noStrike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7613" y="1833563"/>
            <a:ext cx="9907587" cy="1863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从学过的课文中选择故事时，可以充分发表自己的意见，最终还是要听取大多数人的意见，选取共同的故事。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4" name="Picture 6" descr="https://timgsa.baidu.com/timg?image&amp;quality=80&amp;size=b9999_10000&amp;sec=1587352387730&amp;di=7f024d2ffd1209e84327bcba5bf99fdc&amp;imgtype=0&amp;src=http%3A%2F%2Ft9.baidu.com%2Fit%2Fu%3D629032832%2C1719383036%26fm%3D191%26app%3D48%26wm%3D1%2C13%2C90%2C45%2C0%2C7%26wmo%3D10%2C10%26n%3D0%26g%3D0n%26f%3DJPEG%3Fsec%3D1853310920%26t%3D200041a89603cba3d8e73e3914c1894a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r="2036" b="9927"/>
          <a:stretch>
            <a:fillRect/>
          </a:stretch>
        </p:blipFill>
        <p:spPr>
          <a:xfrm>
            <a:off x="3275013" y="3043238"/>
            <a:ext cx="5943600" cy="3643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684213" y="1300163"/>
            <a:ext cx="10439400" cy="1863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2.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对于角色的分配，可以谈一谈自己对人物的理解、扮演这一角色的优势等，最终大家商讨决定谁来扮演哪个角色。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7" name="Picture 5" descr="https://timgsa.baidu.com/timg?image&amp;quality=80&amp;size=b9999_10000&amp;sec=1587352292602&amp;di=b65bff28dd257874b38154ff0fa40075&amp;imgtype=0&amp;src=http%3A%2F%2Fbpic.588ku.com%2Felement_water_img%2F18%2F11%2F19%2F5faf2cade9d053d0d3e7842fc1dab6f6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lum contrast="40000"/>
          </a:blip>
          <a:srcRect t="21262" r="1540" b="12378"/>
          <a:stretch>
            <a:fillRect/>
          </a:stretch>
        </p:blipFill>
        <p:spPr>
          <a:xfrm>
            <a:off x="2894013" y="2519363"/>
            <a:ext cx="6096000" cy="411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684213" y="1223963"/>
            <a:ext cx="10426700" cy="1273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3.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将课本故事改为剧本时，要注意保持原文大意，只做适当的修改。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1" name="Picture 5" descr="https://ss1.bdstatic.com/70cFvXSh_Q1YnxGkpoWK1HF6hhy/it/u=2113766766,1281470551&amp;fm=15&amp;gp=0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2817813" y="2419350"/>
            <a:ext cx="6172200" cy="4111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1293813" y="1223963"/>
            <a:ext cx="9220200" cy="1570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4.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详细设计人物的台词、动作、表情等。设计好后，各角色牢记自己的台词，并商量怎样相互配合演出。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5" name="Picture 5" descr="https://timgsa.baidu.com/timg?image&amp;quality=80&amp;size=b9999_10000&amp;sec=1587352184406&amp;di=f61e7bfed01de53fa9b610d8f65f5c58&amp;imgtype=0&amp;src=http%3A%2F%2Fpic.soutu123.com%2Felement_origin_min_pic%2F17%2F01%2F10%2Fb5027b6f76758b8d12378f499116065c.jpg%2521%2Ffw%2F700%2Fquality%2F90%2Funsharp%2Ftrue%2Fcompress%2Ftrue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3427413" y="2443163"/>
            <a:ext cx="4210050" cy="4217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WPS 演示</Application>
  <PresentationFormat>自定义</PresentationFormat>
  <Paragraphs>41</Paragraphs>
  <Slides>12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黑体</vt:lpstr>
      <vt:lpstr>hakuyoxingshu7000</vt:lpstr>
      <vt:lpstr>Times New Roman</vt:lpstr>
      <vt:lpstr>楷体</vt:lpstr>
      <vt:lpstr>+mn-ea</vt:lpstr>
      <vt:lpstr>Segoe Print</vt:lpstr>
      <vt:lpstr>微软雅黑</vt:lpstr>
      <vt:lpstr>华文细黑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qwe</cp:lastModifiedBy>
  <cp:revision>61</cp:revision>
  <dcterms:created xsi:type="dcterms:W3CDTF">2020-09-13T13:25:19Z</dcterms:created>
  <dcterms:modified xsi:type="dcterms:W3CDTF">2021-11-01T11:09:04Z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2052-11.1.0.10938</vt:lpwstr>
  </property>
  <property fmtid="{D5CDD505-2E9C-101B-9397-08002B2CF9AE}" pid="4" name="ICV">
    <vt:lpwstr>FA59B0B196A947EC9F23BE135D3961F9</vt:lpwstr>
  </property>
</Properties>
</file>