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6"/>
  </p:notesMasterIdLst>
  <p:sldIdLst>
    <p:sldId id="492" r:id="rId4"/>
    <p:sldId id="319" r:id="rId5"/>
    <p:sldId id="497" r:id="rId7"/>
    <p:sldId id="349" r:id="rId8"/>
    <p:sldId id="351" r:id="rId9"/>
    <p:sldId id="352" r:id="rId10"/>
    <p:sldId id="498" r:id="rId11"/>
    <p:sldId id="353" r:id="rId12"/>
    <p:sldId id="386" r:id="rId13"/>
    <p:sldId id="528" r:id="rId14"/>
    <p:sldId id="388" r:id="rId15"/>
    <p:sldId id="455" r:id="rId16"/>
    <p:sldId id="456" r:id="rId17"/>
    <p:sldId id="500" r:id="rId18"/>
    <p:sldId id="514" r:id="rId19"/>
    <p:sldId id="515" r:id="rId20"/>
    <p:sldId id="516" r:id="rId21"/>
    <p:sldId id="517" r:id="rId22"/>
    <p:sldId id="523" r:id="rId23"/>
    <p:sldId id="524" r:id="rId24"/>
    <p:sldId id="525" r:id="rId25"/>
    <p:sldId id="488" r:id="rId26"/>
    <p:sldId id="519" r:id="rId27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9"/>
    <p:restoredTop sz="94570"/>
  </p:normalViewPr>
  <p:slideViewPr>
    <p:cSldViewPr snapToGrid="0" snapToObjects="1" showGuides="1">
      <p:cViewPr varScale="1">
        <p:scale>
          <a:sx n="85" d="100"/>
          <a:sy n="85" d="100"/>
        </p:scale>
        <p:origin x="1152" y="66"/>
      </p:cViewPr>
      <p:guideLst>
        <p:guide orient="horz" pos="2133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2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二级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三级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四级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五级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5FB92D4-2B3C-0A46-B690-385042EBC688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55782A-8D3F-744A-89C6-EE9A62FCEAD1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55782A-8D3F-744A-89C6-EE9A62FCEAD1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55782A-8D3F-744A-89C6-EE9A62FCEAD1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286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55782A-8D3F-744A-89C6-EE9A62FCEAD1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tooopen_sy_1710561056926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" y="-15240"/>
            <a:ext cx="9162415" cy="69354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06103" y="2347913"/>
            <a:ext cx="518017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</a:rPr>
              <a:t>语文园地二</a:t>
            </a:r>
            <a:endParaRPr lang="en-US" altLang="zh-CN" sz="6600" b="1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4180" y="1097280"/>
            <a:ext cx="8034020" cy="4701540"/>
          </a:xfrm>
        </p:spPr>
        <p:txBody>
          <a:bodyPr/>
          <a:lstStyle/>
          <a:p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4180" y="6538595"/>
            <a:ext cx="8103235" cy="15494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6" name="流程图: 接点 10"/>
          <p:cNvSpPr/>
          <p:nvPr/>
        </p:nvSpPr>
        <p:spPr>
          <a:xfrm>
            <a:off x="946150" y="1333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榜文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流程图: 接点 10"/>
          <p:cNvSpPr/>
          <p:nvPr/>
        </p:nvSpPr>
        <p:spPr>
          <a:xfrm>
            <a:off x="945515" y="220472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钱铺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流程图: 接点 10"/>
          <p:cNvSpPr/>
          <p:nvPr/>
        </p:nvSpPr>
        <p:spPr>
          <a:xfrm>
            <a:off x="5123815" y="121666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客官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流程图: 接点 10"/>
          <p:cNvSpPr/>
          <p:nvPr/>
        </p:nvSpPr>
        <p:spPr>
          <a:xfrm>
            <a:off x="2431415" y="1333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公告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流程图: 接点 10"/>
          <p:cNvSpPr/>
          <p:nvPr/>
        </p:nvSpPr>
        <p:spPr>
          <a:xfrm>
            <a:off x="2529840" y="2204720"/>
            <a:ext cx="1781810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银行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流程图: 接点 10"/>
          <p:cNvSpPr/>
          <p:nvPr/>
        </p:nvSpPr>
        <p:spPr>
          <a:xfrm>
            <a:off x="5184775" y="203073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印信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流程图: 接点 10"/>
          <p:cNvSpPr/>
          <p:nvPr/>
        </p:nvSpPr>
        <p:spPr>
          <a:xfrm>
            <a:off x="5037455" y="28829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伙计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流程图: 接点 10"/>
          <p:cNvSpPr/>
          <p:nvPr/>
        </p:nvSpPr>
        <p:spPr>
          <a:xfrm>
            <a:off x="5037455" y="387286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掌柜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流程图: 接点 10"/>
          <p:cNvSpPr/>
          <p:nvPr/>
        </p:nvSpPr>
        <p:spPr>
          <a:xfrm>
            <a:off x="2209165" y="3926205"/>
            <a:ext cx="180657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医生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流程图: 接点 10"/>
          <p:cNvSpPr/>
          <p:nvPr/>
        </p:nvSpPr>
        <p:spPr>
          <a:xfrm>
            <a:off x="708025" y="387286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郎中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流程图: 接点 10"/>
          <p:cNvSpPr/>
          <p:nvPr/>
        </p:nvSpPr>
        <p:spPr>
          <a:xfrm>
            <a:off x="2431415" y="308991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宾馆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4" name="流程图: 接点 10"/>
          <p:cNvSpPr/>
          <p:nvPr/>
        </p:nvSpPr>
        <p:spPr>
          <a:xfrm>
            <a:off x="847090" y="305435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驿站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流程图: 接点 10"/>
          <p:cNvSpPr/>
          <p:nvPr/>
        </p:nvSpPr>
        <p:spPr>
          <a:xfrm>
            <a:off x="6582410" y="2882900"/>
            <a:ext cx="1836420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工人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流程图: 接点 10"/>
          <p:cNvSpPr/>
          <p:nvPr/>
        </p:nvSpPr>
        <p:spPr>
          <a:xfrm>
            <a:off x="6708140" y="203073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政府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流程图: 接点 10"/>
          <p:cNvSpPr/>
          <p:nvPr/>
        </p:nvSpPr>
        <p:spPr>
          <a:xfrm>
            <a:off x="6534150" y="121666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顾客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8" name="流程图: 接点 10"/>
          <p:cNvSpPr/>
          <p:nvPr/>
        </p:nvSpPr>
        <p:spPr>
          <a:xfrm>
            <a:off x="6534150" y="392620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老板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流程图: 接点 10"/>
          <p:cNvSpPr/>
          <p:nvPr/>
        </p:nvSpPr>
        <p:spPr>
          <a:xfrm>
            <a:off x="708025" y="4762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官府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流程图: 接点 10"/>
          <p:cNvSpPr/>
          <p:nvPr/>
        </p:nvSpPr>
        <p:spPr>
          <a:xfrm>
            <a:off x="2209165" y="4762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机关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1" name="流程图: 接点 10"/>
          <p:cNvSpPr/>
          <p:nvPr/>
        </p:nvSpPr>
        <p:spPr>
          <a:xfrm>
            <a:off x="6534150" y="4762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旅馆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流程图: 接点 10"/>
          <p:cNvSpPr/>
          <p:nvPr/>
        </p:nvSpPr>
        <p:spPr>
          <a:xfrm>
            <a:off x="4949825" y="4762500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客舍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形标注 10"/>
          <p:cNvSpPr/>
          <p:nvPr/>
        </p:nvSpPr>
        <p:spPr>
          <a:xfrm>
            <a:off x="5909945" y="3720465"/>
            <a:ext cx="3046095" cy="1568450"/>
          </a:xfrm>
          <a:prstGeom prst="wedgeEllipseCallout">
            <a:avLst>
              <a:gd name="adj1" fmla="val -41703"/>
              <a:gd name="adj2" fmla="val -875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9395" y="3636645"/>
            <a:ext cx="5422265" cy="25431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0000"/>
                </a:solidFill>
              </a:rPr>
              <a:t>   </a:t>
            </a:r>
            <a:r>
              <a:rPr lang="zh-CN" altLang="en-US" sz="4000" b="1">
                <a:solidFill>
                  <a:schemeClr val="tx1"/>
                </a:solidFill>
              </a:rPr>
              <a:t>请勿自误：</a:t>
            </a:r>
            <a:r>
              <a:rPr lang="zh-CN" altLang="en-US" sz="4000" b="1">
                <a:solidFill>
                  <a:srgbClr val="FF0000"/>
                </a:solidFill>
              </a:rPr>
              <a:t>请不要自己伤害自己。也有是不要自己耽误自己。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2" name="云形 1"/>
          <p:cNvSpPr/>
          <p:nvPr/>
        </p:nvSpPr>
        <p:spPr>
          <a:xfrm>
            <a:off x="505460" y="65405"/>
            <a:ext cx="399478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词句段运用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0080" y="807720"/>
            <a:ext cx="8287385" cy="1076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读下面的句子，猜测加点部分的意思，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再说说是怎么才猜出来的。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7985" y="1884045"/>
            <a:ext cx="8540115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</a:rPr>
              <a:t>★但有过往客商，可趁午间结伙成队过冈，请勿自误。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76950" y="3943985"/>
            <a:ext cx="28511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根据上下文猜测的意思。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640080" y="303720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130300" y="303720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1581785" y="3037205"/>
            <a:ext cx="103505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98675" y="303720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6985000" y="2024380"/>
            <a:ext cx="1761490" cy="1753235"/>
          </a:xfrm>
          <a:prstGeom prst="wedgeRoundRectCallout">
            <a:avLst>
              <a:gd name="adj1" fmla="val -163482"/>
              <a:gd name="adj2" fmla="val 361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标注 5"/>
          <p:cNvSpPr/>
          <p:nvPr/>
        </p:nvSpPr>
        <p:spPr>
          <a:xfrm>
            <a:off x="1530985" y="4057015"/>
            <a:ext cx="5757545" cy="1685925"/>
          </a:xfrm>
          <a:prstGeom prst="wedgeRoundRectCallout">
            <a:avLst>
              <a:gd name="adj1" fmla="val -55961"/>
              <a:gd name="adj2" fmla="val -1037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12090" y="1783715"/>
            <a:ext cx="5954395" cy="17532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★石猴喜自不胜，忽抽身往外便走，复瞑目蹲身，跳出水外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809943" y="65088"/>
            <a:ext cx="3071813" cy="71913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词句段运用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0895" y="471805"/>
            <a:ext cx="7935595" cy="1076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读下面的句子，猜测加点部分的意思，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/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再说说是怎么才猜出来的。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30985" y="3777615"/>
            <a:ext cx="575754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endParaRPr lang="zh-CN" altLang="en-US" sz="2800" b="1">
              <a:latin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2800" b="1">
                <a:latin typeface="宋体" panose="02010600030101010101" pitchFamily="2" charset="-122"/>
                <a:sym typeface="+mn-ea"/>
              </a:rPr>
              <a:t>喜自不胜：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高兴得自己都觉得受不         了，形容喜悦到了极点。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2800" b="1">
                <a:latin typeface="宋体" panose="02010600030101010101" pitchFamily="2" charset="-122"/>
                <a:sym typeface="+mn-ea"/>
              </a:rPr>
              <a:t>瞑目蹲身：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闭上眼睛，蹲下身体。</a:t>
            </a:r>
            <a:endParaRPr lang="zh-CN" altLang="en-US" sz="28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58660" y="2150745"/>
            <a:ext cx="176149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根据故事中人物性格。</a:t>
            </a:r>
            <a:endParaRPr lang="zh-CN" altLang="en-US" sz="3600" b="1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895475" y="23234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418080" y="23234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840990" y="23234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3272155" y="23234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840990" y="28695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272155" y="28695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3719195" y="28695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181475" y="286956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5828665" y="3193415"/>
            <a:ext cx="2367915" cy="1322070"/>
          </a:xfrm>
          <a:prstGeom prst="wedgeRoundRectCallout">
            <a:avLst>
              <a:gd name="adj1" fmla="val -100067"/>
              <a:gd name="adj2" fmla="val -641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云形 2"/>
          <p:cNvSpPr/>
          <p:nvPr/>
        </p:nvSpPr>
        <p:spPr>
          <a:xfrm>
            <a:off x="480695" y="65405"/>
            <a:ext cx="399288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词句段运用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0430" y="581660"/>
            <a:ext cx="7846060" cy="107632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读下面的句子，猜测加点部分的意思，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/>
            <a:r>
              <a:rPr lang="zh-CN" altLang="en-US" sz="3200" b="1" kern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再说说是怎么才猜出来的。</a:t>
            </a:r>
            <a:endParaRPr lang="zh-CN" altLang="en-US" sz="3200" b="1" kern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2420" y="1657985"/>
            <a:ext cx="8518525" cy="132207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★</a:t>
            </a:r>
            <a:r>
              <a:rPr lang="zh-CN" altLang="en-US" sz="4000" b="1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众猴听说，即拱伏无违。一个个序齿排班，朝上礼拜。</a:t>
            </a:r>
            <a:endParaRPr lang="zh-CN" altLang="en-US" sz="4000" b="1"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43880" y="3193415"/>
            <a:ext cx="28632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结合故事内容了解意思。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229735" y="2265680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693920" y="2265680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268595" y="2265680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5752465" y="2280920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8289925" y="2265680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628015" y="290385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163955" y="290385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657350" y="2903855"/>
            <a:ext cx="76200" cy="76200"/>
          </a:xfrm>
          <a:custGeom>
            <a:avLst/>
            <a:gdLst>
              <a:gd name="connisteX0" fmla="*/ 10953 w 94297"/>
              <a:gd name="connsiteY0" fmla="*/ 10953 h 94297"/>
              <a:gd name="connisteX1" fmla="*/ 83343 w 94297"/>
              <a:gd name="connsiteY1" fmla="*/ 10953 h 94297"/>
              <a:gd name="connisteX2" fmla="*/ 83343 w 94297"/>
              <a:gd name="connsiteY2" fmla="*/ 83343 h 94297"/>
              <a:gd name="connisteX3" fmla="*/ 10953 w 94297"/>
              <a:gd name="connsiteY3" fmla="*/ 83343 h 94297"/>
              <a:gd name="connisteX4" fmla="*/ 10953 w 94297"/>
              <a:gd name="connsiteY4" fmla="*/ 10953 h 9429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94298" h="94298">
                <a:moveTo>
                  <a:pt x="10954" y="10954"/>
                </a:moveTo>
                <a:cubicBezTo>
                  <a:pt x="25559" y="-3651"/>
                  <a:pt x="68739" y="-3651"/>
                  <a:pt x="83344" y="10954"/>
                </a:cubicBezTo>
                <a:cubicBezTo>
                  <a:pt x="97949" y="25559"/>
                  <a:pt x="97949" y="68739"/>
                  <a:pt x="83344" y="83344"/>
                </a:cubicBezTo>
                <a:cubicBezTo>
                  <a:pt x="68739" y="97949"/>
                  <a:pt x="25559" y="97949"/>
                  <a:pt x="10954" y="83344"/>
                </a:cubicBezTo>
                <a:cubicBezTo>
                  <a:pt x="-3651" y="68739"/>
                  <a:pt x="-3651" y="25559"/>
                  <a:pt x="10954" y="10954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72110" y="3430905"/>
            <a:ext cx="489648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拱伏无违：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抱拳头到头上，弯下身子。表示毫无抵抗全部顺从。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algn="l"/>
            <a:r>
              <a:rPr lang="zh-CN" altLang="en-US" sz="3600" b="1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序齿排班：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按照年龄大小的顺序依次排列。</a:t>
            </a:r>
            <a:endParaRPr lang="zh-CN" altLang="en-US" sz="3600" b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410210" y="149225"/>
            <a:ext cx="423926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词句段运用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0260" y="980440"/>
            <a:ext cx="8119110" cy="1076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下面句子描写的都是本单元课文中的人物，读一读，猜猜写的是谁，说说你的理由。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8315" y="2376170"/>
            <a:ext cx="8168005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</a:rPr>
              <a:t>★</a:t>
            </a:r>
            <a:r>
              <a:rPr lang="zh-CN" altLang="en-US" sz="2800" b="1">
                <a:latin typeface="宋体" panose="02010600030101010101" pitchFamily="2" charset="-122"/>
              </a:rPr>
              <a:t>身穿金甲亮堂堂，头戴金冠光映映。手举金箍棒一根，足踏云鞋皆相称。一双怪眼似明星，两耳过肩查又硬。挺挺身材变化多，声音响亮如钟馨。</a:t>
            </a:r>
            <a:endParaRPr lang="zh-CN" altLang="en-US" sz="2800">
              <a:latin typeface="宋体" panose="02010600030101010101" pitchFamily="2" charset="-122"/>
            </a:endParaRPr>
          </a:p>
          <a:p>
            <a:endParaRPr lang="zh-CN" altLang="en-US" sz="2800">
              <a:solidFill>
                <a:srgbClr val="7030A0"/>
              </a:solidFill>
              <a:latin typeface="宋体" panose="02010600030101010101" pitchFamily="2" charset="-122"/>
              <a:sym typeface="+mn-ea"/>
            </a:endParaRPr>
          </a:p>
          <a:p>
            <a:r>
              <a:rPr lang="zh-CN" altLang="en-US" sz="2800">
                <a:solidFill>
                  <a:srgbClr val="7030A0"/>
                </a:solidFill>
                <a:latin typeface="宋体" panose="02010600030101010101" pitchFamily="2" charset="-122"/>
                <a:sym typeface="+mn-ea"/>
              </a:rPr>
              <a:t>★</a:t>
            </a:r>
            <a:r>
              <a:rPr lang="zh-CN" altLang="en-US" sz="2800" b="1">
                <a:solidFill>
                  <a:srgbClr val="7030A0"/>
                </a:solidFill>
                <a:latin typeface="宋体" panose="02010600030101010101" pitchFamily="2" charset="-122"/>
                <a:sym typeface="+mn-ea"/>
              </a:rPr>
              <a:t>身长八尺，面如冠玉，头戴纶巾身披鹤氅，飘飘然有神仙之慨。</a:t>
            </a:r>
            <a:endParaRPr lang="zh-CN" altLang="en-US" sz="2800">
              <a:latin typeface="宋体" panose="02010600030101010101" pitchFamily="2" charset="-122"/>
              <a:sym typeface="+mn-ea"/>
            </a:endParaRPr>
          </a:p>
          <a:p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★身躯凛凛，相貌堂堂。一双眼光射寒星，两弯眉浑如刷漆。胸脯横阔，有万夫难敌之威风：话语轩昂，吐千丈凌云之志气。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844550" y="238125"/>
            <a:ext cx="363982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145" y="1122680"/>
            <a:ext cx="9071610" cy="569404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853440" y="238125"/>
            <a:ext cx="352615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0916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" y="1122045"/>
            <a:ext cx="9139555" cy="573468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1210310" y="238125"/>
            <a:ext cx="346900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0936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590" y="1122680"/>
            <a:ext cx="9093200" cy="572071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1200785" y="238125"/>
            <a:ext cx="330835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0960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430" y="956945"/>
            <a:ext cx="9161145" cy="59264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1285875" y="257175"/>
            <a:ext cx="334518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0984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" y="1196975"/>
            <a:ext cx="9156065" cy="56356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/>
        </p:nvSpPr>
        <p:spPr>
          <a:xfrm>
            <a:off x="569595" y="182880"/>
            <a:ext cx="329882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导入新课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6750" y="1522095"/>
            <a:ext cx="793051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ym typeface="+mn-ea"/>
              </a:rPr>
              <a:t>      </a:t>
            </a:r>
            <a:r>
              <a:rPr lang="zh-CN" altLang="en-US" sz="3200" b="1">
                <a:sym typeface="+mn-ea"/>
              </a:rPr>
              <a:t>中国古典文学名著是中国文学史上闪烁着灿烂光辉的经典性作品，它是世界文学宝库中令人瞩目的瑰宝。本单元我们观三国烽烟，识梁山好汉，叹取经艰难，惜红楼梦残。我们不但</a:t>
            </a:r>
            <a:r>
              <a:rPr lang="zh-CN" altLang="en-US" sz="3200" b="1"/>
              <a:t>了解了故事中的人物形象，也初步掌握了学习阅读古典名著的方法，那么如何才能更好的学习古典名著呢？我们一起来继续寻求方法。</a:t>
            </a:r>
            <a:endParaRPr lang="zh-CN" altLang="en-US" sz="32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1285875" y="257175"/>
            <a:ext cx="334518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1043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7945" y="1235075"/>
            <a:ext cx="9234805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云形 4"/>
          <p:cNvSpPr/>
          <p:nvPr/>
        </p:nvSpPr>
        <p:spPr>
          <a:xfrm>
            <a:off x="1285875" y="257175"/>
            <a:ext cx="334518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日积月累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 descr="15690541264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2230" y="1122045"/>
            <a:ext cx="9268460" cy="650748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/>
        </p:nvSpPr>
        <p:spPr>
          <a:xfrm>
            <a:off x="976313" y="148908"/>
            <a:ext cx="2665413" cy="71913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我的收获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" name="圆角矩形标注 29"/>
          <p:cNvSpPr/>
          <p:nvPr/>
        </p:nvSpPr>
        <p:spPr>
          <a:xfrm>
            <a:off x="2062798" y="1053783"/>
            <a:ext cx="5018088" cy="719138"/>
          </a:xfrm>
          <a:prstGeom prst="wedgeRoundRectCallout">
            <a:avLst>
              <a:gd name="adj1" fmla="val -39769"/>
              <a:gd name="adj2" fmla="val 10112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这节课你学会了什么？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98345" y="2316480"/>
            <a:ext cx="5262880" cy="706755"/>
          </a:xfrm>
          <a:prstGeom prst="rect">
            <a:avLst/>
          </a:prstGeom>
          <a:gradFill>
            <a:gsLst>
              <a:gs pos="0">
                <a:srgbClr val="FD96A5"/>
              </a:gs>
              <a:gs pos="100000">
                <a:srgbClr val="FE6479"/>
              </a:gs>
            </a:gsLst>
            <a:lin scaled="1"/>
          </a:gradFill>
        </p:spPr>
        <p:txBody>
          <a:bodyPr wrap="none" rtlCol="0" anchor="t">
            <a:spAutoFit/>
          </a:bodyPr>
          <a:lstStyle/>
          <a:p>
            <a:r>
              <a:rPr lang="zh-CN" altLang="en-US" sz="4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有没有收获新的见解？</a:t>
            </a:r>
            <a:endParaRPr lang="zh-CN" altLang="en-US" sz="4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65325" y="3294380"/>
            <a:ext cx="5312410" cy="132207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40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有没有掌握学习阅读古典名著的方法。</a:t>
            </a:r>
            <a:endParaRPr lang="zh-CN" altLang="en-US" sz="400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51355" y="4826000"/>
            <a:ext cx="5327015" cy="132207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有没有学到猜测词语意思的方法。</a:t>
            </a:r>
            <a:endParaRPr lang="zh-CN" altLang="en-US" sz="400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tooopen_sy_101100110856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7320" y="-67945"/>
            <a:ext cx="12167870" cy="68402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2810" y="2275205"/>
            <a:ext cx="82937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/>
              <a:t>              </a:t>
            </a:r>
            <a:r>
              <a:rPr lang="zh-CN" altLang="en-US" sz="6000" b="1">
                <a:solidFill>
                  <a:schemeClr val="accent5"/>
                </a:solidFill>
              </a:rPr>
              <a:t>谢谢  再见</a:t>
            </a:r>
            <a:endParaRPr lang="zh-CN" altLang="en-US" sz="6000"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854710" y="321945"/>
            <a:ext cx="310070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1795" y="1257935"/>
            <a:ext cx="7424420" cy="2553335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4000" b="1">
                <a:ea typeface="宋体" panose="02010600030101010101" pitchFamily="2" charset="-122"/>
              </a:rPr>
              <a:t>      </a:t>
            </a:r>
            <a:r>
              <a:rPr lang="zh-CN" altLang="en-US" sz="4000" b="1">
                <a:sym typeface="+mn-ea"/>
              </a:rPr>
              <a:t>古典名著的语言和现代的不一样，内容理解起来有些难度，如果掌握了一些方法，阅读起来就能够更加顺畅。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4710" y="5169535"/>
            <a:ext cx="3667125" cy="8299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我来说！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1370902_212915838000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6215" y="1257935"/>
            <a:ext cx="1255395" cy="261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854710" y="321945"/>
            <a:ext cx="322389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91795" y="1257935"/>
            <a:ext cx="8039100" cy="3169285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4000" b="1">
                <a:ea typeface="宋体" panose="02010600030101010101" pitchFamily="2" charset="-122"/>
              </a:rPr>
              <a:t>      </a:t>
            </a:r>
            <a:r>
              <a:rPr lang="zh-CN" altLang="en-US" sz="4000" b="1">
                <a:ea typeface="宋体" panose="02010600030101010101" pitchFamily="2" charset="-122"/>
              </a:rPr>
              <a:t>可以根据上下文猜测语句的意思。如《猴王出世》，</a:t>
            </a:r>
            <a:r>
              <a:rPr lang="en-US" altLang="zh-CN" sz="4000" b="1">
                <a:ea typeface="宋体" panose="02010600030101010101" pitchFamily="2" charset="-122"/>
              </a:rPr>
              <a:t>“</a:t>
            </a:r>
            <a:r>
              <a:rPr lang="zh-CN" altLang="en-US" sz="4000" b="1">
                <a:ea typeface="宋体" panose="02010600030101010101" pitchFamily="2" charset="-122"/>
              </a:rPr>
              <a:t>每受天真的秀，日精月华，感之既久，逐有灵通之意</a:t>
            </a:r>
            <a:r>
              <a:rPr lang="en-US" altLang="zh-CN" sz="4000" b="1">
                <a:ea typeface="宋体" panose="02010600030101010101" pitchFamily="2" charset="-122"/>
              </a:rPr>
              <a:t>”</a:t>
            </a:r>
            <a:r>
              <a:rPr lang="zh-CN" altLang="en-US" sz="4000" b="1">
                <a:ea typeface="宋体" panose="02010600030101010101" pitchFamily="2" charset="-122"/>
              </a:rPr>
              <a:t>，我大致猜到这句话在讲猴王很有灵性。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6880" y="5169535"/>
            <a:ext cx="3075305" cy="8299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说一说吧！</a:t>
            </a:r>
            <a:endParaRPr lang="zh-CN" altLang="en-US" sz="48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9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38725" y="4427220"/>
            <a:ext cx="2776855" cy="23152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782638" y="105728"/>
            <a:ext cx="2665413" cy="71913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69240" y="981075"/>
            <a:ext cx="8605520" cy="3046095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4800" b="1" dirty="0">
                <a:ea typeface="宋体" panose="02010600030101010101" pitchFamily="2" charset="-122"/>
              </a:rPr>
              <a:t>     </a:t>
            </a:r>
            <a:r>
              <a:rPr lang="en-US" altLang="zh-CN" sz="4800" dirty="0">
                <a:ea typeface="宋体" panose="02010600030101010101" pitchFamily="2" charset="-122"/>
              </a:rPr>
              <a:t> </a:t>
            </a:r>
            <a:r>
              <a:rPr lang="zh-CN" altLang="en-US" sz="4800" dirty="0">
                <a:ea typeface="宋体" panose="02010600030101010101" pitchFamily="2" charset="-122"/>
              </a:rPr>
              <a:t>遇到一些较难理解的语句，不用反复琢磨，如《宝黛初会》中描写衣着的段落，只要知道大致意思就行了。</a:t>
            </a:r>
            <a:endParaRPr lang="zh-CN" altLang="en-US" sz="4800" dirty="0">
              <a:solidFill>
                <a:schemeClr val="bg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731645" y="5118100"/>
            <a:ext cx="5010785" cy="15138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看我说！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8740" y="447040"/>
            <a:ext cx="4762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pic>
        <p:nvPicPr>
          <p:cNvPr id="4" name="图片 3" descr="t0173894ee71d2957a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10350" y="4756785"/>
            <a:ext cx="2538095" cy="2352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782638" y="161608"/>
            <a:ext cx="2665413" cy="71913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6250" y="880745"/>
            <a:ext cx="7717155" cy="279971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altLang="zh-CN" sz="4400"/>
              <a:t>     </a:t>
            </a:r>
            <a:r>
              <a:rPr lang="zh-CN" altLang="en-US" sz="4400"/>
              <a:t>读《草船借箭》的时候，我借助资料了解了三国</a:t>
            </a:r>
            <a:r>
              <a:rPr lang="en-US" altLang="zh-CN" sz="4400"/>
              <a:t> </a:t>
            </a:r>
            <a:r>
              <a:rPr lang="zh-CN" altLang="en-US" sz="4400"/>
              <a:t>时代的一些历史背景，更好地理解了故事的内容。</a:t>
            </a:r>
            <a:r>
              <a:rPr lang="en-US" altLang="zh-CN" sz="4400"/>
              <a:t>  </a:t>
            </a:r>
            <a:endParaRPr lang="zh-CN" altLang="en-US" sz="4400">
              <a:solidFill>
                <a:schemeClr val="bg1"/>
              </a:solidFill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20" name="图片 3"/>
          <p:cNvPicPr>
            <a:picLocks noChangeAspect="1"/>
          </p:cNvPicPr>
          <p:nvPr/>
        </p:nvPicPr>
        <p:blipFill>
          <a:blip r:embed="rId1" cstate="print"/>
          <a:srcRect l="23001" t="6409"/>
          <a:stretch>
            <a:fillRect/>
          </a:stretch>
        </p:blipFill>
        <p:spPr>
          <a:xfrm>
            <a:off x="1654175" y="4030980"/>
            <a:ext cx="5878195" cy="26301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782955" y="161925"/>
            <a:ext cx="313753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6250" y="880745"/>
            <a:ext cx="7717155" cy="347662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zh-CN" altLang="en-US" sz="4400"/>
              <a:t>古典名著塑造了许多个性鲜明的人物形象，家喻户晓，值得细细体会。我结合看过的电影、电视剧，加深了对他们的认识，增添了阅读的乐趣。</a:t>
            </a:r>
            <a:r>
              <a:rPr lang="en-US" altLang="zh-CN" sz="4400"/>
              <a:t>  </a:t>
            </a:r>
            <a:endParaRPr lang="zh-CN" altLang="en-US" sz="4400">
              <a:solidFill>
                <a:schemeClr val="bg1"/>
              </a:solidFill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244090" y="4358005"/>
            <a:ext cx="3261995" cy="23006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 4"/>
          <p:cNvSpPr/>
          <p:nvPr/>
        </p:nvSpPr>
        <p:spPr>
          <a:xfrm>
            <a:off x="716915" y="234315"/>
            <a:ext cx="3254375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交流平台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641350" y="5926455"/>
            <a:ext cx="2973705" cy="750570"/>
          </a:xfrm>
          <a:prstGeom prst="wedgeEllipseCallout">
            <a:avLst>
              <a:gd name="adj1" fmla="val 62684"/>
              <a:gd name="adj2" fmla="val 28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370330" y="5838190"/>
            <a:ext cx="3070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我小结</a:t>
            </a:r>
            <a:endParaRPr lang="zh-CN" altLang="en-US" sz="4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6720" y="1203325"/>
            <a:ext cx="822261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9105"/>
            <a:r>
              <a:rPr 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①</a:t>
            </a:r>
            <a:r>
              <a:rPr lang="zh-CN" altLang="en-US" sz="4000">
                <a:sym typeface="+mn-ea"/>
              </a:rPr>
              <a:t>根据上下文猜测语句的意思。</a:t>
            </a:r>
            <a:endParaRPr lang="en-US" sz="4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②</a:t>
            </a:r>
            <a:r>
              <a:rPr lang="zh-CN" altLang="en-US" sz="4000" dirty="0">
                <a:sym typeface="+mn-ea"/>
              </a:rPr>
              <a:t>遇到一些较难理解的语句，不用反复琢磨，只要知道大致意思就行了。</a:t>
            </a:r>
            <a:endParaRPr lang="zh-CN" altLang="en-US" sz="4000" dirty="0">
              <a:solidFill>
                <a:schemeClr val="bg1"/>
              </a:solidFill>
              <a:uFillTx/>
              <a:ea typeface="宋体" panose="02010600030101010101" pitchFamily="2" charset="-122"/>
            </a:endParaRPr>
          </a:p>
          <a:p>
            <a:r>
              <a:rPr 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③</a:t>
            </a:r>
            <a:r>
              <a:rPr lang="zh-CN" altLang="en-US" sz="4000">
                <a:sym typeface="+mn-ea"/>
              </a:rPr>
              <a:t>借助资料，理解了故事的内容。</a:t>
            </a:r>
            <a:endParaRPr lang="zh-CN" altLang="en-US" sz="4000">
              <a:sym typeface="+mn-ea"/>
            </a:endParaRPr>
          </a:p>
          <a:p>
            <a:r>
              <a:rPr 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sz="4000" b="1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④</a:t>
            </a:r>
            <a:r>
              <a:rPr lang="zh-CN" altLang="en-US" sz="4000">
                <a:sym typeface="+mn-ea"/>
              </a:rPr>
              <a:t>我结合看过的电影、电视剧，加深了对他们的认识，增添阅读的乐趣。</a:t>
            </a:r>
            <a:endParaRPr lang="zh-CN" altLang="en-US" sz="4000">
              <a:sym typeface="+mn-ea"/>
            </a:endParaRPr>
          </a:p>
          <a:p>
            <a:r>
              <a:rPr lang="zh-CN" altLang="en-US" sz="4000">
                <a:sym typeface="+mn-ea"/>
              </a:rPr>
              <a:t>。      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81245" y="5548630"/>
            <a:ext cx="1371600" cy="12858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流程图: 接点 10"/>
          <p:cNvSpPr/>
          <p:nvPr/>
        </p:nvSpPr>
        <p:spPr>
          <a:xfrm>
            <a:off x="3124200" y="263334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客官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云形 1"/>
          <p:cNvSpPr/>
          <p:nvPr/>
        </p:nvSpPr>
        <p:spPr>
          <a:xfrm>
            <a:off x="410210" y="149225"/>
            <a:ext cx="4239260" cy="719455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词句段运用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0260" y="980440"/>
            <a:ext cx="8119110" cy="5835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你知道下面的词语现在的说法吗？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流程图: 接点 10"/>
          <p:cNvSpPr/>
          <p:nvPr/>
        </p:nvSpPr>
        <p:spPr>
          <a:xfrm>
            <a:off x="1183005" y="265366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榜文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2" name="流程图: 接点 10"/>
          <p:cNvSpPr/>
          <p:nvPr/>
        </p:nvSpPr>
        <p:spPr>
          <a:xfrm>
            <a:off x="5123815" y="265366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钱铺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流程图: 接点 10"/>
          <p:cNvSpPr/>
          <p:nvPr/>
        </p:nvSpPr>
        <p:spPr>
          <a:xfrm>
            <a:off x="1195705" y="372681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印信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5" name="流程图: 接点 10"/>
          <p:cNvSpPr/>
          <p:nvPr/>
        </p:nvSpPr>
        <p:spPr>
          <a:xfrm>
            <a:off x="3124200" y="376999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驿站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6" name="流程图: 接点 10"/>
          <p:cNvSpPr/>
          <p:nvPr/>
        </p:nvSpPr>
        <p:spPr>
          <a:xfrm>
            <a:off x="5123815" y="372681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伙计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8" name="流程图: 接点 10"/>
          <p:cNvSpPr/>
          <p:nvPr/>
        </p:nvSpPr>
        <p:spPr>
          <a:xfrm>
            <a:off x="1124585" y="489267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郎中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9" name="流程图: 接点 10"/>
          <p:cNvSpPr/>
          <p:nvPr/>
        </p:nvSpPr>
        <p:spPr>
          <a:xfrm>
            <a:off x="3124200" y="488632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掌柜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0" name="流程图: 接点 10"/>
          <p:cNvSpPr/>
          <p:nvPr/>
        </p:nvSpPr>
        <p:spPr>
          <a:xfrm>
            <a:off x="5123815" y="491934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官府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1" name="流程图: 接点 10"/>
          <p:cNvSpPr/>
          <p:nvPr/>
        </p:nvSpPr>
        <p:spPr>
          <a:xfrm>
            <a:off x="2983230" y="594423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客舍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流程图: 接点 10"/>
          <p:cNvSpPr/>
          <p:nvPr/>
        </p:nvSpPr>
        <p:spPr>
          <a:xfrm>
            <a:off x="5250815" y="3853815"/>
            <a:ext cx="1584325" cy="678180"/>
          </a:xfrm>
          <a:prstGeom prst="flowChartConnector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伙计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3" grpId="0" bldLvl="0" animBg="1"/>
      <p:bldP spid="11" grpId="0" bldLvl="0" animBg="1"/>
      <p:bldP spid="22" grpId="0" bldLvl="0" animBg="1"/>
      <p:bldP spid="24" grpId="0" bldLvl="0" animBg="1"/>
      <p:bldP spid="25" grpId="0" bldLvl="0" animBg="1"/>
      <p:bldP spid="26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4" grpId="0" bldLvl="0" animBg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DOC_GUID" val="{d0fc5f2f-99fb-4c0e-adaa-967f026ac9d0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A000120140929A42PPBG</Template>
  <TotalTime>0</TotalTime>
  <Words>1309</Words>
  <Application>WPS 演示</Application>
  <PresentationFormat>全屏显示(4:3)</PresentationFormat>
  <Paragraphs>180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楷体</vt:lpstr>
      <vt:lpstr>微软雅黑</vt:lpstr>
      <vt:lpstr>Arial Unicode MS</vt:lpstr>
      <vt:lpstr>Calibri Light</vt:lpstr>
      <vt:lpstr>等线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qwe</cp:lastModifiedBy>
  <cp:revision>208</cp:revision>
  <dcterms:created xsi:type="dcterms:W3CDTF">2018-06-12T04:49:00Z</dcterms:created>
  <dcterms:modified xsi:type="dcterms:W3CDTF">2021-11-01T11:16:06Z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26804A1AD9FF4A21A74FB2B27EE84456</vt:lpwstr>
  </property>
</Properties>
</file>