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</p:sldIdLst>
  <p:sldSz cx="12190095" cy="6859270"/>
  <p:notesSz cx="6858000" cy="9144000"/>
  <p:custDataLst>
    <p:tags r:id="rId16"/>
  </p:custDataLst>
  <p:defaultTextStyle>
    <a:defPPr>
      <a:defRPr lang="zh-CN"/>
    </a:defPPr>
    <a:lvl1pPr marL="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4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8839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63258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17678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72097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26580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810000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354195" algn="l" defTabSz="1088390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738" y="54"/>
      </p:cViewPr>
      <p:guideLst>
        <p:guide orient="horz" pos="2161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gs" Target="tags/tag1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281" y="2130919"/>
            <a:ext cx="10361851" cy="147036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562" y="3887100"/>
            <a:ext cx="8533289" cy="17530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83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2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67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209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5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10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54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8049" y="274702"/>
            <a:ext cx="2742843" cy="585288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521" y="274702"/>
            <a:ext cx="8025355" cy="585288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三"/>
          <p:cNvPicPr>
            <a:picLocks noChangeAspect="1"/>
          </p:cNvPicPr>
          <p:nvPr userDrawn="1"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2667618"/>
            <a:ext cx="12190413" cy="152435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580934" y="2985827"/>
            <a:ext cx="7017106" cy="887300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1_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8091" y="1523718"/>
            <a:ext cx="10302804" cy="3812788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2959" y="4407921"/>
            <a:ext cx="10361851" cy="1362390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2959" y="2907387"/>
            <a:ext cx="10361851" cy="1500534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4195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2pPr>
            <a:lvl3pPr marL="108839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3258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767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2097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6580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10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5419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521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6793" y="1600571"/>
            <a:ext cx="5384099" cy="4527011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535469"/>
            <a:ext cx="5386216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521" y="2175379"/>
            <a:ext cx="5386216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561" y="1535469"/>
            <a:ext cx="5388332" cy="63991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44195" indent="0">
              <a:buNone/>
              <a:defRPr sz="2400" b="1"/>
            </a:lvl2pPr>
            <a:lvl3pPr marL="1088390" indent="0">
              <a:buNone/>
              <a:defRPr sz="2100" b="1"/>
            </a:lvl3pPr>
            <a:lvl4pPr marL="1632585" indent="0">
              <a:buNone/>
              <a:defRPr sz="1900" b="1"/>
            </a:lvl4pPr>
            <a:lvl5pPr marL="2176780" indent="0">
              <a:buNone/>
              <a:defRPr sz="1900" b="1"/>
            </a:lvl5pPr>
            <a:lvl6pPr marL="2720975" indent="0">
              <a:buNone/>
              <a:defRPr sz="1900" b="1"/>
            </a:lvl6pPr>
            <a:lvl7pPr marL="3265805" indent="0">
              <a:buNone/>
              <a:defRPr sz="1900" b="1"/>
            </a:lvl7pPr>
            <a:lvl8pPr marL="3810000" indent="0">
              <a:buNone/>
              <a:defRPr sz="1900" b="1"/>
            </a:lvl8pPr>
            <a:lvl9pPr marL="4354195" indent="0">
              <a:buNone/>
              <a:defRPr sz="19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561" y="2175379"/>
            <a:ext cx="5388332" cy="3952203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521" y="273113"/>
            <a:ext cx="4010562" cy="116231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113" y="273114"/>
            <a:ext cx="6814779" cy="5854468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521" y="1435433"/>
            <a:ext cx="4010562" cy="4692149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406" y="4801712"/>
            <a:ext cx="7314248" cy="566869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406" y="612917"/>
            <a:ext cx="7314248" cy="4115753"/>
          </a:xfrm>
        </p:spPr>
        <p:txBody>
          <a:bodyPr/>
          <a:lstStyle>
            <a:lvl1pPr marL="0" indent="0">
              <a:buNone/>
              <a:defRPr sz="3800"/>
            </a:lvl1pPr>
            <a:lvl2pPr marL="544195" indent="0">
              <a:buNone/>
              <a:defRPr sz="3300"/>
            </a:lvl2pPr>
            <a:lvl3pPr marL="1088390" indent="0">
              <a:buNone/>
              <a:defRPr sz="2900"/>
            </a:lvl3pPr>
            <a:lvl4pPr marL="1632585" indent="0">
              <a:buNone/>
              <a:defRPr sz="2400"/>
            </a:lvl4pPr>
            <a:lvl5pPr marL="2176780" indent="0">
              <a:buNone/>
              <a:defRPr sz="2400"/>
            </a:lvl5pPr>
            <a:lvl6pPr marL="2720975" indent="0">
              <a:buNone/>
              <a:defRPr sz="2400"/>
            </a:lvl6pPr>
            <a:lvl7pPr marL="3265805" indent="0">
              <a:buNone/>
              <a:defRPr sz="2400"/>
            </a:lvl7pPr>
            <a:lvl8pPr marL="3810000" indent="0">
              <a:buNone/>
              <a:defRPr sz="2400"/>
            </a:lvl8pPr>
            <a:lvl9pPr marL="4354195" indent="0">
              <a:buNone/>
              <a:defRPr sz="24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406" y="5368581"/>
            <a:ext cx="7314248" cy="805048"/>
          </a:xfrm>
        </p:spPr>
        <p:txBody>
          <a:bodyPr/>
          <a:lstStyle>
            <a:lvl1pPr marL="0" indent="0">
              <a:buNone/>
              <a:defRPr sz="1700"/>
            </a:lvl1pPr>
            <a:lvl2pPr marL="544195" indent="0">
              <a:buNone/>
              <a:defRPr sz="1400"/>
            </a:lvl2pPr>
            <a:lvl3pPr marL="1088390" indent="0">
              <a:buNone/>
              <a:defRPr sz="1200"/>
            </a:lvl3pPr>
            <a:lvl4pPr marL="1632585" indent="0">
              <a:buNone/>
              <a:defRPr sz="1100"/>
            </a:lvl4pPr>
            <a:lvl5pPr marL="2176780" indent="0">
              <a:buNone/>
              <a:defRPr sz="1100"/>
            </a:lvl5pPr>
            <a:lvl6pPr marL="2720975" indent="0">
              <a:buNone/>
              <a:defRPr sz="1100"/>
            </a:lvl6pPr>
            <a:lvl7pPr marL="3265805" indent="0">
              <a:buNone/>
              <a:defRPr sz="1100"/>
            </a:lvl7pPr>
            <a:lvl8pPr marL="3810000" indent="0">
              <a:buNone/>
              <a:defRPr sz="1100"/>
            </a:lvl8pPr>
            <a:lvl9pPr marL="4354195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521" y="274701"/>
            <a:ext cx="10971372" cy="1143265"/>
          </a:xfrm>
          <a:prstGeom prst="rect">
            <a:avLst/>
          </a:prstGeom>
        </p:spPr>
        <p:txBody>
          <a:bodyPr vert="horz" lIns="108850" tIns="54425" rIns="108850" bIns="54425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521" y="1600571"/>
            <a:ext cx="10971372" cy="4527011"/>
          </a:xfrm>
          <a:prstGeom prst="rect">
            <a:avLst/>
          </a:prstGeom>
        </p:spPr>
        <p:txBody>
          <a:bodyPr vert="horz" lIns="108850" tIns="54425" rIns="108850" bIns="54425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521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058" y="6357822"/>
            <a:ext cx="3860297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463" y="6357822"/>
            <a:ext cx="2844430" cy="365210"/>
          </a:xfrm>
          <a:prstGeom prst="rect">
            <a:avLst/>
          </a:prstGeom>
        </p:spPr>
        <p:txBody>
          <a:bodyPr vert="horz" lIns="108850" tIns="54425" rIns="108850" bIns="5442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/>
  <p:txStyles>
    <p:titleStyle>
      <a:lvl1pPr algn="ctr" defTabSz="1088390" rtl="0" eaLnBrk="1" latinLnBrk="0" hangingPunct="1">
        <a:spcBef>
          <a:spcPct val="0"/>
        </a:spcBef>
        <a:buNone/>
        <a:defRPr sz="5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08305" indent="-40830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1pPr>
      <a:lvl2pPr marL="884555" indent="-340360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00" kern="1200">
          <a:solidFill>
            <a:schemeClr val="tx1"/>
          </a:solidFill>
          <a:latin typeface="+mn-lt"/>
          <a:ea typeface="+mn-ea"/>
          <a:cs typeface="+mn-cs"/>
        </a:defRPr>
      </a:lvl2pPr>
      <a:lvl3pPr marL="136080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0500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919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99339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3758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081780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25975" indent="-272415" algn="l" defTabSz="108839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4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8839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3258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7678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72097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6580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810000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54195" algn="l" defTabSz="1088390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74674" y="2986144"/>
            <a:ext cx="9747849" cy="887300"/>
          </a:xfrm>
        </p:spPr>
        <p:txBody>
          <a:bodyPr>
            <a:normAutofit/>
          </a:bodyPr>
          <a:lstStyle/>
          <a:p>
            <a:r>
              <a:rPr lang="zh-CN" altLang="en-US" sz="3110"/>
              <a:t>第二单元    快乐读书吧  读古典名著，品百味人生</a:t>
            </a:r>
            <a:endParaRPr lang="zh-CN" altLang="en-US" sz="311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1195565" y="1139316"/>
            <a:ext cx="9484299" cy="4905697"/>
          </a:xfrm>
        </p:spPr>
        <p:txBody>
          <a:bodyPr>
            <a:normAutofit/>
          </a:bodyPr>
          <a:lstStyle/>
          <a:p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四、总结收获，鼓励阅读</a:t>
            </a:r>
            <a:endParaRPr lang="zh-CN" altLang="en-US" sz="2200" b="1">
              <a:latin typeface="新宋体" panose="02010609030101010101" charset="-122"/>
              <a:ea typeface="新宋体" panose="02010609030101010101" charset="-122"/>
            </a:endParaRPr>
          </a:p>
          <a:p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   </a:t>
            </a:r>
            <a:endParaRPr lang="en-US" altLang="zh-CN" sz="2200" b="1">
              <a:latin typeface="新宋体" panose="02010609030101010101" charset="-122"/>
              <a:ea typeface="新宋体" panose="02010609030101010101" charset="-122"/>
            </a:endParaRPr>
          </a:p>
          <a:p>
            <a:endParaRPr lang="en-US" altLang="zh-CN" sz="2200" b="1">
              <a:latin typeface="新宋体" panose="02010609030101010101" charset="-122"/>
              <a:ea typeface="新宋体" panose="02010609030101010101" charset="-122"/>
            </a:endParaRPr>
          </a:p>
          <a:p>
            <a:endParaRPr lang="en-US" altLang="zh-CN" sz="2200" b="1">
              <a:latin typeface="新宋体" panose="02010609030101010101" charset="-122"/>
              <a:ea typeface="新宋体" panose="02010609030101010101" charset="-122"/>
            </a:endParaRPr>
          </a:p>
          <a:p>
            <a:r>
              <a:rPr lang="en-US" altLang="zh-CN" sz="2200" b="1">
                <a:latin typeface="新宋体" panose="02010609030101010101" charset="-122"/>
                <a:ea typeface="新宋体" panose="02010609030101010101" charset="-122"/>
              </a:rPr>
              <a:t>   </a:t>
            </a: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1.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说一说你这节课有哪些收获。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   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2.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小结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: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古典名著的世界藏着无穷无尽的奥秘，你读得越多，收获就越多，赶快行动起来吧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!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3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442700" y="10947400"/>
            <a:ext cx="304800" cy="2159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half" idx="2"/>
          </p:nvPr>
        </p:nvSpPr>
        <p:spPr>
          <a:xfrm>
            <a:off x="1391298" y="1333146"/>
            <a:ext cx="8544070" cy="4591948"/>
          </a:xfrm>
        </p:spPr>
        <p:txBody>
          <a:bodyPr>
            <a:noAutofit/>
          </a:bodyPr>
          <a:lstStyle/>
          <a:p>
            <a:pPr algn="l" fontAlgn="auto">
              <a:lnSpc>
                <a:spcPts val="3000"/>
              </a:lnSpc>
            </a:pPr>
            <a:r>
              <a:rPr lang="en-US" altLang="zh-CN" sz="2200" b="1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·</a:t>
            </a:r>
            <a:r>
              <a:rPr lang="zh-CN" altLang="en-US" sz="2200" b="1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课时目标</a:t>
            </a:r>
            <a:endParaRPr lang="en-US" altLang="zh-CN" sz="2200" b="1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 algn="l" fontAlgn="auto">
              <a:lnSpc>
                <a:spcPts val="30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 algn="l" fontAlgn="auto">
              <a:lnSpc>
                <a:spcPts val="3000"/>
              </a:lnSpc>
            </a:pPr>
            <a:r>
              <a:rPr lang="zh-CN" altLang="en-US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</a:t>
            </a:r>
            <a:endParaRPr lang="en-US" altLang="zh-CN" sz="220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 algn="l" fontAlgn="auto">
              <a:lnSpc>
                <a:spcPts val="30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</a:t>
            </a:r>
            <a:r>
              <a:rPr lang="en-US" altLang="zh-CN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1.</a:t>
            </a:r>
            <a:r>
              <a:rPr lang="zh-CN" altLang="en-US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激发学生对古典名著的兴趣。</a:t>
            </a:r>
            <a:endParaRPr lang="zh-CN" altLang="en-US" sz="220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 algn="l" fontAlgn="auto">
              <a:lnSpc>
                <a:spcPts val="3000"/>
              </a:lnSpc>
            </a:pPr>
            <a:r>
              <a:rPr lang="zh-CN" altLang="en-US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</a:t>
            </a:r>
            <a:r>
              <a:rPr lang="en-US" altLang="zh-CN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2.</a:t>
            </a:r>
            <a:r>
              <a:rPr lang="zh-CN" altLang="en-US" sz="2200">
                <a:solidFill>
                  <a:schemeClr val="tx1"/>
                </a:solidFill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让学生感受古典名著的魅力，激发学生继续阅读的兴趣。</a:t>
            </a:r>
            <a:endParaRPr lang="zh-CN" altLang="en-US" sz="2200">
              <a:solidFill>
                <a:schemeClr val="tx1"/>
              </a:solidFill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1306618" y="1155968"/>
            <a:ext cx="9996015" cy="4547653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一、课程导入</a:t>
            </a:r>
            <a:endParaRPr lang="en-US" altLang="zh-CN" sz="2200" b="1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诸葛孔明足智多谋，运筹帷幄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黑旋风李遗鲁莽刚猛，还是个大孝子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齐天大圣孙悟空神通广大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大观园里的林妹妹多愁善感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……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让我们一起漫步中国古典名著长廊，走近这些人物，品读精彩故事。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这节课就让我们一起去感受古典名著的魅力。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1095233" y="1092453"/>
            <a:ext cx="10048395" cy="4674682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  二、感受</a:t>
            </a:r>
            <a:r>
              <a:rPr lang="en-US" altLang="zh-CN" sz="2200" b="1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 b="1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</a:rPr>
              <a:t>的魅力</a:t>
            </a:r>
            <a:endParaRPr lang="zh-CN" altLang="en-US" sz="2200" b="1">
              <a:latin typeface="新宋体" panose="02010609030101010101" charset="-122"/>
              <a:ea typeface="新宋体" panose="0201060903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    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你读过这本书吗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?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    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漫漫取经路上，有妖魔鬼怪，有刀山火海，也有师徒四人坚定的背影和永不停歇的脚步。让我们随着唐僧、孙悟空、猪八戒、沙僧的脚步，体验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中险境迭出的取经之旅。三打白骨精、大战红孩儿、女儿国遇险、真假美猴王、三借芭蕉扇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……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一个个扣人心弦的故事会吸引我们一日气读下去。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1.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今天，老师要给大家讲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中第六十一回“猪八戒助力败魔王，孙行者三调芭蕉扇”中，神通广大的孙悟空与同样变化多端的牛魔王斗法的精彩情形。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pPr>
              <a:lnSpc>
                <a:spcPts val="3000"/>
              </a:lnSpc>
            </a:pP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914281" y="925589"/>
            <a:ext cx="10163094" cy="5008410"/>
          </a:xfrm>
        </p:spPr>
        <p:txBody>
          <a:bodyPr>
            <a:noAutofit/>
          </a:bodyPr>
          <a:lstStyle/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这大圣收了金箍棒，捻诀念咒，摇身一变，变作一个海东青，飕的一翅，钻在云眼里，倒飞下来，落在天鹅身上，抱住颈项谦眼。那牛王也知是孙行者变化，急忙抖抖翅，变作一只黄鹰，返来谦海东青。行者又变作一个乌凤，专一赶黄鹰。牛王识得，又变作一只白鹤，长咬一声，向南飞去。行者立定，抖抖翎毛，又变作一只丹凤，高鸣一声。那白鹤见凤是鸟王，诸禽不敢妄动，刷的一翅，淬下山崖，将身一变，变作一只香璋，乞乞些些，在崖前吃草。行者认得，也就落下翅来，变作一只饿虎，剪尾跑蹄，要来赶璋作食。魔王慌了手脚，又变作一只金钱花斑的大豹，要伤饿虎。行者见了，迎着风，把头一幌，又变作一只金眼狡倪，声如霹雳，铁额铜头，复转身要食大豹。 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2.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除了上面的片段选自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，三打白骨精、大战红孩儿、女儿国遇险、真假美猴王、三借芭蕉扇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……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它们都是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中的精彩内容。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440164" y="819547"/>
            <a:ext cx="6974083" cy="5569480"/>
          </a:xfrm>
        </p:spPr>
        <p:txBody>
          <a:bodyPr>
            <a:noAutofit/>
          </a:bodyPr>
          <a:lstStyle/>
          <a:p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3.《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简介。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为明代小说家吴承恩所著。取材于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大唐西域记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和民间传说、元杂剧。宋代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大唐三藏取经诗话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》(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本名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大唐三藏取经记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》)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是西游记故事见于说话文字的最早雏形，其中，唐僧就是以玄奘法师为原型的。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 作为中国古代第一部浪漫主义长篇神魔小说，是魔幻现实主义的开创作品。先写了孙悟空出世，然后遇见了唐僧、猪八戒和沙和尚三人，唐僧从投胎到取经受了九九八十一难，终于到达西天见到如来佛祖，最终五圣成真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自问世以来大量被译为英、法、德、意、西、手语、世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(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世界语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)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、俄、捷、罗、波、日、朝、越等文，被尊为中国古典四大名著之一。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61"/>
          <a:stretch>
            <a:fillRect/>
          </a:stretch>
        </p:blipFill>
        <p:spPr>
          <a:xfrm>
            <a:off x="7414248" y="1629377"/>
            <a:ext cx="4444263" cy="3600834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257142" y="755755"/>
            <a:ext cx="11585655" cy="5575074"/>
          </a:xfrm>
        </p:spPr>
        <p:txBody>
          <a:bodyPr>
            <a:noAutofit/>
          </a:bodyPr>
          <a:lstStyle/>
          <a:p>
            <a:pPr>
              <a:lnSpc>
                <a:spcPts val="28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4.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交流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的特点。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是我国文学史上杰出的充满奇思异想的神魔小说。作者吴承恩运用浪漫主义手法，描绘了一个色彩缤纷、神奇瑰丽的幻想世界，创造了一系列妙趣横生、引人入胜的神话故事，成功地塑造了孙悟空这个超凡入圣的理想化的英雄形象。在奇幻世界中曲折地反映出世态人情和世俗情怀，表现了鲜活的人间智慧，具有丰满的现实血肉和浓郁的生活气息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以它独特的思想和艺术魅力，把读者带进了美丽的艺术殿堂，感受其魅力。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的艺术特色，可以用两个字来概括，一是幻，一是趣。“幻”不是一般的幻，是奇幻，“趣”不是一般的趣，是奇趣。小说通过大胆丰富的艺术想象，引人入胜的故事情节，创造出一个神奇绚丽的神话世界。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的艺术想象奇特、丰富、大胆，在古今小说作品中无可比拟。孙悟空活动的世界近于童话的幻境，十分有趣，而且在这个世界上，有各种各样稀奇有趣的妖怪，真是千奇百怪，丰富多彩。浪漫的幻想，源于现实生活，在奇幻的描写中折射出世态人情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</a:rPr>
              <a:t>的人物、情节、场面，乃至所用的法宝、武器，都极尽幻化之能事，却都是凝聚着现实生活的体验而来，都能在奇幻中透出生活气息，折射出世态人情，让读者能够理解，乐于接受。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257142" y="755755"/>
            <a:ext cx="11585655" cy="5575074"/>
          </a:xfrm>
        </p:spPr>
        <p:txBody>
          <a:bodyPr>
            <a:noAutofit/>
          </a:bodyPr>
          <a:lstStyle/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的艺术魅力，除了它的奇异想象，就要数它的趣味了。在中国古典小说中，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可以说是趣味性和娱乐性最强的一部作品。虽然取经路上尽是险山恶水，妖魔鬼怪层出不穷，充满刀光剑影，孙悟空的胜利也来之不易，但读者的阅读感受总是轻松的，充满愉悦而没有紧张感和沉重感。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的奇趣，跟人物形象的思想性格相辉映。孙悟空豪爽、乐观的喜剧性格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滑稽谐趣却憨厚朴实的猪八戒。他们幽默诙谐、妙趣横生的对话使文章增色不少。人物的性格常常通过谐趣的对话得到生动的表现，这也是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充满奇趣的又一大特点。在人物描写上将神性、人性和自然性三者很好地结合起来，也是造成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奇趣的重要原因。所谓神性，就是指形象的幻想性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所谓人性，就是指形象的社会性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;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所谓自然性，就是指所具有的动物属性。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展现了一个神化了的动物世界，同时又熔铸进社会生活的内容。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张开了幻想的翅膀，驰骋翱翔在美妙的奇思遐想之中，其幻想的思维模式，有着超现实的超前意识。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的幻想艺术的确是一份宝贵的思维财富和丰富的艺术财富。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《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西游记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》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不仅是中国文学中的一部杰作，也是世界文学中的瑰宝。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2800"/>
              </a:lnSpc>
            </a:pP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half" idx="2"/>
          </p:nvPr>
        </p:nvSpPr>
        <p:spPr>
          <a:xfrm>
            <a:off x="1314693" y="795316"/>
            <a:ext cx="9613822" cy="5567202"/>
          </a:xfrm>
        </p:spPr>
        <p:txBody>
          <a:bodyPr>
            <a:normAutofit/>
          </a:bodyPr>
          <a:lstStyle/>
          <a:p>
            <a:pPr>
              <a:lnSpc>
                <a:spcPts val="3000"/>
              </a:lnSpc>
            </a:pPr>
            <a:r>
              <a:rPr lang="zh-CN" altLang="en-US" sz="2200" b="1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三、好书推荐</a:t>
            </a:r>
            <a:endParaRPr lang="zh-CN" altLang="en-US" sz="2200" b="1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1.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你还读过哪些古典名著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?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学生小组交流。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全班交流汇报。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这些故事你们听过吗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?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讲一讲，说一说。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2.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相信你可以读更多。</a:t>
            </a:r>
            <a:endParaRPr lang="zh-CN" altLang="en-US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自由读文，推荐好书，说一说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: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你最想读哪本书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?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为什么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?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>
              <a:lnSpc>
                <a:spcPts val="3000"/>
              </a:lnSpc>
            </a:pP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3.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故事“推介会”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文学是不分国界的，除了中国古典名著，国外也有许多优秀的名著。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  <a:cs typeface="新宋体" panose="02010609030101010101" charset="-122"/>
            </a:endParaRPr>
          </a:p>
          <a:p>
            <a:pPr indent="457200">
              <a:lnSpc>
                <a:spcPts val="3000"/>
              </a:lnSpc>
            </a:pP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    最近，你在看什么书呢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?</a:t>
            </a:r>
            <a:r>
              <a:rPr lang="zh-CN" altLang="en-US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给大家介绍一下吧</a:t>
            </a:r>
            <a:r>
              <a:rPr lang="en-US" altLang="zh-CN" sz="2200">
                <a:latin typeface="新宋体" panose="02010609030101010101" charset="-122"/>
                <a:ea typeface="新宋体" panose="02010609030101010101" charset="-122"/>
                <a:cs typeface="新宋体" panose="02010609030101010101" charset="-122"/>
              </a:rPr>
              <a:t>!</a:t>
            </a:r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  <a:p>
            <a:endParaRPr lang="en-US" altLang="zh-CN" sz="2200">
              <a:latin typeface="新宋体" panose="02010609030101010101" charset="-122"/>
              <a:ea typeface="新宋体" panose="02010609030101010101" charset="-122"/>
            </a:endParaRPr>
          </a:p>
        </p:txBody>
      </p: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2311</Words>
  <Application>WPS 演示</Application>
  <PresentationFormat/>
  <Paragraphs>62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新宋体</vt:lpstr>
      <vt:lpstr>Calibri</vt:lpstr>
      <vt:lpstr>微软雅黑</vt:lpstr>
      <vt:lpstr>Arial Unicode MS</vt:lpstr>
      <vt:lpstr>Office 主题</vt:lpstr>
      <vt:lpstr>第二单元    快乐读书吧  读古典名著，品百味人生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2021-04-09T23:19:00Z</cp:lastPrinted>
  <dcterms:created xsi:type="dcterms:W3CDTF">2021-04-09T23:19:00Z</dcterms:created>
  <dcterms:modified xsi:type="dcterms:W3CDTF">2021-11-01T11:18:54Z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ICV">
    <vt:lpwstr>75883F0C10C94EFF8674FC3ADF42587F</vt:lpwstr>
  </property>
  <property fmtid="{D5CDD505-2E9C-101B-9397-08002B2CF9AE}" pid="7" name="KSOProductBuildVer">
    <vt:lpwstr>2052-11.1.0.10938</vt:lpwstr>
  </property>
</Properties>
</file>