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handoutMasterIdLst>
    <p:handoutMasterId r:id="rId26"/>
  </p:handoutMasterIdLst>
  <p:sldIdLst>
    <p:sldId id="257" r:id="rId3"/>
    <p:sldId id="265" r:id="rId4"/>
    <p:sldId id="270" r:id="rId6"/>
    <p:sldId id="266" r:id="rId7"/>
    <p:sldId id="271" r:id="rId8"/>
    <p:sldId id="272" r:id="rId9"/>
    <p:sldId id="274" r:id="rId10"/>
    <p:sldId id="277" r:id="rId11"/>
    <p:sldId id="278" r:id="rId12"/>
    <p:sldId id="279" r:id="rId13"/>
    <p:sldId id="280" r:id="rId14"/>
    <p:sldId id="281" r:id="rId15"/>
    <p:sldId id="282" r:id="rId16"/>
    <p:sldId id="283" r:id="rId17"/>
    <p:sldId id="284" r:id="rId18"/>
    <p:sldId id="285" r:id="rId19"/>
    <p:sldId id="286" r:id="rId20"/>
    <p:sldId id="287" r:id="rId21"/>
    <p:sldId id="288" r:id="rId22"/>
    <p:sldId id="290" r:id="rId23"/>
    <p:sldId id="289" r:id="rId24"/>
    <p:sldId id="292" r:id="rId25"/>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howGuides="1">
      <p:cViewPr varScale="1">
        <p:scale>
          <a:sx n="116" d="100"/>
          <a:sy n="116" d="100"/>
        </p:scale>
        <p:origin x="336" y="108"/>
      </p:cViewPr>
      <p:guideLst>
        <p:guide orient="horz" pos="2108"/>
        <p:guide pos="4004"/>
        <p:guide pos="-50"/>
        <p:guide pos="7385"/>
      </p:guideLst>
    </p:cSldViewPr>
  </p:slideViewPr>
  <p:notesTextViewPr>
    <p:cViewPr>
      <p:scale>
        <a:sx n="1" d="1"/>
        <a:sy n="1" d="1"/>
      </p:scale>
      <p:origin x="0" y="0"/>
    </p:cViewPr>
  </p:notesTextViewPr>
  <p:notesViewPr>
    <p:cSldViewPr>
      <p:cViewPr>
        <p:scale>
          <a:sx n="1" d="100"/>
          <a:sy n="1" d="100"/>
        </p:scale>
        <p:origin x="0" y="0"/>
      </p:cViewPr>
      <p:guideLst/>
    </p:cSldViewPr>
  </p:notes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0" Type="http://schemas.openxmlformats.org/officeDocument/2006/relationships/tags" Target="tags/tag3.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handoutMaster" Target="handoutMasters/handoutMaster1.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ea typeface="思源宋体 CN Medium" panose="02020500000000000000"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ea typeface="思源宋体 CN Medium" panose="02020500000000000000" charset="-122"/>
              </a:rPr>
            </a:fld>
            <a:endParaRPr lang="zh-CN" altLang="en-US">
              <a:ea typeface="思源宋体 CN Medium" panose="02020500000000000000"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ea typeface="思源宋体 CN Medium" panose="02020500000000000000"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ea typeface="思源宋体 CN Medium" panose="02020500000000000000" charset="-122"/>
              </a:rPr>
            </a:fld>
            <a:endParaRPr lang="zh-CN" altLang="en-US">
              <a:ea typeface="思源宋体 CN Medium" panose="02020500000000000000"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思源宋体 CN Medium" panose="02020500000000000000"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思源宋体 CN Medium" panose="02020500000000000000"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思源宋体 CN Medium" panose="02020500000000000000"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思源宋体 CN Medium" panose="02020500000000000000"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思源宋体 CN Medium" panose="02020500000000000000" charset="-122"/>
        <a:cs typeface="+mn-cs"/>
      </a:defRPr>
    </a:lvl1pPr>
    <a:lvl2pPr marL="457200" algn="l" defTabSz="914400" rtl="0" eaLnBrk="1" latinLnBrk="0" hangingPunct="1">
      <a:defRPr sz="1200" kern="1200">
        <a:solidFill>
          <a:schemeClr val="tx1"/>
        </a:solidFill>
        <a:latin typeface="+mn-lt"/>
        <a:ea typeface="思源宋体 CN Medium" panose="02020500000000000000" charset="-122"/>
        <a:cs typeface="+mn-cs"/>
      </a:defRPr>
    </a:lvl2pPr>
    <a:lvl3pPr marL="914400" algn="l" defTabSz="914400" rtl="0" eaLnBrk="1" latinLnBrk="0" hangingPunct="1">
      <a:defRPr sz="1200" kern="1200">
        <a:solidFill>
          <a:schemeClr val="tx1"/>
        </a:solidFill>
        <a:latin typeface="+mn-lt"/>
        <a:ea typeface="思源宋体 CN Medium" panose="02020500000000000000" charset="-122"/>
        <a:cs typeface="+mn-cs"/>
      </a:defRPr>
    </a:lvl3pPr>
    <a:lvl4pPr marL="1371600" algn="l" defTabSz="914400" rtl="0" eaLnBrk="1" latinLnBrk="0" hangingPunct="1">
      <a:defRPr sz="1200" kern="1200">
        <a:solidFill>
          <a:schemeClr val="tx1"/>
        </a:solidFill>
        <a:latin typeface="+mn-lt"/>
        <a:ea typeface="思源宋体 CN Medium" panose="02020500000000000000" charset="-122"/>
        <a:cs typeface="+mn-cs"/>
      </a:defRPr>
    </a:lvl4pPr>
    <a:lvl5pPr marL="1828800" algn="l" defTabSz="914400" rtl="0" eaLnBrk="1" latinLnBrk="0" hangingPunct="1">
      <a:defRPr sz="1200" kern="1200">
        <a:solidFill>
          <a:schemeClr val="tx1"/>
        </a:solidFill>
        <a:latin typeface="+mn-lt"/>
        <a:ea typeface="思源宋体 CN Medium" panose="02020500000000000000"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p:nvPr>
            <p:ph type="sldImg" idx="2"/>
          </p:nvPr>
        </p:nvSpPr>
        <p:spPr/>
      </p:sp>
      <p:sp>
        <p:nvSpPr>
          <p:cNvPr id="3" name="文本占位符 2"/>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grpSp>
        <p:nvGrpSpPr>
          <p:cNvPr id="9" name="组合 8"/>
          <p:cNvGrpSpPr/>
          <p:nvPr userDrawn="1"/>
        </p:nvGrpSpPr>
        <p:grpSpPr>
          <a:xfrm>
            <a:off x="11430" y="11430"/>
            <a:ext cx="12192000" cy="6858000"/>
            <a:chOff x="18" y="18"/>
            <a:chExt cx="19200" cy="10800"/>
          </a:xfrm>
        </p:grpSpPr>
        <p:sp>
          <p:nvSpPr>
            <p:cNvPr id="2" name="矩形 1"/>
            <p:cNvSpPr/>
            <p:nvPr/>
          </p:nvSpPr>
          <p:spPr>
            <a:xfrm>
              <a:off x="18" y="18"/>
              <a:ext cx="19200" cy="10800"/>
            </a:xfrm>
            <a:prstGeom prst="rect">
              <a:avLst/>
            </a:prstGeom>
            <a:gradFill>
              <a:gsLst>
                <a:gs pos="83000">
                  <a:srgbClr val="C09A80"/>
                </a:gs>
                <a:gs pos="12000">
                  <a:srgbClr val="FEDEBE">
                    <a:alpha val="20000"/>
                  </a:srgbClr>
                </a:gs>
                <a:gs pos="94000">
                  <a:srgbClr val="763C1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图片1"/>
            <p:cNvPicPr>
              <a:picLocks noChangeAspect="1"/>
            </p:cNvPicPr>
            <p:nvPr/>
          </p:nvPicPr>
          <p:blipFill>
            <a:blip r:embed="rId2"/>
            <a:stretch>
              <a:fillRect/>
            </a:stretch>
          </p:blipFill>
          <p:spPr>
            <a:xfrm>
              <a:off x="25" y="5928"/>
              <a:ext cx="19148" cy="4866"/>
            </a:xfrm>
            <a:prstGeom prst="rect">
              <a:avLst/>
            </a:prstGeom>
            <a:ln>
              <a:noFill/>
            </a:ln>
            <a:effectLst>
              <a:softEdge rad="25400"/>
            </a:effectLst>
          </p:spPr>
        </p:pic>
      </p:gr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jpe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tags" Target="../tags/tag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1.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tags" Target="../tags/tag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4.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5.png"/><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图片 62"/>
          <p:cNvPicPr>
            <a:picLocks noChangeAspect="1"/>
          </p:cNvPicPr>
          <p:nvPr/>
        </p:nvPicPr>
        <p:blipFill>
          <a:blip r:embed="rId1"/>
          <a:stretch>
            <a:fillRect/>
          </a:stretch>
        </p:blipFill>
        <p:spPr>
          <a:xfrm>
            <a:off x="22860" y="21590"/>
            <a:ext cx="12192000" cy="6858000"/>
          </a:xfrm>
          <a:prstGeom prst="rect">
            <a:avLst/>
          </a:prstGeom>
        </p:spPr>
      </p:pic>
      <p:sp>
        <p:nvSpPr>
          <p:cNvPr id="64" name="矩形 63"/>
          <p:cNvSpPr/>
          <p:nvPr/>
        </p:nvSpPr>
        <p:spPr>
          <a:xfrm>
            <a:off x="-84455" y="18415"/>
            <a:ext cx="12284710" cy="6858000"/>
          </a:xfrm>
          <a:prstGeom prst="rect">
            <a:avLst/>
          </a:prstGeom>
          <a:gradFill>
            <a:gsLst>
              <a:gs pos="0">
                <a:srgbClr val="C39272">
                  <a:alpha val="0"/>
                </a:srgbClr>
              </a:gs>
              <a:gs pos="64000">
                <a:srgbClr val="543427">
                  <a:alpha val="14000"/>
                </a:srgbClr>
              </a:gs>
              <a:gs pos="100000">
                <a:srgbClr val="523225"/>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7440295" y="-234950"/>
            <a:ext cx="6185535" cy="1587500"/>
          </a:xfrm>
          <a:prstGeom prst="ellipse">
            <a:avLst/>
          </a:prstGeom>
          <a:solidFill>
            <a:schemeClr val="bg1"/>
          </a:solidFill>
          <a:ln>
            <a:noFill/>
          </a:ln>
          <a:effectLst>
            <a:softEdge rad="673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9479280" y="290195"/>
            <a:ext cx="2244090" cy="460375"/>
          </a:xfrm>
          <a:prstGeom prst="rect">
            <a:avLst/>
          </a:prstGeom>
          <a:noFill/>
        </p:spPr>
        <p:txBody>
          <a:bodyPr wrap="square" rtlCol="0">
            <a:spAutoFit/>
          </a:bodyPr>
          <a:lstStyle/>
          <a:p>
            <a:r>
              <a:rPr lang="zh-CN" altLang="en-US" sz="2400">
                <a:latin typeface="楷体" panose="02010609060101010101" charset="-122"/>
                <a:ea typeface="楷体" panose="02010609060101010101" charset="-122"/>
              </a:rPr>
              <a:t>部编</a:t>
            </a:r>
            <a:r>
              <a:rPr lang="en-US" altLang="zh-CN" sz="2400">
                <a:latin typeface="楷体" panose="02010609060101010101" charset="-122"/>
                <a:ea typeface="楷体" panose="02010609060101010101" charset="-122"/>
              </a:rPr>
              <a:t>·</a:t>
            </a:r>
            <a:r>
              <a:rPr lang="zh-CN" altLang="en-US" sz="2400">
                <a:latin typeface="楷体" panose="02010609060101010101" charset="-122"/>
                <a:ea typeface="楷体" panose="02010609060101010101" charset="-122"/>
              </a:rPr>
              <a:t>五语下</a:t>
            </a:r>
            <a:endParaRPr lang="zh-CN" altLang="en-US" sz="2400">
              <a:latin typeface="楷体" panose="02010609060101010101" charset="-122"/>
              <a:ea typeface="楷体" panose="02010609060101010101" charset="-122"/>
            </a:endParaRPr>
          </a:p>
        </p:txBody>
      </p:sp>
      <p:pic>
        <p:nvPicPr>
          <p:cNvPr id="11" name="图片 10" descr="图片2"/>
          <p:cNvPicPr>
            <a:picLocks noChangeAspect="1"/>
          </p:cNvPicPr>
          <p:nvPr/>
        </p:nvPicPr>
        <p:blipFill>
          <a:blip r:embed="rId2"/>
          <a:stretch>
            <a:fillRect/>
          </a:stretch>
        </p:blipFill>
        <p:spPr>
          <a:xfrm>
            <a:off x="2733675" y="975360"/>
            <a:ext cx="7348855" cy="3029585"/>
          </a:xfrm>
          <a:prstGeom prst="rect">
            <a:avLst/>
          </a:prstGeom>
        </p:spPr>
      </p:pic>
      <p:sp>
        <p:nvSpPr>
          <p:cNvPr id="12" name="文本框 11"/>
          <p:cNvSpPr txBox="1"/>
          <p:nvPr/>
        </p:nvSpPr>
        <p:spPr>
          <a:xfrm>
            <a:off x="3639185" y="1489075"/>
            <a:ext cx="5261610" cy="1938020"/>
          </a:xfrm>
          <a:prstGeom prst="rect">
            <a:avLst/>
          </a:prstGeom>
          <a:noFill/>
          <a:effectLst>
            <a:outerShdw dist="25400" dir="5400000" algn="t" rotWithShape="0">
              <a:srgbClr val="6F402C">
                <a:alpha val="49000"/>
              </a:srgbClr>
            </a:outerShdw>
          </a:effectLst>
        </p:spPr>
        <p:txBody>
          <a:bodyPr wrap="square" rtlCol="0">
            <a:spAutoFit/>
          </a:bodyPr>
          <a:lstStyle/>
          <a:p>
            <a:r>
              <a:rPr lang="zh-CN" altLang="en-US" sz="12000">
                <a:solidFill>
                  <a:srgbClr val="9B5F44"/>
                </a:solidFill>
                <a:latin typeface="庞门正道粗书体" panose="02010600030101010101" charset="-122"/>
                <a:ea typeface="庞门正道粗书体" panose="02010600030101010101" charset="-122"/>
              </a:rPr>
              <a:t>从军行</a:t>
            </a:r>
            <a:endParaRPr lang="zh-CN" altLang="en-US" sz="12000">
              <a:solidFill>
                <a:srgbClr val="9B5F44"/>
              </a:solidFill>
              <a:latin typeface="庞门正道粗书体" panose="02010600030101010101" charset="-122"/>
              <a:ea typeface="庞门正道粗书体" panose="02010600030101010101" charset="-122"/>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snow_mountain_grassland_qilian_mountains-766566"/>
          <p:cNvPicPr>
            <a:picLocks noChangeAspect="1"/>
          </p:cNvPicPr>
          <p:nvPr/>
        </p:nvPicPr>
        <p:blipFill>
          <a:blip r:embed="rId1"/>
          <a:srcRect t="14627" b="40661"/>
          <a:stretch>
            <a:fillRect/>
          </a:stretch>
        </p:blipFill>
        <p:spPr>
          <a:xfrm>
            <a:off x="14605" y="-74930"/>
            <a:ext cx="12294235" cy="3169920"/>
          </a:xfrm>
          <a:prstGeom prst="rect">
            <a:avLst/>
          </a:prstGeom>
        </p:spPr>
      </p:pic>
      <p:sp>
        <p:nvSpPr>
          <p:cNvPr id="4" name="文本框 3"/>
          <p:cNvSpPr txBox="1"/>
          <p:nvPr/>
        </p:nvSpPr>
        <p:spPr>
          <a:xfrm>
            <a:off x="887095" y="4161790"/>
            <a:ext cx="10377805" cy="2009775"/>
          </a:xfrm>
          <a:prstGeom prst="rect">
            <a:avLst/>
          </a:prstGeom>
          <a:noFill/>
        </p:spPr>
        <p:txBody>
          <a:bodyPr wrap="square" rtlCol="0">
            <a:spAutoFit/>
          </a:bodyPr>
          <a:lstStyle/>
          <a:p>
            <a:pPr algn="just" fontAlgn="auto">
              <a:lnSpc>
                <a:spcPct val="130000"/>
              </a:lnSpc>
            </a:pPr>
            <a:r>
              <a:rPr lang="en-US" sz="2400">
                <a:solidFill>
                  <a:srgbClr val="763C19"/>
                </a:solidFill>
                <a:latin typeface="楷体" panose="02010609060101010101" charset="-122"/>
                <a:ea typeface="楷体" panose="02010609060101010101" charset="-122"/>
                <a:cs typeface="楷体" panose="02010609060101010101" charset="-122"/>
              </a:rPr>
              <a:t>    </a:t>
            </a:r>
            <a:r>
              <a:rPr sz="2400">
                <a:solidFill>
                  <a:srgbClr val="763C19"/>
                </a:solidFill>
                <a:latin typeface="楷体" panose="02010609060101010101" charset="-122"/>
                <a:ea typeface="楷体" panose="02010609060101010101" charset="-122"/>
                <a:cs typeface="楷体" panose="02010609060101010101" charset="-122"/>
              </a:rPr>
              <a:t>祁连山脉，位于中国青海省东北部与甘肃省西部边境，是中国境内主要山脉之一。由多条西北-东南走向的平行山脉和宽谷组成。东西长800公里，南北宽200－400公里，海拔4000－6000米，共有冰川3306条，面积约2062平方公里。</a:t>
            </a:r>
            <a:r>
              <a:rPr lang="zh-CN" sz="2400">
                <a:solidFill>
                  <a:srgbClr val="763C19"/>
                </a:solidFill>
                <a:latin typeface="楷体" panose="02010609060101010101" charset="-122"/>
                <a:ea typeface="楷体" panose="02010609060101010101" charset="-122"/>
                <a:cs typeface="楷体" panose="02010609060101010101" charset="-122"/>
              </a:rPr>
              <a:t>山上终年积雪，银光闪耀，异常壮丽。</a:t>
            </a:r>
            <a:endParaRPr lang="zh-CN" sz="2400">
              <a:solidFill>
                <a:srgbClr val="763C19"/>
              </a:solidFill>
              <a:latin typeface="楷体" panose="02010609060101010101" charset="-122"/>
              <a:ea typeface="楷体" panose="02010609060101010101" charset="-122"/>
              <a:cs typeface="楷体" panose="02010609060101010101" charset="-122"/>
            </a:endParaRPr>
          </a:p>
        </p:txBody>
      </p:sp>
      <p:sp>
        <p:nvSpPr>
          <p:cNvPr id="6" name="文本框 5"/>
          <p:cNvSpPr txBox="1"/>
          <p:nvPr/>
        </p:nvSpPr>
        <p:spPr>
          <a:xfrm>
            <a:off x="5266690" y="3421380"/>
            <a:ext cx="2138045" cy="645160"/>
          </a:xfrm>
          <a:prstGeom prst="rect">
            <a:avLst/>
          </a:prstGeom>
          <a:noFill/>
        </p:spPr>
        <p:txBody>
          <a:bodyPr wrap="square" rtlCol="0">
            <a:spAutoFit/>
          </a:bodyPr>
          <a:lstStyle/>
          <a:p>
            <a:r>
              <a:rPr lang="zh-CN" altLang="en-US" sz="3600">
                <a:solidFill>
                  <a:srgbClr val="763C19"/>
                </a:solidFill>
              </a:rPr>
              <a:t>祁连山</a:t>
            </a:r>
            <a:endParaRPr lang="zh-CN" altLang="en-US" sz="3600">
              <a:solidFill>
                <a:srgbClr val="763C19"/>
              </a:solidFill>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custDataLst>
              <p:tags r:id="rId1"/>
            </p:custDataLst>
          </p:nvPr>
        </p:nvSpPr>
        <p:spPr>
          <a:xfrm>
            <a:off x="-3475355" y="-1361440"/>
            <a:ext cx="8672195" cy="8672195"/>
          </a:xfrm>
          <a:prstGeom prst="ellipse">
            <a:avLst/>
          </a:prstGeom>
          <a:blipFill rotWithShape="1">
            <a:blip r:embed="rId2">
              <a:alphaModFix amt="35000"/>
            </a:blip>
            <a:stretch>
              <a:fillRect/>
            </a:stretch>
          </a:blipFill>
          <a:ln>
            <a:solidFill>
              <a:srgbClr val="763C1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nvPicPr>
        <p:blipFill>
          <a:blip r:embed="rId3"/>
          <a:stretch>
            <a:fillRect/>
          </a:stretch>
        </p:blipFill>
        <p:spPr>
          <a:xfrm>
            <a:off x="2031365" y="1714818"/>
            <a:ext cx="3093720" cy="3093720"/>
          </a:xfrm>
          <a:prstGeom prst="rect">
            <a:avLst/>
          </a:prstGeom>
        </p:spPr>
      </p:pic>
      <p:sp>
        <p:nvSpPr>
          <p:cNvPr id="18" name="文本框 17"/>
          <p:cNvSpPr txBox="1"/>
          <p:nvPr/>
        </p:nvSpPr>
        <p:spPr>
          <a:xfrm>
            <a:off x="7425055" y="1938020"/>
            <a:ext cx="3041015" cy="583565"/>
          </a:xfrm>
          <a:prstGeom prst="rect">
            <a:avLst/>
          </a:prstGeom>
          <a:noFill/>
        </p:spPr>
        <p:txBody>
          <a:bodyPr wrap="none" rtlCol="0" anchor="t">
            <a:spAutoFit/>
          </a:bodyPr>
          <a:lstStyle/>
          <a:p>
            <a:r>
              <a:rPr lang="zh-CN" altLang="en-US" sz="3200" b="1">
                <a:solidFill>
                  <a:srgbClr val="763C19"/>
                </a:solidFill>
                <a:latin typeface="楷体" panose="02010609060101010101" charset="-122"/>
                <a:ea typeface="楷体" panose="02010609060101010101" charset="-122"/>
              </a:rPr>
              <a:t>青海长云</a:t>
            </a:r>
            <a:r>
              <a:rPr lang="zh-CN" altLang="en-US" sz="3200" b="1">
                <a:solidFill>
                  <a:srgbClr val="FF0000"/>
                </a:solidFill>
                <a:latin typeface="楷体" panose="02010609060101010101" charset="-122"/>
                <a:ea typeface="楷体" panose="02010609060101010101" charset="-122"/>
              </a:rPr>
              <a:t>暗</a:t>
            </a:r>
            <a:r>
              <a:rPr lang="zh-CN" altLang="en-US" sz="3200" b="1">
                <a:solidFill>
                  <a:srgbClr val="763C19"/>
                </a:solidFill>
                <a:latin typeface="楷体" panose="02010609060101010101" charset="-122"/>
                <a:ea typeface="楷体" panose="02010609060101010101" charset="-122"/>
              </a:rPr>
              <a:t>雪山</a:t>
            </a:r>
            <a:endParaRPr lang="zh-CN" altLang="en-US" sz="3200" b="1">
              <a:solidFill>
                <a:srgbClr val="763C19"/>
              </a:solidFill>
              <a:latin typeface="楷体" panose="02010609060101010101" charset="-122"/>
              <a:ea typeface="楷体" panose="02010609060101010101" charset="-122"/>
            </a:endParaRPr>
          </a:p>
        </p:txBody>
      </p:sp>
      <p:sp>
        <p:nvSpPr>
          <p:cNvPr id="19" name="任意多边形 18"/>
          <p:cNvSpPr/>
          <p:nvPr/>
        </p:nvSpPr>
        <p:spPr>
          <a:xfrm>
            <a:off x="7312660" y="1836420"/>
            <a:ext cx="658495" cy="141605"/>
          </a:xfrm>
          <a:custGeom>
            <a:avLst/>
            <a:gdLst>
              <a:gd name="connsiteX0" fmla="*/ 0 w 1037"/>
              <a:gd name="connsiteY0" fmla="*/ 0 h 1037"/>
              <a:gd name="connsiteX1" fmla="*/ 1037 w 1037"/>
              <a:gd name="connsiteY1" fmla="*/ 0 h 1037"/>
              <a:gd name="connsiteX2" fmla="*/ 244 w 1037"/>
              <a:gd name="connsiteY2" fmla="*/ 264 h 1037"/>
              <a:gd name="connsiteX3" fmla="*/ 0 w 1037"/>
              <a:gd name="connsiteY3" fmla="*/ 1037 h 1037"/>
              <a:gd name="connsiteX4" fmla="*/ 0 w 1037"/>
              <a:gd name="connsiteY4" fmla="*/ 0 h 10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7" h="1037">
                <a:moveTo>
                  <a:pt x="0" y="0"/>
                </a:moveTo>
                <a:lnTo>
                  <a:pt x="1037" y="0"/>
                </a:lnTo>
                <a:lnTo>
                  <a:pt x="244" y="264"/>
                </a:lnTo>
                <a:lnTo>
                  <a:pt x="0" y="1037"/>
                </a:lnTo>
                <a:lnTo>
                  <a:pt x="0" y="0"/>
                </a:lnTo>
                <a:close/>
              </a:path>
            </a:pathLst>
          </a:custGeom>
          <a:solidFill>
            <a:srgbClr val="763C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任意多边形 19"/>
          <p:cNvSpPr/>
          <p:nvPr/>
        </p:nvSpPr>
        <p:spPr>
          <a:xfrm flipH="1" flipV="1">
            <a:off x="9973945" y="2423160"/>
            <a:ext cx="658495" cy="141605"/>
          </a:xfrm>
          <a:custGeom>
            <a:avLst/>
            <a:gdLst>
              <a:gd name="connsiteX0" fmla="*/ 0 w 1037"/>
              <a:gd name="connsiteY0" fmla="*/ 0 h 1037"/>
              <a:gd name="connsiteX1" fmla="*/ 1037 w 1037"/>
              <a:gd name="connsiteY1" fmla="*/ 0 h 1037"/>
              <a:gd name="connsiteX2" fmla="*/ 244 w 1037"/>
              <a:gd name="connsiteY2" fmla="*/ 264 h 1037"/>
              <a:gd name="connsiteX3" fmla="*/ 0 w 1037"/>
              <a:gd name="connsiteY3" fmla="*/ 1037 h 1037"/>
              <a:gd name="connsiteX4" fmla="*/ 0 w 1037"/>
              <a:gd name="connsiteY4" fmla="*/ 0 h 10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7" h="1037">
                <a:moveTo>
                  <a:pt x="0" y="0"/>
                </a:moveTo>
                <a:lnTo>
                  <a:pt x="1037" y="0"/>
                </a:lnTo>
                <a:lnTo>
                  <a:pt x="244" y="264"/>
                </a:lnTo>
                <a:lnTo>
                  <a:pt x="0" y="1037"/>
                </a:lnTo>
                <a:lnTo>
                  <a:pt x="0" y="0"/>
                </a:lnTo>
                <a:close/>
              </a:path>
            </a:pathLst>
          </a:custGeom>
          <a:solidFill>
            <a:srgbClr val="763C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文本框 25"/>
          <p:cNvSpPr txBox="1"/>
          <p:nvPr/>
        </p:nvSpPr>
        <p:spPr>
          <a:xfrm>
            <a:off x="6637020" y="3084830"/>
            <a:ext cx="4829810" cy="2330450"/>
          </a:xfrm>
          <a:prstGeom prst="rect">
            <a:avLst/>
          </a:prstGeom>
          <a:noFill/>
        </p:spPr>
        <p:txBody>
          <a:bodyPr wrap="square" rtlCol="0">
            <a:spAutoFit/>
          </a:bodyPr>
          <a:lstStyle/>
          <a:p>
            <a:pPr fontAlgn="auto">
              <a:lnSpc>
                <a:spcPct val="130000"/>
              </a:lnSpc>
            </a:pPr>
            <a:r>
              <a:rPr lang="zh-CN" altLang="en-US" sz="2800">
                <a:solidFill>
                  <a:srgbClr val="763C19"/>
                </a:solidFill>
                <a:latin typeface="思源黑体 CN Medium" panose="020B0600000000000000" charset="-122"/>
                <a:ea typeface="思源黑体 CN Medium" panose="020B0600000000000000" charset="-122"/>
                <a:cs typeface="思源黑体 CN Medium" panose="020B0600000000000000" charset="-122"/>
              </a:rPr>
              <a:t>青海湖本是碧波荡漾、美丽宁静的，祁连山终年积雪、银光闪耀，诗人在这里为什么会用一个</a:t>
            </a:r>
            <a:r>
              <a:rPr lang="en-US" altLang="zh-CN" sz="2800">
                <a:solidFill>
                  <a:srgbClr val="763C19"/>
                </a:solidFill>
                <a:latin typeface="思源黑体 CN Medium" panose="020B0600000000000000" charset="-122"/>
                <a:ea typeface="思源黑体 CN Medium" panose="020B0600000000000000" charset="-122"/>
                <a:cs typeface="思源黑体 CN Medium" panose="020B0600000000000000" charset="-122"/>
              </a:rPr>
              <a:t>“</a:t>
            </a:r>
            <a:r>
              <a:rPr lang="zh-CN" altLang="en-US" sz="2800">
                <a:solidFill>
                  <a:srgbClr val="763C19"/>
                </a:solidFill>
                <a:latin typeface="思源黑体 CN Medium" panose="020B0600000000000000" charset="-122"/>
                <a:ea typeface="思源黑体 CN Medium" panose="020B0600000000000000" charset="-122"/>
                <a:cs typeface="思源黑体 CN Medium" panose="020B0600000000000000" charset="-122"/>
              </a:rPr>
              <a:t>暗</a:t>
            </a:r>
            <a:r>
              <a:rPr lang="en-US" altLang="zh-CN" sz="2800">
                <a:solidFill>
                  <a:srgbClr val="763C19"/>
                </a:solidFill>
                <a:latin typeface="思源黑体 CN Medium" panose="020B0600000000000000" charset="-122"/>
                <a:ea typeface="思源黑体 CN Medium" panose="020B0600000000000000" charset="-122"/>
                <a:cs typeface="思源黑体 CN Medium" panose="020B0600000000000000" charset="-122"/>
              </a:rPr>
              <a:t>”</a:t>
            </a:r>
            <a:r>
              <a:rPr lang="zh-CN" altLang="en-US" sz="2800">
                <a:solidFill>
                  <a:srgbClr val="763C19"/>
                </a:solidFill>
                <a:latin typeface="思源黑体 CN Medium" panose="020B0600000000000000" charset="-122"/>
                <a:ea typeface="思源黑体 CN Medium" panose="020B0600000000000000" charset="-122"/>
                <a:cs typeface="思源黑体 CN Medium" panose="020B0600000000000000" charset="-122"/>
              </a:rPr>
              <a:t>字呢？</a:t>
            </a:r>
            <a:endParaRPr lang="zh-CN" altLang="en-US" sz="2800">
              <a:solidFill>
                <a:srgbClr val="763C19"/>
              </a:solidFill>
              <a:latin typeface="思源黑体 CN Medium" panose="020B0600000000000000" charset="-122"/>
              <a:ea typeface="思源黑体 CN Medium" panose="020B0600000000000000" charset="-122"/>
              <a:cs typeface="思源黑体 CN Medium" panose="020B0600000000000000" charset="-122"/>
            </a:endParaRPr>
          </a:p>
        </p:txBody>
      </p:sp>
      <p:grpSp>
        <p:nvGrpSpPr>
          <p:cNvPr id="9" name="组合 8"/>
          <p:cNvGrpSpPr/>
          <p:nvPr/>
        </p:nvGrpSpPr>
        <p:grpSpPr>
          <a:xfrm>
            <a:off x="5979795" y="3165475"/>
            <a:ext cx="687705" cy="514350"/>
            <a:chOff x="9417" y="5050"/>
            <a:chExt cx="1083" cy="810"/>
          </a:xfrm>
        </p:grpSpPr>
        <p:grpSp>
          <p:nvGrpSpPr>
            <p:cNvPr id="13" name="组合 12"/>
            <p:cNvGrpSpPr/>
            <p:nvPr/>
          </p:nvGrpSpPr>
          <p:grpSpPr>
            <a:xfrm>
              <a:off x="9417" y="5050"/>
              <a:ext cx="752" cy="810"/>
              <a:chOff x="6758" y="4323"/>
              <a:chExt cx="1587" cy="1587"/>
            </a:xfrm>
          </p:grpSpPr>
          <p:sp>
            <p:nvSpPr>
              <p:cNvPr id="10" name="椭圆 9"/>
              <p:cNvSpPr/>
              <p:nvPr/>
            </p:nvSpPr>
            <p:spPr>
              <a:xfrm>
                <a:off x="6758" y="4323"/>
                <a:ext cx="1587" cy="1587"/>
              </a:xfrm>
              <a:prstGeom prst="ellipse">
                <a:avLst/>
              </a:prstGeom>
              <a:noFill/>
              <a:ln w="38100">
                <a:solidFill>
                  <a:srgbClr val="763C19"/>
                </a:solidFill>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7072" y="4637"/>
                <a:ext cx="960" cy="960"/>
              </a:xfrm>
              <a:prstGeom prst="ellipse">
                <a:avLst/>
              </a:prstGeom>
              <a:noFill/>
              <a:ln w="28575">
                <a:solidFill>
                  <a:srgbClr val="763C19"/>
                </a:solidFill>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圆角矩形 13"/>
            <p:cNvSpPr/>
            <p:nvPr/>
          </p:nvSpPr>
          <p:spPr>
            <a:xfrm>
              <a:off x="9820" y="5286"/>
              <a:ext cx="680" cy="329"/>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090295" y="853440"/>
            <a:ext cx="7390765" cy="977265"/>
          </a:xfrm>
          <a:prstGeom prst="rect">
            <a:avLst/>
          </a:prstGeom>
          <a:noFill/>
        </p:spPr>
        <p:txBody>
          <a:bodyPr wrap="square" rtlCol="0">
            <a:spAutoFit/>
          </a:bodyPr>
          <a:lstStyle/>
          <a:p>
            <a:pPr marL="342900" indent="-342900" fontAlgn="auto">
              <a:lnSpc>
                <a:spcPct val="120000"/>
              </a:lnSpc>
              <a:buFont typeface="Wingdings" panose="05000000000000000000" charset="0"/>
              <a:buChar char="l"/>
            </a:pPr>
            <a:r>
              <a:rPr lang="zh-CN" altLang="en-US" sz="2400">
                <a:solidFill>
                  <a:srgbClr val="763C19"/>
                </a:solidFill>
                <a:latin typeface="思源宋体 CN Light" panose="02020300000000000000" charset="-122"/>
                <a:ea typeface="思源宋体 CN Light" panose="02020300000000000000" charset="-122"/>
              </a:rPr>
              <a:t>高原气候变化大，地理环境差，风云变幻，转眼间便长云翻滚，黄沙漫天。</a:t>
            </a:r>
            <a:endParaRPr lang="en-US" altLang="zh-CN" sz="2400">
              <a:solidFill>
                <a:srgbClr val="763C19"/>
              </a:solidFill>
              <a:latin typeface="思源宋体 CN Light" panose="02020300000000000000" charset="-122"/>
              <a:ea typeface="思源宋体 CN Light" panose="02020300000000000000" charset="-122"/>
            </a:endParaRPr>
          </a:p>
        </p:txBody>
      </p:sp>
      <p:sp>
        <p:nvSpPr>
          <p:cNvPr id="5" name="文本框 4"/>
          <p:cNvSpPr txBox="1"/>
          <p:nvPr/>
        </p:nvSpPr>
        <p:spPr>
          <a:xfrm>
            <a:off x="1090295" y="1985010"/>
            <a:ext cx="7390765" cy="977265"/>
          </a:xfrm>
          <a:prstGeom prst="rect">
            <a:avLst/>
          </a:prstGeom>
          <a:noFill/>
        </p:spPr>
        <p:txBody>
          <a:bodyPr wrap="square" rtlCol="0">
            <a:spAutoFit/>
          </a:bodyPr>
          <a:lstStyle/>
          <a:p>
            <a:pPr marL="342900" indent="-342900" fontAlgn="auto">
              <a:lnSpc>
                <a:spcPct val="120000"/>
              </a:lnSpc>
              <a:buFont typeface="Wingdings" panose="05000000000000000000" charset="0"/>
              <a:buChar char="l"/>
            </a:pPr>
            <a:r>
              <a:rPr lang="zh-CN" altLang="en-US" sz="2400">
                <a:solidFill>
                  <a:srgbClr val="763C19"/>
                </a:solidFill>
                <a:latin typeface="思源宋体 CN Light" panose="02020300000000000000" charset="-122"/>
                <a:ea typeface="思源宋体 CN Light" panose="02020300000000000000" charset="-122"/>
              </a:rPr>
              <a:t>此地战事不断，连年的烽火，四起的硝烟，也遮暗了雪山。</a:t>
            </a:r>
            <a:endParaRPr lang="zh-CN" altLang="en-US" sz="2400">
              <a:solidFill>
                <a:srgbClr val="763C19"/>
              </a:solidFill>
              <a:latin typeface="思源宋体 CN Light" panose="02020300000000000000" charset="-122"/>
              <a:ea typeface="思源宋体 CN Light" panose="02020300000000000000" charset="-122"/>
            </a:endParaRPr>
          </a:p>
        </p:txBody>
      </p:sp>
      <p:sp>
        <p:nvSpPr>
          <p:cNvPr id="27" name="右大括号 26"/>
          <p:cNvSpPr/>
          <p:nvPr/>
        </p:nvSpPr>
        <p:spPr>
          <a:xfrm>
            <a:off x="8572500" y="1071245"/>
            <a:ext cx="287655" cy="1739900"/>
          </a:xfrm>
          <a:prstGeom prst="rightBrace">
            <a:avLst>
              <a:gd name="adj1" fmla="val 39206"/>
              <a:gd name="adj2" fmla="val 50000"/>
            </a:avLst>
          </a:prstGeom>
          <a:ln w="28575">
            <a:solidFill>
              <a:srgbClr val="763C19"/>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grpSp>
        <p:nvGrpSpPr>
          <p:cNvPr id="8" name="组合 7"/>
          <p:cNvGrpSpPr/>
          <p:nvPr/>
        </p:nvGrpSpPr>
        <p:grpSpPr>
          <a:xfrm>
            <a:off x="9324340" y="1600835"/>
            <a:ext cx="1383030" cy="680720"/>
            <a:chOff x="14684" y="2521"/>
            <a:chExt cx="2178" cy="1072"/>
          </a:xfrm>
        </p:grpSpPr>
        <p:sp>
          <p:nvSpPr>
            <p:cNvPr id="6" name="圆角矩形 5"/>
            <p:cNvSpPr/>
            <p:nvPr/>
          </p:nvSpPr>
          <p:spPr>
            <a:xfrm>
              <a:off x="14684" y="2521"/>
              <a:ext cx="2178" cy="1072"/>
            </a:xfrm>
            <a:prstGeom prst="roundRect">
              <a:avLst/>
            </a:prstGeom>
            <a:solidFill>
              <a:schemeClr val="bg1"/>
            </a:solidFill>
            <a:ln>
              <a:solidFill>
                <a:srgbClr val="763C1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4808" y="2574"/>
              <a:ext cx="1946" cy="1016"/>
            </a:xfrm>
            <a:prstGeom prst="rect">
              <a:avLst/>
            </a:prstGeom>
            <a:noFill/>
          </p:spPr>
          <p:txBody>
            <a:bodyPr wrap="square" rtlCol="0">
              <a:spAutoFit/>
            </a:bodyPr>
            <a:lstStyle/>
            <a:p>
              <a:pPr algn="ctr"/>
              <a:r>
                <a:rPr lang="en-US" altLang="zh-CN" sz="3600" b="1">
                  <a:solidFill>
                    <a:srgbClr val="763C19"/>
                  </a:solidFill>
                  <a:latin typeface="楷体" panose="02010609060101010101" charset="-122"/>
                  <a:ea typeface="楷体" panose="02010609060101010101" charset="-122"/>
                  <a:cs typeface="楷体" panose="02010609060101010101" charset="-122"/>
                </a:rPr>
                <a:t>“</a:t>
              </a:r>
              <a:r>
                <a:rPr lang="zh-CN" altLang="en-US" sz="3600" b="1">
                  <a:solidFill>
                    <a:srgbClr val="763C19"/>
                  </a:solidFill>
                  <a:latin typeface="楷体" panose="02010609060101010101" charset="-122"/>
                  <a:ea typeface="楷体" panose="02010609060101010101" charset="-122"/>
                  <a:cs typeface="楷体" panose="02010609060101010101" charset="-122"/>
                </a:rPr>
                <a:t>暗</a:t>
              </a:r>
              <a:r>
                <a:rPr lang="en-US" altLang="zh-CN" sz="3600" b="1">
                  <a:solidFill>
                    <a:srgbClr val="763C19"/>
                  </a:solidFill>
                  <a:latin typeface="楷体" panose="02010609060101010101" charset="-122"/>
                  <a:ea typeface="楷体" panose="02010609060101010101" charset="-122"/>
                  <a:cs typeface="楷体" panose="02010609060101010101" charset="-122"/>
                </a:rPr>
                <a:t>”</a:t>
              </a:r>
              <a:endParaRPr lang="en-US" altLang="zh-CN" sz="3600" b="1">
                <a:solidFill>
                  <a:srgbClr val="763C19"/>
                </a:solidFill>
                <a:latin typeface="楷体" panose="02010609060101010101" charset="-122"/>
                <a:ea typeface="楷体" panose="02010609060101010101" charset="-122"/>
                <a:cs typeface="楷体" panose="02010609060101010101"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rcRect t="4907"/>
          <a:stretch>
            <a:fillRect/>
          </a:stretch>
        </p:blipFill>
        <p:spPr>
          <a:xfrm flipH="1">
            <a:off x="-64135" y="1822450"/>
            <a:ext cx="12199620" cy="3260725"/>
          </a:xfrm>
          <a:prstGeom prst="rect">
            <a:avLst/>
          </a:prstGeom>
        </p:spPr>
      </p:pic>
      <p:sp>
        <p:nvSpPr>
          <p:cNvPr id="2" name="矩形 1"/>
          <p:cNvSpPr/>
          <p:nvPr/>
        </p:nvSpPr>
        <p:spPr>
          <a:xfrm>
            <a:off x="1852295" y="1822450"/>
            <a:ext cx="10563860" cy="3293110"/>
          </a:xfrm>
          <a:prstGeom prst="rect">
            <a:avLst/>
          </a:prstGeom>
          <a:gradFill>
            <a:gsLst>
              <a:gs pos="0">
                <a:srgbClr val="763C19"/>
              </a:gs>
              <a:gs pos="60000">
                <a:srgbClr val="763C19"/>
              </a:gs>
              <a:gs pos="100000">
                <a:srgbClr val="E4CBB8">
                  <a:alpha val="0"/>
                </a:srgbClr>
              </a:gs>
              <a:gs pos="92000">
                <a:srgbClr val="E4CBB8">
                  <a:alpha val="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7425055" y="2233295"/>
            <a:ext cx="3041015" cy="583565"/>
          </a:xfrm>
          <a:prstGeom prst="rect">
            <a:avLst/>
          </a:prstGeom>
          <a:noFill/>
        </p:spPr>
        <p:txBody>
          <a:bodyPr wrap="none" rtlCol="0" anchor="t">
            <a:spAutoFit/>
          </a:bodyPr>
          <a:lstStyle/>
          <a:p>
            <a:r>
              <a:rPr lang="zh-CN" altLang="en-US" sz="3200" b="1">
                <a:solidFill>
                  <a:schemeClr val="bg1"/>
                </a:solidFill>
                <a:latin typeface="楷体" panose="02010609060101010101" charset="-122"/>
                <a:ea typeface="楷体" panose="02010609060101010101" charset="-122"/>
              </a:rPr>
              <a:t>孤城遥望玉门关</a:t>
            </a:r>
            <a:endParaRPr lang="zh-CN" altLang="en-US" sz="3200" b="1">
              <a:solidFill>
                <a:schemeClr val="bg1"/>
              </a:solidFill>
              <a:latin typeface="楷体" panose="02010609060101010101" charset="-122"/>
              <a:ea typeface="楷体" panose="02010609060101010101" charset="-122"/>
            </a:endParaRPr>
          </a:p>
        </p:txBody>
      </p:sp>
      <p:sp>
        <p:nvSpPr>
          <p:cNvPr id="6" name="任意多边形 5"/>
          <p:cNvSpPr/>
          <p:nvPr/>
        </p:nvSpPr>
        <p:spPr>
          <a:xfrm>
            <a:off x="7312660" y="2131695"/>
            <a:ext cx="658495" cy="141605"/>
          </a:xfrm>
          <a:custGeom>
            <a:avLst/>
            <a:gdLst>
              <a:gd name="connsiteX0" fmla="*/ 0 w 1037"/>
              <a:gd name="connsiteY0" fmla="*/ 0 h 1037"/>
              <a:gd name="connsiteX1" fmla="*/ 1037 w 1037"/>
              <a:gd name="connsiteY1" fmla="*/ 0 h 1037"/>
              <a:gd name="connsiteX2" fmla="*/ 244 w 1037"/>
              <a:gd name="connsiteY2" fmla="*/ 264 h 1037"/>
              <a:gd name="connsiteX3" fmla="*/ 0 w 1037"/>
              <a:gd name="connsiteY3" fmla="*/ 1037 h 1037"/>
              <a:gd name="connsiteX4" fmla="*/ 0 w 1037"/>
              <a:gd name="connsiteY4" fmla="*/ 0 h 10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7" h="1037">
                <a:moveTo>
                  <a:pt x="0" y="0"/>
                </a:moveTo>
                <a:lnTo>
                  <a:pt x="1037" y="0"/>
                </a:lnTo>
                <a:lnTo>
                  <a:pt x="244" y="264"/>
                </a:lnTo>
                <a:lnTo>
                  <a:pt x="0" y="103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任意多边形 6"/>
          <p:cNvSpPr/>
          <p:nvPr/>
        </p:nvSpPr>
        <p:spPr>
          <a:xfrm flipH="1" flipV="1">
            <a:off x="9973945" y="2718435"/>
            <a:ext cx="658495" cy="141605"/>
          </a:xfrm>
          <a:custGeom>
            <a:avLst/>
            <a:gdLst>
              <a:gd name="connsiteX0" fmla="*/ 0 w 1037"/>
              <a:gd name="connsiteY0" fmla="*/ 0 h 1037"/>
              <a:gd name="connsiteX1" fmla="*/ 1037 w 1037"/>
              <a:gd name="connsiteY1" fmla="*/ 0 h 1037"/>
              <a:gd name="connsiteX2" fmla="*/ 244 w 1037"/>
              <a:gd name="connsiteY2" fmla="*/ 264 h 1037"/>
              <a:gd name="connsiteX3" fmla="*/ 0 w 1037"/>
              <a:gd name="connsiteY3" fmla="*/ 1037 h 1037"/>
              <a:gd name="connsiteX4" fmla="*/ 0 w 1037"/>
              <a:gd name="connsiteY4" fmla="*/ 0 h 10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7" h="1037">
                <a:moveTo>
                  <a:pt x="0" y="0"/>
                </a:moveTo>
                <a:lnTo>
                  <a:pt x="1037" y="0"/>
                </a:lnTo>
                <a:lnTo>
                  <a:pt x="244" y="264"/>
                </a:lnTo>
                <a:lnTo>
                  <a:pt x="0" y="103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文本框 25"/>
          <p:cNvSpPr txBox="1"/>
          <p:nvPr/>
        </p:nvSpPr>
        <p:spPr>
          <a:xfrm>
            <a:off x="6637020" y="3084830"/>
            <a:ext cx="4829810" cy="1770380"/>
          </a:xfrm>
          <a:prstGeom prst="rect">
            <a:avLst/>
          </a:prstGeom>
          <a:noFill/>
        </p:spPr>
        <p:txBody>
          <a:bodyPr wrap="square" rtlCol="0">
            <a:spAutoFit/>
          </a:bodyPr>
          <a:lstStyle/>
          <a:p>
            <a:pPr fontAlgn="auto">
              <a:lnSpc>
                <a:spcPct val="130000"/>
              </a:lnSpc>
            </a:pPr>
            <a:r>
              <a:rPr lang="zh-CN" altLang="en-US" sz="2800">
                <a:solidFill>
                  <a:schemeClr val="bg1"/>
                </a:solidFill>
                <a:latin typeface="思源黑体 CN Medium" panose="020B0600000000000000" charset="-122"/>
                <a:ea typeface="思源黑体 CN Medium" panose="020B0600000000000000" charset="-122"/>
                <a:cs typeface="思源黑体 CN Medium" panose="020B0600000000000000" charset="-122"/>
              </a:rPr>
              <a:t>这句诗中，哪个字最能打动你？假如你再这样的环境中，你会怎么想呢？</a:t>
            </a:r>
            <a:endParaRPr lang="zh-CN" altLang="en-US" sz="2800">
              <a:solidFill>
                <a:schemeClr val="bg1"/>
              </a:solidFill>
              <a:latin typeface="思源黑体 CN Medium" panose="020B0600000000000000" charset="-122"/>
              <a:ea typeface="思源黑体 CN Medium" panose="020B0600000000000000" charset="-122"/>
              <a:cs typeface="思源黑体 CN Medium" panose="020B0600000000000000" charset="-122"/>
            </a:endParaRPr>
          </a:p>
        </p:txBody>
      </p:sp>
      <p:grpSp>
        <p:nvGrpSpPr>
          <p:cNvPr id="10" name="组合 9"/>
          <p:cNvGrpSpPr/>
          <p:nvPr/>
        </p:nvGrpSpPr>
        <p:grpSpPr>
          <a:xfrm>
            <a:off x="6728460" y="5363845"/>
            <a:ext cx="5048250" cy="521970"/>
            <a:chOff x="10596" y="8447"/>
            <a:chExt cx="7950" cy="822"/>
          </a:xfrm>
        </p:grpSpPr>
        <p:sp>
          <p:nvSpPr>
            <p:cNvPr id="8" name="圆角矩形 7"/>
            <p:cNvSpPr/>
            <p:nvPr/>
          </p:nvSpPr>
          <p:spPr>
            <a:xfrm>
              <a:off x="10596" y="8462"/>
              <a:ext cx="7462" cy="794"/>
            </a:xfrm>
            <a:prstGeom prst="roundRect">
              <a:avLst>
                <a:gd name="adj" fmla="val 14357"/>
              </a:avLst>
            </a:prstGeom>
            <a:solidFill>
              <a:schemeClr val="bg1"/>
            </a:solidFill>
            <a:ln w="19050">
              <a:solidFill>
                <a:srgbClr val="763C1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1688" y="8447"/>
              <a:ext cx="6858" cy="822"/>
            </a:xfrm>
            <a:prstGeom prst="rect">
              <a:avLst/>
            </a:prstGeom>
            <a:noFill/>
          </p:spPr>
          <p:txBody>
            <a:bodyPr wrap="square" rtlCol="0">
              <a:spAutoFit/>
            </a:bodyPr>
            <a:lstStyle/>
            <a:p>
              <a:r>
                <a:rPr lang="zh-CN" altLang="en-US" sz="2800">
                  <a:solidFill>
                    <a:srgbClr val="763C19"/>
                  </a:solidFill>
                </a:rPr>
                <a:t>大漠荒凉，孤独思乡</a:t>
              </a:r>
              <a:endParaRPr lang="zh-CN" altLang="en-US" sz="2800">
                <a:solidFill>
                  <a:srgbClr val="763C19"/>
                </a:solidFill>
              </a:endParaRPr>
            </a:p>
          </p:txBody>
        </p:sp>
      </p:grpSp>
      <p:grpSp>
        <p:nvGrpSpPr>
          <p:cNvPr id="15" name="组合 14"/>
          <p:cNvGrpSpPr/>
          <p:nvPr/>
        </p:nvGrpSpPr>
        <p:grpSpPr>
          <a:xfrm>
            <a:off x="5979795" y="3206750"/>
            <a:ext cx="687705" cy="514350"/>
            <a:chOff x="9191" y="5050"/>
            <a:chExt cx="1083" cy="810"/>
          </a:xfrm>
        </p:grpSpPr>
        <p:grpSp>
          <p:nvGrpSpPr>
            <p:cNvPr id="13" name="组合 12"/>
            <p:cNvGrpSpPr/>
            <p:nvPr/>
          </p:nvGrpSpPr>
          <p:grpSpPr>
            <a:xfrm>
              <a:off x="9191" y="5050"/>
              <a:ext cx="752" cy="810"/>
              <a:chOff x="6758" y="4323"/>
              <a:chExt cx="1587" cy="1587"/>
            </a:xfrm>
          </p:grpSpPr>
          <p:sp>
            <p:nvSpPr>
              <p:cNvPr id="11" name="椭圆 10"/>
              <p:cNvSpPr/>
              <p:nvPr/>
            </p:nvSpPr>
            <p:spPr>
              <a:xfrm>
                <a:off x="6758" y="4323"/>
                <a:ext cx="1587" cy="1587"/>
              </a:xfrm>
              <a:prstGeom prst="ellipse">
                <a:avLst/>
              </a:prstGeom>
              <a:noFill/>
              <a:ln w="38100">
                <a:solidFill>
                  <a:schemeClr val="bg1"/>
                </a:solidFill>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7072" y="4637"/>
                <a:ext cx="960" cy="960"/>
              </a:xfrm>
              <a:prstGeom prst="ellipse">
                <a:avLst/>
              </a:prstGeom>
              <a:noFill/>
              <a:ln w="28575">
                <a:solidFill>
                  <a:schemeClr val="bg1"/>
                </a:solidFill>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圆角矩形 13"/>
            <p:cNvSpPr/>
            <p:nvPr/>
          </p:nvSpPr>
          <p:spPr>
            <a:xfrm>
              <a:off x="9594" y="5286"/>
              <a:ext cx="680" cy="329"/>
            </a:xfrm>
            <a:prstGeom prst="roundRect">
              <a:avLst/>
            </a:prstGeom>
            <a:solidFill>
              <a:srgbClr val="763C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37360" y="3455035"/>
            <a:ext cx="8722995" cy="811530"/>
          </a:xfrm>
          <a:prstGeom prst="rect">
            <a:avLst/>
          </a:prstGeom>
          <a:noFill/>
        </p:spPr>
        <p:txBody>
          <a:bodyPr wrap="square">
            <a:spAutoFit/>
          </a:bodyPr>
          <a:lstStyle/>
          <a:p>
            <a:pPr marR="0" defTabSz="914400">
              <a:lnSpc>
                <a:spcPct val="130000"/>
              </a:lnSpc>
              <a:buClrTx/>
              <a:buSzTx/>
              <a:buFontTx/>
              <a:defRPr/>
            </a:pPr>
            <a:r>
              <a:rPr kumimoji="0" lang="zh-CN" altLang="en-US" sz="3600" b="1" kern="1200" cap="none" spc="800" normalizeH="0" baseline="0" noProof="1">
                <a:solidFill>
                  <a:srgbClr val="763C19"/>
                </a:solidFill>
                <a:effectLst>
                  <a:outerShdw blurRad="38100" dist="38100" dir="2700000">
                    <a:srgbClr val="C0C0C0"/>
                  </a:outerShdw>
                </a:effectLst>
                <a:latin typeface="楷体" panose="02010609060101010101" charset="-122"/>
                <a:ea typeface="楷体" panose="02010609060101010101" charset="-122"/>
                <a:cs typeface="楷体" panose="02010609060101010101" charset="-122"/>
                <a:sym typeface="Arial" panose="020B0604020202020204" pitchFamily="34" charset="0"/>
              </a:rPr>
              <a:t>青海长云暗雪山，孤城遥望玉门关。 </a:t>
            </a:r>
            <a:endParaRPr kumimoji="0" lang="zh-CN" altLang="en-US" sz="3600" b="1" kern="1200" cap="none" spc="800" normalizeH="0" baseline="0" noProof="1">
              <a:solidFill>
                <a:srgbClr val="763C19"/>
              </a:solidFill>
              <a:effectLst>
                <a:outerShdw blurRad="38100" dist="38100" dir="2700000">
                  <a:srgbClr val="C0C0C0"/>
                </a:outerShdw>
              </a:effectLst>
              <a:latin typeface="楷体" panose="02010609060101010101" charset="-122"/>
              <a:ea typeface="楷体" panose="02010609060101010101" charset="-122"/>
              <a:cs typeface="楷体" panose="02010609060101010101" charset="-122"/>
              <a:sym typeface="Arial" panose="020B0604020202020204" pitchFamily="34" charset="0"/>
            </a:endParaRPr>
          </a:p>
        </p:txBody>
      </p:sp>
      <p:grpSp>
        <p:nvGrpSpPr>
          <p:cNvPr id="3" name="组合 2"/>
          <p:cNvGrpSpPr/>
          <p:nvPr/>
        </p:nvGrpSpPr>
        <p:grpSpPr>
          <a:xfrm>
            <a:off x="5080" y="-156845"/>
            <a:ext cx="12198350" cy="3427730"/>
            <a:chOff x="8" y="-247"/>
            <a:chExt cx="19210" cy="5398"/>
          </a:xfrm>
        </p:grpSpPr>
        <p:pic>
          <p:nvPicPr>
            <p:cNvPr id="6" name="图片 5" descr="dfg"/>
            <p:cNvPicPr>
              <a:picLocks noChangeAspect="1"/>
            </p:cNvPicPr>
            <p:nvPr/>
          </p:nvPicPr>
          <p:blipFill>
            <a:blip r:embed="rId1"/>
            <a:stretch>
              <a:fillRect/>
            </a:stretch>
          </p:blipFill>
          <p:spPr>
            <a:xfrm>
              <a:off x="8" y="-58"/>
              <a:ext cx="19186" cy="5206"/>
            </a:xfrm>
            <a:prstGeom prst="rect">
              <a:avLst/>
            </a:prstGeom>
          </p:spPr>
        </p:pic>
        <p:sp>
          <p:nvSpPr>
            <p:cNvPr id="7" name="矩形 6"/>
            <p:cNvSpPr/>
            <p:nvPr/>
          </p:nvSpPr>
          <p:spPr>
            <a:xfrm>
              <a:off x="18" y="-247"/>
              <a:ext cx="19200" cy="5399"/>
            </a:xfrm>
            <a:prstGeom prst="rect">
              <a:avLst/>
            </a:prstGeom>
            <a:gradFill>
              <a:gsLst>
                <a:gs pos="100000">
                  <a:srgbClr val="C09A80"/>
                </a:gs>
                <a:gs pos="53000">
                  <a:srgbClr val="FEDEBE">
                    <a:alpha val="2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圆角矩形 7"/>
          <p:cNvSpPr/>
          <p:nvPr/>
        </p:nvSpPr>
        <p:spPr>
          <a:xfrm>
            <a:off x="1789430" y="4523740"/>
            <a:ext cx="8737600" cy="1712595"/>
          </a:xfrm>
          <a:prstGeom prst="roundRect">
            <a:avLst/>
          </a:prstGeom>
          <a:noFill/>
          <a:ln>
            <a:solidFill>
              <a:srgbClr val="893305"/>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1990725" y="4585970"/>
            <a:ext cx="8323580" cy="1529715"/>
          </a:xfrm>
          <a:prstGeom prst="rect">
            <a:avLst/>
          </a:prstGeom>
          <a:noFill/>
        </p:spPr>
        <p:txBody>
          <a:bodyPr wrap="square" rtlCol="0">
            <a:spAutoFit/>
          </a:bodyPr>
          <a:lstStyle/>
          <a:p>
            <a:pPr algn="just" fontAlgn="auto">
              <a:lnSpc>
                <a:spcPct val="130000"/>
              </a:lnSpc>
            </a:pPr>
            <a:r>
              <a:rPr lang="en-US" altLang="zh-CN" sz="2400">
                <a:solidFill>
                  <a:srgbClr val="763C19"/>
                </a:solidFill>
              </a:rPr>
              <a:t>        </a:t>
            </a:r>
            <a:r>
              <a:rPr lang="zh-CN" altLang="en-US" sz="2400">
                <a:solidFill>
                  <a:srgbClr val="763C19"/>
                </a:solidFill>
              </a:rPr>
              <a:t>诗人疫移情入境，用</a:t>
            </a:r>
            <a:r>
              <a:rPr lang="en-US" altLang="zh-CN" sz="2400">
                <a:solidFill>
                  <a:srgbClr val="763C19"/>
                </a:solidFill>
              </a:rPr>
              <a:t>“</a:t>
            </a:r>
            <a:r>
              <a:rPr lang="zh-CN" altLang="en-US" sz="2400">
                <a:solidFill>
                  <a:srgbClr val="763C19"/>
                </a:solidFill>
              </a:rPr>
              <a:t>暗</a:t>
            </a:r>
            <a:r>
              <a:rPr lang="en-US" altLang="zh-CN" sz="2400">
                <a:solidFill>
                  <a:srgbClr val="763C19"/>
                </a:solidFill>
              </a:rPr>
              <a:t>”</a:t>
            </a:r>
            <a:r>
              <a:rPr lang="zh-CN" altLang="en-US" sz="2400">
                <a:solidFill>
                  <a:srgbClr val="763C19"/>
                </a:solidFill>
              </a:rPr>
              <a:t>和</a:t>
            </a:r>
            <a:r>
              <a:rPr lang="en-US" altLang="zh-CN" sz="2400">
                <a:solidFill>
                  <a:srgbClr val="763C19"/>
                </a:solidFill>
              </a:rPr>
              <a:t>“</a:t>
            </a:r>
            <a:r>
              <a:rPr lang="zh-CN" altLang="en-US" sz="2400">
                <a:solidFill>
                  <a:srgbClr val="763C19"/>
                </a:solidFill>
              </a:rPr>
              <a:t>孤</a:t>
            </a:r>
            <a:r>
              <a:rPr lang="en-US" altLang="zh-CN" sz="2400">
                <a:solidFill>
                  <a:srgbClr val="763C19"/>
                </a:solidFill>
              </a:rPr>
              <a:t>”</a:t>
            </a:r>
            <a:r>
              <a:rPr lang="zh-CN" altLang="en-US" sz="2400">
                <a:solidFill>
                  <a:srgbClr val="763C19"/>
                </a:solidFill>
              </a:rPr>
              <a:t>向我们展示一幅孤寂、荒凉的画面，让我们感受到边塞气候的</a:t>
            </a:r>
            <a:r>
              <a:rPr lang="en-US" altLang="zh-CN" sz="2400">
                <a:solidFill>
                  <a:srgbClr val="763C19"/>
                </a:solidFill>
              </a:rPr>
              <a:t>——</a:t>
            </a:r>
            <a:r>
              <a:rPr lang="zh-CN" altLang="en-US" sz="2400">
                <a:solidFill>
                  <a:srgbClr val="763C19"/>
                </a:solidFill>
              </a:rPr>
              <a:t>恶劣，环境的</a:t>
            </a:r>
            <a:r>
              <a:rPr lang="en-US" altLang="zh-CN" sz="2400">
                <a:solidFill>
                  <a:srgbClr val="763C19"/>
                </a:solidFill>
              </a:rPr>
              <a:t>——</a:t>
            </a:r>
            <a:r>
              <a:rPr lang="zh-CN" altLang="en-US" sz="2400">
                <a:solidFill>
                  <a:srgbClr val="763C19"/>
                </a:solidFill>
              </a:rPr>
              <a:t>艰苦，将士对家人的</a:t>
            </a:r>
            <a:r>
              <a:rPr lang="en-US" altLang="zh-CN" sz="2400">
                <a:solidFill>
                  <a:srgbClr val="763C19"/>
                </a:solidFill>
              </a:rPr>
              <a:t>——</a:t>
            </a:r>
            <a:r>
              <a:rPr lang="zh-CN" altLang="en-US" sz="2400">
                <a:solidFill>
                  <a:srgbClr val="763C19"/>
                </a:solidFill>
              </a:rPr>
              <a:t>思念。</a:t>
            </a:r>
            <a:endParaRPr lang="zh-CN" altLang="en-US" sz="2400">
              <a:solidFill>
                <a:srgbClr val="763C19"/>
              </a:solidFill>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539240" y="870585"/>
            <a:ext cx="8877300" cy="1370965"/>
          </a:xfrm>
          <a:prstGeom prst="rect">
            <a:avLst/>
          </a:prstGeom>
          <a:noFill/>
        </p:spPr>
        <p:txBody>
          <a:bodyPr wrap="square" rtlCol="0">
            <a:spAutoFit/>
          </a:bodyPr>
          <a:lstStyle/>
          <a:p>
            <a:pPr algn="just" fontAlgn="auto">
              <a:lnSpc>
                <a:spcPct val="130000"/>
              </a:lnSpc>
            </a:pPr>
            <a:r>
              <a:rPr lang="en-US" altLang="zh-CN" sz="3200">
                <a:solidFill>
                  <a:srgbClr val="763C19"/>
                </a:solidFill>
                <a:latin typeface="思源黑体 CN Medium" panose="020B0600000000000000" charset="-122"/>
                <a:ea typeface="思源黑体 CN Medium" panose="020B0600000000000000" charset="-122"/>
              </a:rPr>
              <a:t>         </a:t>
            </a:r>
            <a:r>
              <a:rPr lang="zh-CN" altLang="en-US" sz="3200">
                <a:solidFill>
                  <a:srgbClr val="763C19"/>
                </a:solidFill>
                <a:latin typeface="思源黑体 CN Medium" panose="020B0600000000000000" charset="-122"/>
                <a:ea typeface="思源黑体 CN Medium" panose="020B0600000000000000" charset="-122"/>
              </a:rPr>
              <a:t>尽管环境这样恶劣，乡情这样深切，守边将士又是怎样做的呢？</a:t>
            </a:r>
            <a:endParaRPr lang="zh-CN" altLang="en-US" sz="3200">
              <a:solidFill>
                <a:srgbClr val="763C19"/>
              </a:solidFill>
              <a:latin typeface="思源黑体 CN Medium" panose="020B0600000000000000" charset="-122"/>
              <a:ea typeface="思源黑体 CN Medium" panose="020B0600000000000000" charset="-122"/>
            </a:endParaRPr>
          </a:p>
        </p:txBody>
      </p:sp>
      <p:sp>
        <p:nvSpPr>
          <p:cNvPr id="4" name="文本框 3"/>
          <p:cNvSpPr txBox="1"/>
          <p:nvPr/>
        </p:nvSpPr>
        <p:spPr>
          <a:xfrm>
            <a:off x="4394835" y="2658745"/>
            <a:ext cx="4692650" cy="52197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（黄沙百战穿金甲）</a:t>
            </a:r>
            <a:endParaRPr lang="zh-CN" altLang="en-US" sz="2800" b="1">
              <a:solidFill>
                <a:srgbClr val="FF0000"/>
              </a:solidFill>
              <a:latin typeface="楷体" panose="02010609060101010101" charset="-122"/>
              <a:ea typeface="楷体" panose="02010609060101010101"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custDataLst>
              <p:tags r:id="rId1"/>
            </p:custDataLst>
          </p:nvPr>
        </p:nvSpPr>
        <p:spPr>
          <a:xfrm>
            <a:off x="-3475355" y="-1361440"/>
            <a:ext cx="8672195" cy="8672195"/>
          </a:xfrm>
          <a:prstGeom prst="ellipse">
            <a:avLst/>
          </a:prstGeom>
          <a:blipFill rotWithShape="1">
            <a:blip r:embed="rId2">
              <a:alphaModFix amt="35000"/>
            </a:blip>
            <a:stretch>
              <a:fillRect/>
            </a:stretch>
          </a:blipFill>
          <a:ln>
            <a:solidFill>
              <a:srgbClr val="763C1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descr="image2.sina.com"/>
          <p:cNvPicPr>
            <a:picLocks noChangeAspect="1"/>
          </p:cNvPicPr>
          <p:nvPr/>
        </p:nvPicPr>
        <p:blipFill>
          <a:blip r:embed="rId3"/>
          <a:srcRect l="320" r="43493"/>
          <a:stretch>
            <a:fillRect/>
          </a:stretch>
        </p:blipFill>
        <p:spPr>
          <a:xfrm>
            <a:off x="2066290" y="1845310"/>
            <a:ext cx="3092400" cy="3092400"/>
          </a:xfrm>
          <a:prstGeom prst="ellipse">
            <a:avLst/>
          </a:prstGeom>
          <a:effectLst>
            <a:innerShdw blurRad="482600">
              <a:srgbClr val="C09A80"/>
            </a:innerShdw>
          </a:effectLst>
        </p:spPr>
      </p:pic>
      <p:sp>
        <p:nvSpPr>
          <p:cNvPr id="3" name="椭圆 2"/>
          <p:cNvSpPr/>
          <p:nvPr/>
        </p:nvSpPr>
        <p:spPr>
          <a:xfrm rot="20880000">
            <a:off x="4119880" y="2722245"/>
            <a:ext cx="882650" cy="1395095"/>
          </a:xfrm>
          <a:prstGeom prst="ellipse">
            <a:avLst/>
          </a:prstGeom>
          <a:solidFill>
            <a:schemeClr val="bg1">
              <a:alpha val="21000"/>
            </a:schemeClr>
          </a:solidFill>
          <a:ln>
            <a:noFill/>
          </a:ln>
          <a:effectLst>
            <a:outerShdw blurRad="50800" dist="50800" dir="5400000" algn="ctr" rotWithShape="0">
              <a:schemeClr val="bg1">
                <a:alpha val="100000"/>
              </a:schemeClr>
            </a:outerShdw>
            <a:softEdge rad="292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rot="4800000">
            <a:off x="2760980" y="1732280"/>
            <a:ext cx="882650" cy="1263015"/>
          </a:xfrm>
          <a:prstGeom prst="ellipse">
            <a:avLst/>
          </a:prstGeom>
          <a:solidFill>
            <a:schemeClr val="bg1">
              <a:alpha val="21000"/>
            </a:schemeClr>
          </a:solidFill>
          <a:ln>
            <a:noFill/>
          </a:ln>
          <a:effectLst>
            <a:outerShdw blurRad="50800" dist="50800" dir="5400000" algn="ctr" rotWithShape="0">
              <a:schemeClr val="bg1">
                <a:alpha val="100000"/>
              </a:schemeClr>
            </a:outerShdw>
            <a:softEdge rad="292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4800000">
            <a:off x="3651250" y="2014855"/>
            <a:ext cx="369570" cy="528955"/>
          </a:xfrm>
          <a:prstGeom prst="ellipse">
            <a:avLst/>
          </a:prstGeom>
          <a:solidFill>
            <a:schemeClr val="bg1">
              <a:alpha val="21000"/>
            </a:schemeClr>
          </a:solidFill>
          <a:ln>
            <a:noFill/>
          </a:ln>
          <a:effectLst>
            <a:outerShdw blurRad="50800" dist="50800" dir="5400000" algn="ctr" rotWithShape="0">
              <a:schemeClr val="bg1">
                <a:alpha val="100000"/>
              </a:schemeClr>
            </a:outerShdw>
            <a:softEdge rad="139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7425055" y="1938020"/>
            <a:ext cx="3041015" cy="583565"/>
          </a:xfrm>
          <a:prstGeom prst="rect">
            <a:avLst/>
          </a:prstGeom>
          <a:noFill/>
        </p:spPr>
        <p:txBody>
          <a:bodyPr wrap="none" rtlCol="0" anchor="t">
            <a:spAutoFit/>
          </a:bodyPr>
          <a:lstStyle/>
          <a:p>
            <a:r>
              <a:rPr lang="zh-CN" altLang="en-US" sz="3200" b="1">
                <a:solidFill>
                  <a:srgbClr val="763C19"/>
                </a:solidFill>
                <a:latin typeface="楷体" panose="02010609060101010101" charset="-122"/>
                <a:ea typeface="楷体" panose="02010609060101010101" charset="-122"/>
              </a:rPr>
              <a:t>黄沙</a:t>
            </a:r>
            <a:r>
              <a:rPr lang="zh-CN" altLang="en-US" sz="3200" b="1">
                <a:solidFill>
                  <a:srgbClr val="FF0000"/>
                </a:solidFill>
                <a:latin typeface="楷体" panose="02010609060101010101" charset="-122"/>
                <a:ea typeface="楷体" panose="02010609060101010101" charset="-122"/>
              </a:rPr>
              <a:t>百战穿</a:t>
            </a:r>
            <a:r>
              <a:rPr lang="zh-CN" altLang="en-US" sz="3200" b="1">
                <a:solidFill>
                  <a:srgbClr val="763C19"/>
                </a:solidFill>
                <a:latin typeface="楷体" panose="02010609060101010101" charset="-122"/>
                <a:ea typeface="楷体" panose="02010609060101010101" charset="-122"/>
              </a:rPr>
              <a:t>金甲</a:t>
            </a:r>
            <a:endParaRPr lang="zh-CN" altLang="en-US" sz="3200" b="1">
              <a:solidFill>
                <a:srgbClr val="763C19"/>
              </a:solidFill>
              <a:latin typeface="楷体" panose="02010609060101010101" charset="-122"/>
              <a:ea typeface="楷体" panose="02010609060101010101" charset="-122"/>
            </a:endParaRPr>
          </a:p>
        </p:txBody>
      </p:sp>
      <p:sp>
        <p:nvSpPr>
          <p:cNvPr id="19" name="任意多边形 18"/>
          <p:cNvSpPr/>
          <p:nvPr/>
        </p:nvSpPr>
        <p:spPr>
          <a:xfrm>
            <a:off x="7312660" y="1836420"/>
            <a:ext cx="658495" cy="141605"/>
          </a:xfrm>
          <a:custGeom>
            <a:avLst/>
            <a:gdLst>
              <a:gd name="connsiteX0" fmla="*/ 0 w 1037"/>
              <a:gd name="connsiteY0" fmla="*/ 0 h 1037"/>
              <a:gd name="connsiteX1" fmla="*/ 1037 w 1037"/>
              <a:gd name="connsiteY1" fmla="*/ 0 h 1037"/>
              <a:gd name="connsiteX2" fmla="*/ 244 w 1037"/>
              <a:gd name="connsiteY2" fmla="*/ 264 h 1037"/>
              <a:gd name="connsiteX3" fmla="*/ 0 w 1037"/>
              <a:gd name="connsiteY3" fmla="*/ 1037 h 1037"/>
              <a:gd name="connsiteX4" fmla="*/ 0 w 1037"/>
              <a:gd name="connsiteY4" fmla="*/ 0 h 10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7" h="1037">
                <a:moveTo>
                  <a:pt x="0" y="0"/>
                </a:moveTo>
                <a:lnTo>
                  <a:pt x="1037" y="0"/>
                </a:lnTo>
                <a:lnTo>
                  <a:pt x="244" y="264"/>
                </a:lnTo>
                <a:lnTo>
                  <a:pt x="0" y="1037"/>
                </a:lnTo>
                <a:lnTo>
                  <a:pt x="0" y="0"/>
                </a:lnTo>
                <a:close/>
              </a:path>
            </a:pathLst>
          </a:custGeom>
          <a:solidFill>
            <a:srgbClr val="763C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任意多边形 19"/>
          <p:cNvSpPr/>
          <p:nvPr/>
        </p:nvSpPr>
        <p:spPr>
          <a:xfrm flipH="1" flipV="1">
            <a:off x="9973945" y="2423160"/>
            <a:ext cx="658495" cy="141605"/>
          </a:xfrm>
          <a:custGeom>
            <a:avLst/>
            <a:gdLst>
              <a:gd name="connsiteX0" fmla="*/ 0 w 1037"/>
              <a:gd name="connsiteY0" fmla="*/ 0 h 1037"/>
              <a:gd name="connsiteX1" fmla="*/ 1037 w 1037"/>
              <a:gd name="connsiteY1" fmla="*/ 0 h 1037"/>
              <a:gd name="connsiteX2" fmla="*/ 244 w 1037"/>
              <a:gd name="connsiteY2" fmla="*/ 264 h 1037"/>
              <a:gd name="connsiteX3" fmla="*/ 0 w 1037"/>
              <a:gd name="connsiteY3" fmla="*/ 1037 h 1037"/>
              <a:gd name="connsiteX4" fmla="*/ 0 w 1037"/>
              <a:gd name="connsiteY4" fmla="*/ 0 h 10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7" h="1037">
                <a:moveTo>
                  <a:pt x="0" y="0"/>
                </a:moveTo>
                <a:lnTo>
                  <a:pt x="1037" y="0"/>
                </a:lnTo>
                <a:lnTo>
                  <a:pt x="244" y="264"/>
                </a:lnTo>
                <a:lnTo>
                  <a:pt x="0" y="1037"/>
                </a:lnTo>
                <a:lnTo>
                  <a:pt x="0" y="0"/>
                </a:lnTo>
                <a:close/>
              </a:path>
            </a:pathLst>
          </a:custGeom>
          <a:solidFill>
            <a:srgbClr val="763C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文本框 25"/>
          <p:cNvSpPr txBox="1"/>
          <p:nvPr/>
        </p:nvSpPr>
        <p:spPr>
          <a:xfrm>
            <a:off x="6637020" y="3084830"/>
            <a:ext cx="4829810" cy="1770380"/>
          </a:xfrm>
          <a:prstGeom prst="rect">
            <a:avLst/>
          </a:prstGeom>
          <a:noFill/>
        </p:spPr>
        <p:txBody>
          <a:bodyPr wrap="square" rtlCol="0">
            <a:spAutoFit/>
          </a:bodyPr>
          <a:lstStyle/>
          <a:p>
            <a:pPr fontAlgn="auto">
              <a:lnSpc>
                <a:spcPct val="130000"/>
              </a:lnSpc>
            </a:pPr>
            <a:r>
              <a:rPr lang="zh-CN" altLang="en-US" sz="2800">
                <a:solidFill>
                  <a:srgbClr val="763C19"/>
                </a:solidFill>
                <a:latin typeface="思源黑体 CN Medium" panose="020B0600000000000000" charset="-122"/>
                <a:ea typeface="思源黑体 CN Medium" panose="020B0600000000000000" charset="-122"/>
                <a:cs typeface="思源黑体 CN Medium" panose="020B0600000000000000" charset="-122"/>
              </a:rPr>
              <a:t>从哪些字可以看出战事的频繁？</a:t>
            </a:r>
            <a:r>
              <a:rPr lang="en-US" altLang="zh-CN" sz="2800">
                <a:solidFill>
                  <a:srgbClr val="763C19"/>
                </a:solidFill>
                <a:latin typeface="思源黑体 CN Medium" panose="020B0600000000000000" charset="-122"/>
                <a:ea typeface="思源黑体 CN Medium" panose="020B0600000000000000" charset="-122"/>
                <a:cs typeface="思源黑体 CN Medium" panose="020B0600000000000000" charset="-122"/>
              </a:rPr>
              <a:t>“</a:t>
            </a:r>
            <a:r>
              <a:rPr lang="zh-CN" altLang="en-US" sz="2800">
                <a:solidFill>
                  <a:srgbClr val="763C19"/>
                </a:solidFill>
                <a:latin typeface="思源黑体 CN Medium" panose="020B0600000000000000" charset="-122"/>
                <a:ea typeface="思源黑体 CN Medium" panose="020B0600000000000000" charset="-122"/>
                <a:cs typeface="思源黑体 CN Medium" panose="020B0600000000000000" charset="-122"/>
              </a:rPr>
              <a:t>百战</a:t>
            </a:r>
            <a:r>
              <a:rPr lang="en-US" altLang="zh-CN" sz="2800">
                <a:solidFill>
                  <a:srgbClr val="763C19"/>
                </a:solidFill>
                <a:latin typeface="思源黑体 CN Medium" panose="020B0600000000000000" charset="-122"/>
                <a:ea typeface="思源黑体 CN Medium" panose="020B0600000000000000" charset="-122"/>
                <a:cs typeface="思源黑体 CN Medium" panose="020B0600000000000000" charset="-122"/>
              </a:rPr>
              <a:t>”</a:t>
            </a:r>
            <a:r>
              <a:rPr lang="zh-CN" altLang="en-US" sz="2800">
                <a:solidFill>
                  <a:srgbClr val="763C19"/>
                </a:solidFill>
                <a:latin typeface="思源黑体 CN Medium" panose="020B0600000000000000" charset="-122"/>
                <a:ea typeface="思源黑体 CN Medium" panose="020B0600000000000000" charset="-122"/>
                <a:cs typeface="思源黑体 CN Medium" panose="020B0600000000000000" charset="-122"/>
              </a:rPr>
              <a:t>是指打了一百次仗吗？</a:t>
            </a:r>
            <a:endParaRPr lang="zh-CN" altLang="en-US" sz="2800">
              <a:solidFill>
                <a:srgbClr val="763C19"/>
              </a:solidFill>
              <a:latin typeface="思源黑体 CN Medium" panose="020B0600000000000000" charset="-122"/>
              <a:ea typeface="思源黑体 CN Medium" panose="020B0600000000000000" charset="-122"/>
              <a:cs typeface="思源黑体 CN Medium" panose="020B0600000000000000" charset="-122"/>
            </a:endParaRPr>
          </a:p>
          <a:p>
            <a:pPr fontAlgn="auto">
              <a:lnSpc>
                <a:spcPct val="130000"/>
              </a:lnSpc>
            </a:pPr>
            <a:r>
              <a:rPr lang="zh-CN" altLang="en-US" sz="2800">
                <a:solidFill>
                  <a:srgbClr val="763C19"/>
                </a:solidFill>
                <a:latin typeface="思源黑体 CN Medium" panose="020B0600000000000000" charset="-122"/>
                <a:ea typeface="思源黑体 CN Medium" panose="020B0600000000000000" charset="-122"/>
                <a:cs typeface="思源黑体 CN Medium" panose="020B0600000000000000" charset="-122"/>
              </a:rPr>
              <a:t>这里的</a:t>
            </a:r>
            <a:r>
              <a:rPr lang="en-US" altLang="zh-CN" sz="2800">
                <a:solidFill>
                  <a:srgbClr val="763C19"/>
                </a:solidFill>
                <a:latin typeface="思源黑体 CN Medium" panose="020B0600000000000000" charset="-122"/>
                <a:ea typeface="思源黑体 CN Medium" panose="020B0600000000000000" charset="-122"/>
                <a:cs typeface="思源黑体 CN Medium" panose="020B0600000000000000" charset="-122"/>
              </a:rPr>
              <a:t>“</a:t>
            </a:r>
            <a:r>
              <a:rPr lang="zh-CN" altLang="en-US" sz="2800">
                <a:solidFill>
                  <a:srgbClr val="763C19"/>
                </a:solidFill>
                <a:latin typeface="思源黑体 CN Medium" panose="020B0600000000000000" charset="-122"/>
                <a:ea typeface="思源黑体 CN Medium" panose="020B0600000000000000" charset="-122"/>
                <a:cs typeface="思源黑体 CN Medium" panose="020B0600000000000000" charset="-122"/>
              </a:rPr>
              <a:t>穿</a:t>
            </a:r>
            <a:r>
              <a:rPr lang="en-US" altLang="zh-CN" sz="2800">
                <a:solidFill>
                  <a:srgbClr val="763C19"/>
                </a:solidFill>
                <a:latin typeface="思源黑体 CN Medium" panose="020B0600000000000000" charset="-122"/>
                <a:ea typeface="思源黑体 CN Medium" panose="020B0600000000000000" charset="-122"/>
                <a:cs typeface="思源黑体 CN Medium" panose="020B0600000000000000" charset="-122"/>
              </a:rPr>
              <a:t>”</a:t>
            </a:r>
            <a:r>
              <a:rPr lang="zh-CN" altLang="en-US" sz="2800">
                <a:solidFill>
                  <a:srgbClr val="763C19"/>
                </a:solidFill>
                <a:latin typeface="思源黑体 CN Medium" panose="020B0600000000000000" charset="-122"/>
                <a:ea typeface="思源黑体 CN Medium" panose="020B0600000000000000" charset="-122"/>
                <a:cs typeface="思源黑体 CN Medium" panose="020B0600000000000000" charset="-122"/>
              </a:rPr>
              <a:t>是什么意思呢？</a:t>
            </a:r>
            <a:endParaRPr lang="zh-CN" altLang="en-US" sz="2800">
              <a:solidFill>
                <a:srgbClr val="763C19"/>
              </a:solidFill>
              <a:latin typeface="思源黑体 CN Medium" panose="020B0600000000000000" charset="-122"/>
              <a:ea typeface="思源黑体 CN Medium" panose="020B0600000000000000" charset="-122"/>
              <a:cs typeface="思源黑体 CN Medium" panose="020B0600000000000000" charset="-122"/>
            </a:endParaRPr>
          </a:p>
        </p:txBody>
      </p:sp>
      <p:grpSp>
        <p:nvGrpSpPr>
          <p:cNvPr id="7" name="组合 6"/>
          <p:cNvGrpSpPr/>
          <p:nvPr/>
        </p:nvGrpSpPr>
        <p:grpSpPr>
          <a:xfrm>
            <a:off x="5979795" y="3185795"/>
            <a:ext cx="687705" cy="514350"/>
            <a:chOff x="9417" y="5050"/>
            <a:chExt cx="1083" cy="810"/>
          </a:xfrm>
        </p:grpSpPr>
        <p:grpSp>
          <p:nvGrpSpPr>
            <p:cNvPr id="13" name="组合 12"/>
            <p:cNvGrpSpPr/>
            <p:nvPr/>
          </p:nvGrpSpPr>
          <p:grpSpPr>
            <a:xfrm>
              <a:off x="9417" y="5050"/>
              <a:ext cx="752" cy="810"/>
              <a:chOff x="6758" y="4323"/>
              <a:chExt cx="1587" cy="1587"/>
            </a:xfrm>
          </p:grpSpPr>
          <p:sp>
            <p:nvSpPr>
              <p:cNvPr id="11" name="椭圆 10"/>
              <p:cNvSpPr/>
              <p:nvPr/>
            </p:nvSpPr>
            <p:spPr>
              <a:xfrm>
                <a:off x="6758" y="4323"/>
                <a:ext cx="1587" cy="1587"/>
              </a:xfrm>
              <a:prstGeom prst="ellipse">
                <a:avLst/>
              </a:prstGeom>
              <a:noFill/>
              <a:ln w="38100">
                <a:solidFill>
                  <a:srgbClr val="763C19"/>
                </a:solidFill>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7072" y="4637"/>
                <a:ext cx="960" cy="960"/>
              </a:xfrm>
              <a:prstGeom prst="ellipse">
                <a:avLst/>
              </a:prstGeom>
              <a:noFill/>
              <a:ln w="28575">
                <a:solidFill>
                  <a:srgbClr val="763C19"/>
                </a:solidFill>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圆角矩形 13"/>
            <p:cNvSpPr/>
            <p:nvPr/>
          </p:nvSpPr>
          <p:spPr>
            <a:xfrm>
              <a:off x="9820" y="5286"/>
              <a:ext cx="680" cy="329"/>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59765" y="853440"/>
            <a:ext cx="4540250" cy="977265"/>
          </a:xfrm>
          <a:prstGeom prst="rect">
            <a:avLst/>
          </a:prstGeom>
          <a:noFill/>
        </p:spPr>
        <p:txBody>
          <a:bodyPr wrap="square" rtlCol="0">
            <a:spAutoFit/>
          </a:bodyPr>
          <a:lstStyle/>
          <a:p>
            <a:pPr marL="342900" indent="-342900" fontAlgn="auto">
              <a:lnSpc>
                <a:spcPct val="120000"/>
              </a:lnSpc>
              <a:buFont typeface="Wingdings" panose="05000000000000000000" charset="0"/>
              <a:buChar char="l"/>
            </a:pPr>
            <a:r>
              <a:rPr lang="zh-CN" altLang="en-US" sz="2400">
                <a:solidFill>
                  <a:srgbClr val="763C19"/>
                </a:solidFill>
                <a:latin typeface="思源宋体 CN Light" panose="02020300000000000000" charset="-122"/>
                <a:ea typeface="思源宋体 CN Light" panose="02020300000000000000" charset="-122"/>
              </a:rPr>
              <a:t>敌人的刀剑可以将战士穿的铁甲磨破。</a:t>
            </a:r>
            <a:endParaRPr lang="zh-CN" altLang="en-US" sz="2400">
              <a:solidFill>
                <a:srgbClr val="763C19"/>
              </a:solidFill>
              <a:latin typeface="思源宋体 CN Light" panose="02020300000000000000" charset="-122"/>
              <a:ea typeface="思源宋体 CN Light" panose="02020300000000000000" charset="-122"/>
            </a:endParaRPr>
          </a:p>
        </p:txBody>
      </p:sp>
      <p:sp>
        <p:nvSpPr>
          <p:cNvPr id="5" name="文本框 4"/>
          <p:cNvSpPr txBox="1"/>
          <p:nvPr/>
        </p:nvSpPr>
        <p:spPr>
          <a:xfrm>
            <a:off x="659765" y="1985010"/>
            <a:ext cx="4492625" cy="977265"/>
          </a:xfrm>
          <a:prstGeom prst="rect">
            <a:avLst/>
          </a:prstGeom>
          <a:noFill/>
        </p:spPr>
        <p:txBody>
          <a:bodyPr wrap="square" rtlCol="0">
            <a:spAutoFit/>
          </a:bodyPr>
          <a:lstStyle/>
          <a:p>
            <a:pPr marL="342900" indent="-342900" fontAlgn="auto">
              <a:lnSpc>
                <a:spcPct val="120000"/>
              </a:lnSpc>
              <a:buFont typeface="Wingdings" panose="05000000000000000000" charset="0"/>
              <a:buChar char="l"/>
            </a:pPr>
            <a:r>
              <a:rPr lang="zh-CN" altLang="en-US" sz="2400">
                <a:solidFill>
                  <a:srgbClr val="763C19"/>
                </a:solidFill>
                <a:latin typeface="思源宋体 CN Light" panose="02020300000000000000" charset="-122"/>
                <a:ea typeface="思源宋体 CN Light" panose="02020300000000000000" charset="-122"/>
              </a:rPr>
              <a:t>长期在沙漠中摸爬滚打，也会将战士穿的铁甲磨破。</a:t>
            </a:r>
            <a:endParaRPr lang="zh-CN" altLang="en-US" sz="2400">
              <a:solidFill>
                <a:srgbClr val="763C19"/>
              </a:solidFill>
              <a:latin typeface="思源宋体 CN Light" panose="02020300000000000000" charset="-122"/>
              <a:ea typeface="思源宋体 CN Light" panose="02020300000000000000" charset="-122"/>
            </a:endParaRPr>
          </a:p>
        </p:txBody>
      </p:sp>
      <p:sp>
        <p:nvSpPr>
          <p:cNvPr id="27" name="右大括号 26"/>
          <p:cNvSpPr/>
          <p:nvPr/>
        </p:nvSpPr>
        <p:spPr>
          <a:xfrm>
            <a:off x="5313680" y="1071245"/>
            <a:ext cx="287655" cy="1739900"/>
          </a:xfrm>
          <a:prstGeom prst="rightBrace">
            <a:avLst>
              <a:gd name="adj1" fmla="val 39206"/>
              <a:gd name="adj2" fmla="val 50000"/>
            </a:avLst>
          </a:prstGeom>
          <a:ln w="28575">
            <a:solidFill>
              <a:srgbClr val="763C19"/>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grpSp>
        <p:nvGrpSpPr>
          <p:cNvPr id="8" name="组合 7"/>
          <p:cNvGrpSpPr/>
          <p:nvPr/>
        </p:nvGrpSpPr>
        <p:grpSpPr>
          <a:xfrm>
            <a:off x="5831191" y="1600835"/>
            <a:ext cx="2643505" cy="680720"/>
            <a:chOff x="14543" y="2521"/>
            <a:chExt cx="2431" cy="1072"/>
          </a:xfrm>
        </p:grpSpPr>
        <p:sp>
          <p:nvSpPr>
            <p:cNvPr id="6" name="圆角矩形 5"/>
            <p:cNvSpPr/>
            <p:nvPr/>
          </p:nvSpPr>
          <p:spPr>
            <a:xfrm>
              <a:off x="14684" y="2521"/>
              <a:ext cx="2178" cy="1072"/>
            </a:xfrm>
            <a:prstGeom prst="roundRect">
              <a:avLst/>
            </a:prstGeom>
            <a:solidFill>
              <a:schemeClr val="bg1"/>
            </a:solidFill>
            <a:ln>
              <a:solidFill>
                <a:srgbClr val="763C1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4543" y="2550"/>
              <a:ext cx="2431" cy="1016"/>
            </a:xfrm>
            <a:prstGeom prst="rect">
              <a:avLst/>
            </a:prstGeom>
            <a:noFill/>
          </p:spPr>
          <p:txBody>
            <a:bodyPr wrap="square" rtlCol="0">
              <a:spAutoFit/>
            </a:bodyPr>
            <a:lstStyle/>
            <a:p>
              <a:pPr algn="ctr"/>
              <a:r>
                <a:rPr lang="en-US" altLang="zh-CN" sz="3600" b="1">
                  <a:solidFill>
                    <a:srgbClr val="763C19"/>
                  </a:solidFill>
                  <a:latin typeface="楷体" panose="02010609060101010101" charset="-122"/>
                  <a:ea typeface="楷体" panose="02010609060101010101" charset="-122"/>
                  <a:cs typeface="楷体" panose="02010609060101010101" charset="-122"/>
                </a:rPr>
                <a:t>“</a:t>
              </a:r>
              <a:r>
                <a:rPr lang="zh-CN" altLang="en-US" sz="3600" b="1">
                  <a:solidFill>
                    <a:srgbClr val="763C19"/>
                  </a:solidFill>
                  <a:latin typeface="楷体" panose="02010609060101010101" charset="-122"/>
                  <a:ea typeface="楷体" panose="02010609060101010101" charset="-122"/>
                  <a:cs typeface="楷体" panose="02010609060101010101" charset="-122"/>
                </a:rPr>
                <a:t>穿金甲</a:t>
              </a:r>
              <a:r>
                <a:rPr lang="en-US" altLang="zh-CN" sz="3600" b="1">
                  <a:solidFill>
                    <a:srgbClr val="763C19"/>
                  </a:solidFill>
                  <a:latin typeface="楷体" panose="02010609060101010101" charset="-122"/>
                  <a:ea typeface="楷体" panose="02010609060101010101" charset="-122"/>
                  <a:cs typeface="楷体" panose="02010609060101010101" charset="-122"/>
                </a:rPr>
                <a:t>”</a:t>
              </a:r>
              <a:endParaRPr lang="en-US" altLang="zh-CN" sz="3600" b="1">
                <a:solidFill>
                  <a:srgbClr val="763C19"/>
                </a:solidFill>
                <a:latin typeface="楷体" panose="02010609060101010101" charset="-122"/>
                <a:ea typeface="楷体" panose="02010609060101010101" charset="-122"/>
                <a:cs typeface="楷体" panose="02010609060101010101" charset="-122"/>
              </a:endParaRPr>
            </a:p>
          </p:txBody>
        </p:sp>
      </p:grpSp>
      <p:grpSp>
        <p:nvGrpSpPr>
          <p:cNvPr id="10" name="组合 9"/>
          <p:cNvGrpSpPr/>
          <p:nvPr/>
        </p:nvGrpSpPr>
        <p:grpSpPr>
          <a:xfrm>
            <a:off x="8567420" y="1379220"/>
            <a:ext cx="2745740" cy="1111250"/>
            <a:chOff x="13492" y="2172"/>
            <a:chExt cx="4324" cy="1750"/>
          </a:xfrm>
        </p:grpSpPr>
        <p:cxnSp>
          <p:nvCxnSpPr>
            <p:cNvPr id="2" name="直接箭头连接符 1"/>
            <p:cNvCxnSpPr/>
            <p:nvPr/>
          </p:nvCxnSpPr>
          <p:spPr>
            <a:xfrm>
              <a:off x="13492" y="3049"/>
              <a:ext cx="656" cy="0"/>
            </a:xfrm>
            <a:prstGeom prst="straightConnector1">
              <a:avLst/>
            </a:prstGeom>
            <a:ln w="28575">
              <a:solidFill>
                <a:srgbClr val="763C19"/>
              </a:solidFill>
              <a:tailEnd type="arrow"/>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14586" y="2172"/>
              <a:ext cx="3230" cy="822"/>
            </a:xfrm>
            <a:prstGeom prst="rect">
              <a:avLst/>
            </a:prstGeom>
            <a:noFill/>
          </p:spPr>
          <p:txBody>
            <a:bodyPr wrap="square" rtlCol="0">
              <a:spAutoFit/>
            </a:bodyPr>
            <a:lstStyle/>
            <a:p>
              <a:r>
                <a:rPr lang="zh-CN" altLang="en-US" sz="2800">
                  <a:solidFill>
                    <a:srgbClr val="763C19"/>
                  </a:solidFill>
                  <a:latin typeface="思源黑体 CN Medium" panose="020B0600000000000000" charset="-122"/>
                  <a:ea typeface="思源黑体 CN Medium" panose="020B0600000000000000" charset="-122"/>
                </a:rPr>
                <a:t>战斗的艰苦</a:t>
              </a:r>
              <a:endParaRPr lang="zh-CN" altLang="en-US" sz="2800">
                <a:solidFill>
                  <a:srgbClr val="763C19"/>
                </a:solidFill>
                <a:latin typeface="思源黑体 CN Medium" panose="020B0600000000000000" charset="-122"/>
                <a:ea typeface="思源黑体 CN Medium" panose="020B0600000000000000" charset="-122"/>
              </a:endParaRPr>
            </a:p>
          </p:txBody>
        </p:sp>
        <p:sp>
          <p:nvSpPr>
            <p:cNvPr id="9" name="文本框 8"/>
            <p:cNvSpPr txBox="1"/>
            <p:nvPr/>
          </p:nvSpPr>
          <p:spPr>
            <a:xfrm>
              <a:off x="14586" y="3100"/>
              <a:ext cx="3230" cy="822"/>
            </a:xfrm>
            <a:prstGeom prst="rect">
              <a:avLst/>
            </a:prstGeom>
            <a:noFill/>
          </p:spPr>
          <p:txBody>
            <a:bodyPr wrap="square" rtlCol="0">
              <a:spAutoFit/>
            </a:bodyPr>
            <a:lstStyle/>
            <a:p>
              <a:r>
                <a:rPr lang="zh-CN" altLang="en-US" sz="2800">
                  <a:solidFill>
                    <a:srgbClr val="763C19"/>
                  </a:solidFill>
                  <a:latin typeface="思源黑体 CN Medium" panose="020B0600000000000000" charset="-122"/>
                  <a:ea typeface="思源黑体 CN Medium" panose="020B0600000000000000" charset="-122"/>
                </a:rPr>
                <a:t>战事的频繁</a:t>
              </a:r>
              <a:endParaRPr lang="zh-CN" altLang="en-US" sz="2800">
                <a:solidFill>
                  <a:srgbClr val="763C19"/>
                </a:solidFill>
                <a:latin typeface="思源黑体 CN Medium" panose="020B0600000000000000" charset="-122"/>
                <a:ea typeface="思源黑体 CN Medium" panose="020B0600000000000000"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539240" y="798830"/>
            <a:ext cx="8877300" cy="2011045"/>
          </a:xfrm>
          <a:prstGeom prst="rect">
            <a:avLst/>
          </a:prstGeom>
          <a:noFill/>
        </p:spPr>
        <p:txBody>
          <a:bodyPr wrap="square" rtlCol="0">
            <a:spAutoFit/>
          </a:bodyPr>
          <a:lstStyle/>
          <a:p>
            <a:pPr algn="just" fontAlgn="auto">
              <a:lnSpc>
                <a:spcPct val="130000"/>
              </a:lnSpc>
            </a:pPr>
            <a:r>
              <a:rPr lang="en-US" altLang="zh-CN" sz="3200">
                <a:solidFill>
                  <a:srgbClr val="763C19"/>
                </a:solidFill>
                <a:latin typeface="思源黑体 CN Medium" panose="020B0600000000000000" charset="-122"/>
                <a:ea typeface="思源黑体 CN Medium" panose="020B0600000000000000" charset="-122"/>
              </a:rPr>
              <a:t>         </a:t>
            </a:r>
            <a:r>
              <a:rPr lang="zh-CN" altLang="en-US" sz="3200">
                <a:solidFill>
                  <a:srgbClr val="763C19"/>
                </a:solidFill>
                <a:latin typeface="思源黑体 CN Medium" panose="020B0600000000000000" charset="-122"/>
                <a:ea typeface="思源黑体 CN Medium" panose="020B0600000000000000" charset="-122"/>
              </a:rPr>
              <a:t>金甲尽管磨穿，将士们的报国壮志却没有消磨，而是在连年的战争和大漠风沙的磨炼中变得更加坚定，他们发誓</a:t>
            </a:r>
            <a:r>
              <a:rPr lang="en-US" altLang="zh-CN" sz="3200">
                <a:solidFill>
                  <a:srgbClr val="763C19"/>
                </a:solidFill>
                <a:latin typeface="思源黑体 CN Medium" panose="020B0600000000000000" charset="-122"/>
                <a:ea typeface="思源黑体 CN Medium" panose="020B0600000000000000" charset="-122"/>
              </a:rPr>
              <a:t>——</a:t>
            </a:r>
            <a:endParaRPr lang="en-US" altLang="zh-CN" sz="3200">
              <a:solidFill>
                <a:srgbClr val="763C19"/>
              </a:solidFill>
              <a:latin typeface="思源黑体 CN Medium" panose="020B0600000000000000" charset="-122"/>
              <a:ea typeface="思源黑体 CN Medium" panose="020B0600000000000000" charset="-122"/>
            </a:endParaRPr>
          </a:p>
        </p:txBody>
      </p:sp>
      <p:sp>
        <p:nvSpPr>
          <p:cNvPr id="4" name="文本框 3"/>
          <p:cNvSpPr txBox="1"/>
          <p:nvPr/>
        </p:nvSpPr>
        <p:spPr>
          <a:xfrm>
            <a:off x="4394835" y="2945765"/>
            <a:ext cx="4692650" cy="52197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（不破楼兰终不还）</a:t>
            </a:r>
            <a:endParaRPr lang="zh-CN" altLang="en-US" sz="2800" b="1">
              <a:solidFill>
                <a:srgbClr val="FF0000"/>
              </a:solidFill>
              <a:latin typeface="楷体" panose="02010609060101010101" charset="-122"/>
              <a:ea typeface="楷体" panose="02010609060101010101"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2d15862de00eac926104c487e80ba568"/>
          <p:cNvPicPr>
            <a:picLocks noChangeAspect="1"/>
          </p:cNvPicPr>
          <p:nvPr/>
        </p:nvPicPr>
        <p:blipFill>
          <a:blip r:embed="rId1"/>
          <a:srcRect t="11307" b="34074"/>
          <a:stretch>
            <a:fillRect/>
          </a:stretch>
        </p:blipFill>
        <p:spPr>
          <a:xfrm>
            <a:off x="-30480" y="-8255"/>
            <a:ext cx="12252960" cy="3346450"/>
          </a:xfrm>
          <a:prstGeom prst="rect">
            <a:avLst/>
          </a:prstGeom>
        </p:spPr>
      </p:pic>
      <p:sp>
        <p:nvSpPr>
          <p:cNvPr id="7" name="矩形 6"/>
          <p:cNvSpPr/>
          <p:nvPr/>
        </p:nvSpPr>
        <p:spPr>
          <a:xfrm>
            <a:off x="-64770" y="-86995"/>
            <a:ext cx="12268200" cy="3428365"/>
          </a:xfrm>
          <a:prstGeom prst="rect">
            <a:avLst/>
          </a:prstGeom>
          <a:gradFill>
            <a:gsLst>
              <a:gs pos="100000">
                <a:srgbClr val="AF7F5F"/>
              </a:gs>
              <a:gs pos="48000">
                <a:srgbClr val="AF7E5F">
                  <a:alpha val="4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737360" y="3455035"/>
            <a:ext cx="8722995" cy="811530"/>
          </a:xfrm>
          <a:prstGeom prst="rect">
            <a:avLst/>
          </a:prstGeom>
          <a:noFill/>
        </p:spPr>
        <p:txBody>
          <a:bodyPr wrap="square">
            <a:spAutoFit/>
          </a:bodyPr>
          <a:lstStyle/>
          <a:p>
            <a:pPr marR="0" defTabSz="914400">
              <a:lnSpc>
                <a:spcPct val="130000"/>
              </a:lnSpc>
              <a:buClrTx/>
              <a:buSzTx/>
              <a:buFontTx/>
              <a:defRPr/>
            </a:pPr>
            <a:r>
              <a:rPr kumimoji="0" lang="zh-CN" altLang="en-US" sz="3600" b="1" kern="1200" cap="none" spc="800" normalizeH="0" baseline="0" noProof="1">
                <a:solidFill>
                  <a:srgbClr val="763C19"/>
                </a:solidFill>
                <a:effectLst>
                  <a:outerShdw blurRad="38100" dist="38100" dir="2700000">
                    <a:srgbClr val="C0C0C0"/>
                  </a:outerShdw>
                </a:effectLst>
                <a:latin typeface="楷体" panose="02010609060101010101" charset="-122"/>
                <a:ea typeface="楷体" panose="02010609060101010101" charset="-122"/>
                <a:cs typeface="楷体" panose="02010609060101010101" charset="-122"/>
                <a:sym typeface="Arial" panose="020B0604020202020204" pitchFamily="34" charset="0"/>
              </a:rPr>
              <a:t>黄沙百战穿金甲，不破楼兰终不还。</a:t>
            </a:r>
            <a:endParaRPr kumimoji="0" lang="zh-CN" altLang="en-US" sz="3600" b="1" kern="1200" cap="none" spc="800" normalizeH="0" baseline="0" noProof="1">
              <a:solidFill>
                <a:srgbClr val="763C19"/>
              </a:solidFill>
              <a:effectLst>
                <a:outerShdw blurRad="38100" dist="38100" dir="2700000">
                  <a:srgbClr val="C0C0C0"/>
                </a:outerShdw>
              </a:effectLst>
              <a:latin typeface="楷体" panose="02010609060101010101" charset="-122"/>
              <a:ea typeface="楷体" panose="02010609060101010101" charset="-122"/>
              <a:cs typeface="楷体" panose="02010609060101010101" charset="-122"/>
              <a:sym typeface="Arial" panose="020B0604020202020204" pitchFamily="34" charset="0"/>
            </a:endParaRPr>
          </a:p>
        </p:txBody>
      </p:sp>
      <p:sp>
        <p:nvSpPr>
          <p:cNvPr id="8" name="圆角矩形 7"/>
          <p:cNvSpPr/>
          <p:nvPr/>
        </p:nvSpPr>
        <p:spPr>
          <a:xfrm>
            <a:off x="1789430" y="4523740"/>
            <a:ext cx="8737600" cy="1712595"/>
          </a:xfrm>
          <a:prstGeom prst="roundRect">
            <a:avLst/>
          </a:prstGeom>
          <a:noFill/>
          <a:ln>
            <a:solidFill>
              <a:srgbClr val="893305"/>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1990725" y="4585970"/>
            <a:ext cx="8323580" cy="1529715"/>
          </a:xfrm>
          <a:prstGeom prst="rect">
            <a:avLst/>
          </a:prstGeom>
          <a:noFill/>
        </p:spPr>
        <p:txBody>
          <a:bodyPr wrap="square" rtlCol="0">
            <a:spAutoFit/>
          </a:bodyPr>
          <a:lstStyle/>
          <a:p>
            <a:pPr algn="just" fontAlgn="auto">
              <a:lnSpc>
                <a:spcPct val="130000"/>
              </a:lnSpc>
            </a:pPr>
            <a:r>
              <a:rPr lang="en-US" altLang="zh-CN" sz="2400">
                <a:solidFill>
                  <a:srgbClr val="763C19"/>
                </a:solidFill>
              </a:rPr>
              <a:t>         </a:t>
            </a:r>
            <a:r>
              <a:rPr lang="zh-CN" altLang="en-US" sz="2400">
                <a:solidFill>
                  <a:srgbClr val="763C19"/>
                </a:solidFill>
              </a:rPr>
              <a:t>刀光剑影，九死一生，战士们为了保家卫国付出了惨重的代价，但是没有国哪有家？即使环境再恶劣，他们依然不会动摇他们的誓言</a:t>
            </a:r>
            <a:r>
              <a:rPr lang="en-US" altLang="zh-CN" sz="2400">
                <a:solidFill>
                  <a:srgbClr val="763C19"/>
                </a:solidFill>
              </a:rPr>
              <a:t>——</a:t>
            </a:r>
            <a:r>
              <a:rPr lang="zh-CN" altLang="en-US" sz="2400">
                <a:solidFill>
                  <a:srgbClr val="763C19"/>
                </a:solidFill>
              </a:rPr>
              <a:t>不破楼兰终不还！</a:t>
            </a:r>
            <a:endParaRPr lang="zh-CN" altLang="en-US" sz="2400">
              <a:solidFill>
                <a:srgbClr val="763C19"/>
              </a:solidFill>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rcRect t="34298"/>
          <a:stretch>
            <a:fillRect/>
          </a:stretch>
        </p:blipFill>
        <p:spPr>
          <a:xfrm>
            <a:off x="-53975" y="-48260"/>
            <a:ext cx="12329160" cy="4556760"/>
          </a:xfrm>
          <a:prstGeom prst="rect">
            <a:avLst/>
          </a:prstGeom>
        </p:spPr>
      </p:pic>
      <p:sp>
        <p:nvSpPr>
          <p:cNvPr id="5" name="矩形 4"/>
          <p:cNvSpPr/>
          <p:nvPr/>
        </p:nvSpPr>
        <p:spPr>
          <a:xfrm>
            <a:off x="-71755" y="2244725"/>
            <a:ext cx="12319000" cy="4608195"/>
          </a:xfrm>
          <a:prstGeom prst="rect">
            <a:avLst/>
          </a:prstGeom>
          <a:gradFill>
            <a:gsLst>
              <a:gs pos="0">
                <a:srgbClr val="763C19">
                  <a:alpha val="0"/>
                </a:srgbClr>
              </a:gs>
              <a:gs pos="41000">
                <a:srgbClr val="763C19">
                  <a:alpha val="100000"/>
                </a:srgbClr>
              </a:gs>
              <a:gs pos="65000">
                <a:srgbClr val="763C19"/>
              </a:gs>
              <a:gs pos="100000">
                <a:srgbClr val="763C1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4922838" y="3956050"/>
            <a:ext cx="2304415" cy="583565"/>
          </a:xfrm>
          <a:prstGeom prst="rect">
            <a:avLst/>
          </a:prstGeom>
          <a:noFill/>
        </p:spPr>
        <p:txBody>
          <a:bodyPr wrap="square" rtlCol="0">
            <a:spAutoFit/>
          </a:bodyPr>
          <a:lstStyle/>
          <a:p>
            <a:pPr algn="ctr"/>
            <a:r>
              <a:rPr lang="zh-CN" altLang="en-US" sz="3200">
                <a:solidFill>
                  <a:schemeClr val="bg1"/>
                </a:solidFill>
                <a:latin typeface="思源黑体 CN Medium" panose="020B0600000000000000" charset="-122"/>
                <a:ea typeface="思源黑体 CN Medium" panose="020B0600000000000000" charset="-122"/>
              </a:rPr>
              <a:t>从军行</a:t>
            </a:r>
            <a:endParaRPr lang="zh-CN" altLang="en-US" sz="3200">
              <a:solidFill>
                <a:schemeClr val="bg1"/>
              </a:solidFill>
              <a:latin typeface="思源黑体 CN Medium" panose="020B0600000000000000" charset="-122"/>
              <a:ea typeface="思源黑体 CN Medium" panose="020B0600000000000000" charset="-122"/>
            </a:endParaRPr>
          </a:p>
        </p:txBody>
      </p:sp>
      <p:sp>
        <p:nvSpPr>
          <p:cNvPr id="7" name="文本框 6"/>
          <p:cNvSpPr txBox="1"/>
          <p:nvPr/>
        </p:nvSpPr>
        <p:spPr>
          <a:xfrm>
            <a:off x="2003108" y="5006975"/>
            <a:ext cx="8143875" cy="891540"/>
          </a:xfrm>
          <a:prstGeom prst="rect">
            <a:avLst/>
          </a:prstGeom>
          <a:noFill/>
        </p:spPr>
        <p:txBody>
          <a:bodyPr wrap="square" rtlCol="0">
            <a:spAutoFit/>
          </a:bodyPr>
          <a:lstStyle/>
          <a:p>
            <a:pPr algn="ctr" fontAlgn="auto">
              <a:lnSpc>
                <a:spcPct val="130000"/>
              </a:lnSpc>
            </a:pPr>
            <a:r>
              <a:rPr lang="zh-CN" altLang="en-US" sz="2000" b="1" spc="200">
                <a:solidFill>
                  <a:schemeClr val="bg1"/>
                </a:solidFill>
                <a:uFillTx/>
                <a:latin typeface="思源宋体 CN Light" panose="02020300000000000000" charset="-122"/>
                <a:ea typeface="思源宋体 CN Light" panose="02020300000000000000" charset="-122"/>
                <a:sym typeface="+mn-ea"/>
              </a:rPr>
              <a:t>乐府旧题，内容多写边塞情况和战士的生活。本文所选为王昌龄所作《从军行》组诗中的一首。</a:t>
            </a:r>
            <a:endParaRPr lang="zh-CN" altLang="en-US" sz="2000" b="1" spc="200">
              <a:solidFill>
                <a:schemeClr val="bg1"/>
              </a:solidFill>
              <a:uFillTx/>
              <a:latin typeface="思源宋体 CN Light" panose="02020300000000000000" charset="-122"/>
              <a:ea typeface="思源宋体 CN Light" panose="02020300000000000000" charset="-122"/>
              <a:sym typeface="+mn-ea"/>
            </a:endParaRPr>
          </a:p>
        </p:txBody>
      </p:sp>
      <p:cxnSp>
        <p:nvCxnSpPr>
          <p:cNvPr id="8" name="直接连接符 7"/>
          <p:cNvCxnSpPr/>
          <p:nvPr/>
        </p:nvCxnSpPr>
        <p:spPr>
          <a:xfrm>
            <a:off x="2174240" y="4869180"/>
            <a:ext cx="7747000"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000">
        <p159:morph option="byObject"/>
      </p:transition>
    </mc:Choice>
    <mc:Fallback>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1430" y="-6985"/>
            <a:ext cx="12192000" cy="6880860"/>
          </a:xfrm>
          <a:prstGeom prst="rect">
            <a:avLst/>
          </a:prstGeom>
          <a:gradFill>
            <a:gsLst>
              <a:gs pos="83000">
                <a:srgbClr val="C09A80"/>
              </a:gs>
              <a:gs pos="12000">
                <a:srgbClr val="FEDEBE">
                  <a:alpha val="20000"/>
                </a:srgbClr>
              </a:gs>
              <a:gs pos="94000">
                <a:srgbClr val="763C1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610995" y="1591310"/>
            <a:ext cx="8877300" cy="2675255"/>
          </a:xfrm>
          <a:prstGeom prst="rect">
            <a:avLst/>
          </a:prstGeom>
          <a:noFill/>
        </p:spPr>
        <p:txBody>
          <a:bodyPr wrap="square" rtlCol="0">
            <a:spAutoFit/>
          </a:bodyPr>
          <a:lstStyle/>
          <a:p>
            <a:pPr algn="just" fontAlgn="auto">
              <a:lnSpc>
                <a:spcPct val="120000"/>
              </a:lnSpc>
            </a:pPr>
            <a:r>
              <a:rPr lang="en-US" sz="2800" b="1">
                <a:solidFill>
                  <a:srgbClr val="763C19"/>
                </a:solidFill>
                <a:latin typeface="楷体" panose="02010609060101010101" charset="-122"/>
                <a:ea typeface="楷体" panose="02010609060101010101" charset="-122"/>
                <a:cs typeface="楷体" panose="02010609060101010101" charset="-122"/>
              </a:rPr>
              <a:t>    </a:t>
            </a:r>
            <a:r>
              <a:rPr sz="2800" b="1">
                <a:solidFill>
                  <a:srgbClr val="763C19"/>
                </a:solidFill>
                <a:latin typeface="楷体" panose="02010609060101010101" charset="-122"/>
                <a:ea typeface="楷体" panose="02010609060101010101" charset="-122"/>
                <a:cs typeface="楷体" panose="02010609060101010101" charset="-122"/>
              </a:rPr>
              <a:t>这首诗反映了戍边将士杀du敌立功、保卫国家的豪情壮志。诗的前两句描绘边地风光，借以渲染战争气氛。后两句集中概括了戍边将士长期参与的酷烈战争生活以及决心破敌的豪情。壮阔的塞外景色与将士宏伟的抱负融合在一起，气魄雄阔，风格浑豪。</a:t>
            </a:r>
            <a:endParaRPr sz="2800" b="1">
              <a:solidFill>
                <a:srgbClr val="763C19"/>
              </a:solidFill>
              <a:latin typeface="楷体" panose="02010609060101010101" charset="-122"/>
              <a:ea typeface="楷体" panose="02010609060101010101" charset="-122"/>
              <a:cs typeface="楷体" panose="02010609060101010101" charset="-122"/>
            </a:endParaRPr>
          </a:p>
        </p:txBody>
      </p:sp>
      <p:pic>
        <p:nvPicPr>
          <p:cNvPr id="10" name="图片 9" descr="图片1"/>
          <p:cNvPicPr>
            <a:picLocks noChangeAspect="1"/>
          </p:cNvPicPr>
          <p:nvPr/>
        </p:nvPicPr>
        <p:blipFill>
          <a:blip r:embed="rId1"/>
          <a:srcRect b="33292"/>
          <a:stretch>
            <a:fillRect/>
          </a:stretch>
        </p:blipFill>
        <p:spPr>
          <a:xfrm>
            <a:off x="27305" y="4782221"/>
            <a:ext cx="12158980" cy="2068081"/>
          </a:xfrm>
          <a:prstGeom prst="rect">
            <a:avLst/>
          </a:prstGeom>
          <a:ln>
            <a:noFill/>
          </a:ln>
          <a:effectLst>
            <a:softEdge rad="25400"/>
          </a:effectLst>
        </p:spPr>
      </p:pic>
      <p:sp>
        <p:nvSpPr>
          <p:cNvPr id="2" name="矩形 1"/>
          <p:cNvSpPr/>
          <p:nvPr/>
        </p:nvSpPr>
        <p:spPr>
          <a:xfrm>
            <a:off x="0" y="692785"/>
            <a:ext cx="3719830" cy="648335"/>
          </a:xfrm>
          <a:prstGeom prst="rect">
            <a:avLst/>
          </a:prstGeom>
          <a:solidFill>
            <a:schemeClr val="bg1"/>
          </a:solidFill>
          <a:ln>
            <a:solidFill>
              <a:srgbClr val="763C1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892810" y="732155"/>
            <a:ext cx="1989455" cy="583565"/>
          </a:xfrm>
          <a:prstGeom prst="rect">
            <a:avLst/>
          </a:prstGeom>
          <a:noFill/>
        </p:spPr>
        <p:txBody>
          <a:bodyPr wrap="square" rtlCol="0">
            <a:spAutoFit/>
          </a:bodyPr>
          <a:lstStyle/>
          <a:p>
            <a:pPr algn="dist"/>
            <a:r>
              <a:rPr lang="zh-CN" altLang="en-US" sz="3200">
                <a:solidFill>
                  <a:srgbClr val="763C19"/>
                </a:solidFill>
                <a:latin typeface="思源黑体 CN Medium" panose="020B0600000000000000" charset="-122"/>
                <a:ea typeface="思源黑体 CN Medium" panose="020B0600000000000000" charset="-122"/>
              </a:rPr>
              <a:t>主旨探究</a:t>
            </a:r>
            <a:endParaRPr lang="zh-CN" altLang="en-US" sz="3200">
              <a:solidFill>
                <a:srgbClr val="763C19"/>
              </a:solidFill>
              <a:latin typeface="思源黑体 CN Medium" panose="020B0600000000000000" charset="-122"/>
              <a:ea typeface="思源黑体 CN Medium" panose="020B0600000000000000" charset="-122"/>
            </a:endParaRP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430" y="-6985"/>
            <a:ext cx="12192000" cy="6880860"/>
          </a:xfrm>
          <a:prstGeom prst="rect">
            <a:avLst/>
          </a:prstGeom>
          <a:gradFill>
            <a:gsLst>
              <a:gs pos="83000">
                <a:srgbClr val="C09A80"/>
              </a:gs>
              <a:gs pos="12000">
                <a:srgbClr val="FEDEBE">
                  <a:alpha val="20000"/>
                </a:srgbClr>
              </a:gs>
              <a:gs pos="94000">
                <a:srgbClr val="763C1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692785"/>
            <a:ext cx="3719830" cy="648335"/>
          </a:xfrm>
          <a:prstGeom prst="rect">
            <a:avLst/>
          </a:prstGeom>
          <a:solidFill>
            <a:schemeClr val="bg1"/>
          </a:solidFill>
          <a:ln>
            <a:solidFill>
              <a:srgbClr val="763C1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892810" y="732155"/>
            <a:ext cx="1989455" cy="583565"/>
          </a:xfrm>
          <a:prstGeom prst="rect">
            <a:avLst/>
          </a:prstGeom>
          <a:noFill/>
        </p:spPr>
        <p:txBody>
          <a:bodyPr wrap="square" rtlCol="0">
            <a:spAutoFit/>
          </a:bodyPr>
          <a:lstStyle/>
          <a:p>
            <a:pPr algn="dist"/>
            <a:r>
              <a:rPr lang="zh-CN" altLang="en-US" sz="3200">
                <a:solidFill>
                  <a:srgbClr val="763C19"/>
                </a:solidFill>
                <a:latin typeface="思源黑体 CN Medium" panose="020B0600000000000000" charset="-122"/>
                <a:ea typeface="思源黑体 CN Medium" panose="020B0600000000000000" charset="-122"/>
              </a:rPr>
              <a:t>延伸阅读</a:t>
            </a:r>
            <a:endParaRPr lang="zh-CN" altLang="en-US" sz="3200">
              <a:solidFill>
                <a:srgbClr val="763C19"/>
              </a:solidFill>
              <a:latin typeface="思源黑体 CN Medium" panose="020B0600000000000000" charset="-122"/>
              <a:ea typeface="思源黑体 CN Medium" panose="020B0600000000000000" charset="-122"/>
            </a:endParaRPr>
          </a:p>
        </p:txBody>
      </p:sp>
      <p:pic>
        <p:nvPicPr>
          <p:cNvPr id="10" name="图片 9" descr="图片1"/>
          <p:cNvPicPr>
            <a:picLocks noChangeAspect="1"/>
          </p:cNvPicPr>
          <p:nvPr/>
        </p:nvPicPr>
        <p:blipFill>
          <a:blip r:embed="rId1"/>
          <a:srcRect b="33292"/>
          <a:stretch>
            <a:fillRect/>
          </a:stretch>
        </p:blipFill>
        <p:spPr>
          <a:xfrm>
            <a:off x="27305" y="4782221"/>
            <a:ext cx="12158980" cy="2068081"/>
          </a:xfrm>
          <a:prstGeom prst="rect">
            <a:avLst/>
          </a:prstGeom>
          <a:ln>
            <a:noFill/>
          </a:ln>
          <a:effectLst>
            <a:softEdge rad="25400"/>
          </a:effectLst>
        </p:spPr>
      </p:pic>
      <p:sp>
        <p:nvSpPr>
          <p:cNvPr id="6" name="文本框 5"/>
          <p:cNvSpPr txBox="1"/>
          <p:nvPr/>
        </p:nvSpPr>
        <p:spPr>
          <a:xfrm>
            <a:off x="2167890" y="3081655"/>
            <a:ext cx="8737600" cy="1531620"/>
          </a:xfrm>
          <a:prstGeom prst="rect">
            <a:avLst/>
          </a:prstGeom>
          <a:noFill/>
        </p:spPr>
        <p:txBody>
          <a:bodyPr wrap="square">
            <a:spAutoFit/>
          </a:bodyPr>
          <a:lstStyle/>
          <a:p>
            <a:pPr marR="0" defTabSz="914400">
              <a:lnSpc>
                <a:spcPct val="130000"/>
              </a:lnSpc>
              <a:buClrTx/>
              <a:buSzTx/>
              <a:buFontTx/>
              <a:defRPr/>
            </a:pPr>
            <a:r>
              <a:rPr kumimoji="0" lang="zh-CN" altLang="en-US" sz="3600" b="1" spc="400" baseline="0" noProof="1">
                <a:solidFill>
                  <a:srgbClr val="763C19"/>
                </a:solidFill>
                <a:effectLst>
                  <a:outerShdw blurRad="38100" dist="38100" dir="2700000">
                    <a:srgbClr val="C0C0C0"/>
                  </a:outerShdw>
                </a:effectLst>
                <a:uFillTx/>
                <a:latin typeface="楷体" panose="02010609060101010101" charset="-122"/>
                <a:ea typeface="楷体" panose="02010609060101010101" charset="-122"/>
                <a:cs typeface="楷体" panose="02010609060101010101" charset="-122"/>
                <a:sym typeface="Arial" panose="020B0604020202020204" pitchFamily="34" charset="0"/>
              </a:rPr>
              <a:t>葡萄美酒夜光杯，欲饮琵琶马上催。 </a:t>
            </a:r>
            <a:endParaRPr kumimoji="0" lang="zh-CN" altLang="en-US" sz="3600" b="1" spc="400" baseline="0" noProof="1">
              <a:solidFill>
                <a:srgbClr val="763C19"/>
              </a:solidFill>
              <a:effectLst>
                <a:outerShdw blurRad="38100" dist="38100" dir="2700000">
                  <a:srgbClr val="C0C0C0"/>
                </a:outerShdw>
              </a:effectLst>
              <a:uFillTx/>
              <a:latin typeface="楷体" panose="02010609060101010101" charset="-122"/>
              <a:ea typeface="楷体" panose="02010609060101010101" charset="-122"/>
              <a:cs typeface="楷体" panose="02010609060101010101" charset="-122"/>
              <a:sym typeface="Arial" panose="020B0604020202020204" pitchFamily="34" charset="0"/>
            </a:endParaRPr>
          </a:p>
          <a:p>
            <a:pPr marR="0" defTabSz="914400">
              <a:lnSpc>
                <a:spcPct val="130000"/>
              </a:lnSpc>
              <a:buClrTx/>
              <a:buSzTx/>
              <a:buFontTx/>
              <a:defRPr/>
            </a:pPr>
            <a:r>
              <a:rPr kumimoji="0" lang="zh-CN" altLang="en-US" sz="3600" b="1" spc="400" baseline="0" noProof="1">
                <a:solidFill>
                  <a:srgbClr val="763C19"/>
                </a:solidFill>
                <a:effectLst>
                  <a:outerShdw blurRad="38100" dist="38100" dir="2700000">
                    <a:srgbClr val="C0C0C0"/>
                  </a:outerShdw>
                </a:effectLst>
                <a:uFillTx/>
                <a:latin typeface="楷体" panose="02010609060101010101" charset="-122"/>
                <a:ea typeface="楷体" panose="02010609060101010101" charset="-122"/>
                <a:cs typeface="楷体" panose="02010609060101010101" charset="-122"/>
                <a:sym typeface="Arial" panose="020B0604020202020204" pitchFamily="34" charset="0"/>
              </a:rPr>
              <a:t>醉卧沙场君莫笑，古来征战几人回？</a:t>
            </a:r>
            <a:endParaRPr kumimoji="0" lang="zh-CN" altLang="en-US" sz="3600" b="1" spc="400" baseline="0" noProof="1">
              <a:solidFill>
                <a:srgbClr val="763C19"/>
              </a:solidFill>
              <a:effectLst>
                <a:outerShdw blurRad="38100" dist="38100" dir="2700000">
                  <a:srgbClr val="C0C0C0"/>
                </a:outerShdw>
              </a:effectLst>
              <a:uFillTx/>
              <a:latin typeface="楷体" panose="02010609060101010101" charset="-122"/>
              <a:ea typeface="楷体" panose="02010609060101010101" charset="-122"/>
              <a:cs typeface="楷体" panose="02010609060101010101" charset="-122"/>
              <a:sym typeface="Arial" panose="020B0604020202020204" pitchFamily="34" charset="0"/>
            </a:endParaRPr>
          </a:p>
        </p:txBody>
      </p:sp>
      <p:sp>
        <p:nvSpPr>
          <p:cNvPr id="7" name="文本框 6"/>
          <p:cNvSpPr txBox="1"/>
          <p:nvPr/>
        </p:nvSpPr>
        <p:spPr>
          <a:xfrm>
            <a:off x="2590800" y="1577340"/>
            <a:ext cx="7081520" cy="755650"/>
          </a:xfrm>
          <a:prstGeom prst="rect">
            <a:avLst/>
          </a:prstGeom>
          <a:noFill/>
        </p:spPr>
        <p:txBody>
          <a:bodyPr wrap="square">
            <a:spAutoFit/>
          </a:bodyPr>
          <a:lstStyle/>
          <a:p>
            <a:pPr marR="0" algn="ctr" defTabSz="914400">
              <a:lnSpc>
                <a:spcPct val="120000"/>
              </a:lnSpc>
              <a:buClrTx/>
              <a:buSzTx/>
              <a:buFontTx/>
              <a:defRPr/>
            </a:pPr>
            <a:r>
              <a:rPr kumimoji="0" lang="zh-CN" altLang="en-US" sz="3600" kern="1200" cap="none" spc="0" normalizeH="0" baseline="0" noProof="1">
                <a:solidFill>
                  <a:srgbClr val="763C19"/>
                </a:solidFill>
                <a:effectLst>
                  <a:outerShdw blurRad="38100" dist="38100" dir="2700000">
                    <a:srgbClr val="C0C0C0"/>
                  </a:outerShdw>
                </a:effectLst>
                <a:latin typeface="思源黑体 CN Medium" panose="020B0600000000000000" charset="-122"/>
                <a:ea typeface="思源黑体 CN Medium" panose="020B0600000000000000" charset="-122"/>
                <a:cs typeface="思源黑体 CN Medium" panose="020B0600000000000000" charset="-122"/>
                <a:sym typeface="Arial" panose="020B0604020202020204" pitchFamily="34" charset="0"/>
              </a:rPr>
              <a:t>凉 州 词</a:t>
            </a:r>
            <a:r>
              <a:rPr kumimoji="0" lang="zh-CN" altLang="en-US" sz="3600" b="1" kern="1200" cap="none" spc="0" normalizeH="0" baseline="0" noProof="1">
                <a:solidFill>
                  <a:srgbClr val="763C19"/>
                </a:solidFill>
                <a:effectLst>
                  <a:outerShdw blurRad="38100" dist="38100" dir="2700000">
                    <a:srgbClr val="C0C0C0"/>
                  </a:outerShdw>
                </a:effectLst>
                <a:latin typeface="思源宋体 CN Light" panose="02020300000000000000" charset="-122"/>
                <a:ea typeface="思源宋体 CN Light" panose="02020300000000000000" charset="-122"/>
                <a:cs typeface="思源宋体 CN Light" panose="02020300000000000000" charset="-122"/>
                <a:sym typeface="Arial" panose="020B0604020202020204" pitchFamily="34" charset="0"/>
              </a:rPr>
              <a:t>                                     </a:t>
            </a:r>
            <a:r>
              <a:rPr kumimoji="0" lang="zh-CN" altLang="en-US" sz="2800" b="1" kern="1200" cap="none" spc="0" normalizeH="0" baseline="0" noProof="1">
                <a:solidFill>
                  <a:srgbClr val="763C19"/>
                </a:solidFill>
                <a:effectLst>
                  <a:outerShdw blurRad="38100" dist="38100" dir="2700000">
                    <a:srgbClr val="C0C0C0"/>
                  </a:outerShdw>
                </a:effectLst>
                <a:latin typeface="思源宋体 CN Light" panose="02020300000000000000" charset="-122"/>
                <a:ea typeface="思源宋体 CN Light" panose="02020300000000000000" charset="-122"/>
                <a:cs typeface="思源宋体 CN Light" panose="02020300000000000000" charset="-122"/>
                <a:sym typeface="Arial" panose="020B0604020202020204" pitchFamily="34" charset="0"/>
              </a:rPr>
              <a:t>    </a:t>
            </a:r>
            <a:endParaRPr kumimoji="0" lang="zh-CN" altLang="en-US" sz="2800" b="1" kern="1200" cap="none" spc="0" normalizeH="0" baseline="0" noProof="1">
              <a:solidFill>
                <a:srgbClr val="763C19"/>
              </a:solidFill>
              <a:effectLst>
                <a:outerShdw blurRad="38100" dist="38100" dir="2700000">
                  <a:srgbClr val="C0C0C0"/>
                </a:outerShdw>
              </a:effectLst>
              <a:latin typeface="思源宋体 CN Light" panose="02020300000000000000" charset="-122"/>
              <a:ea typeface="思源宋体 CN Light" panose="02020300000000000000" charset="-122"/>
              <a:cs typeface="思源宋体 CN Light" panose="02020300000000000000" charset="-122"/>
              <a:sym typeface="Arial" panose="020B0604020202020204" pitchFamily="34" charset="0"/>
            </a:endParaRPr>
          </a:p>
        </p:txBody>
      </p:sp>
      <p:sp>
        <p:nvSpPr>
          <p:cNvPr id="18" name="文本框 17"/>
          <p:cNvSpPr txBox="1"/>
          <p:nvPr/>
        </p:nvSpPr>
        <p:spPr>
          <a:xfrm>
            <a:off x="7128510" y="2503805"/>
            <a:ext cx="2350135" cy="521970"/>
          </a:xfrm>
          <a:prstGeom prst="rect">
            <a:avLst/>
          </a:prstGeom>
          <a:noFill/>
        </p:spPr>
        <p:txBody>
          <a:bodyPr wrap="square" rtlCol="0">
            <a:spAutoFit/>
          </a:bodyPr>
          <a:lstStyle/>
          <a:p>
            <a:r>
              <a:rPr lang="en-US" altLang="zh-CN" sz="2800" b="1">
                <a:solidFill>
                  <a:srgbClr val="763C19"/>
                </a:solidFill>
                <a:effectLst>
                  <a:outerShdw blurRad="38100" dist="38100" dir="2700000">
                    <a:srgbClr val="C0C0C0"/>
                  </a:outerShdw>
                </a:effectLst>
                <a:latin typeface="思源宋体 CN Light" panose="02020300000000000000" charset="-122"/>
                <a:ea typeface="思源宋体 CN Light" panose="02020300000000000000" charset="-122"/>
                <a:cs typeface="思源宋体 CN Light" panose="02020300000000000000" charset="-122"/>
                <a:sym typeface="Arial" panose="020B0604020202020204" pitchFamily="34" charset="0"/>
              </a:rPr>
              <a:t>[</a:t>
            </a:r>
            <a:r>
              <a:rPr lang="zh-CN" altLang="en-US" sz="2800" b="1">
                <a:solidFill>
                  <a:srgbClr val="763C19"/>
                </a:solidFill>
                <a:effectLst>
                  <a:outerShdw blurRad="38100" dist="38100" dir="2700000">
                    <a:srgbClr val="C0C0C0"/>
                  </a:outerShdw>
                </a:effectLst>
                <a:latin typeface="思源宋体 CN Light" panose="02020300000000000000" charset="-122"/>
                <a:ea typeface="思源宋体 CN Light" panose="02020300000000000000" charset="-122"/>
                <a:cs typeface="思源宋体 CN Light" panose="02020300000000000000" charset="-122"/>
                <a:sym typeface="Arial" panose="020B0604020202020204" pitchFamily="34" charset="0"/>
              </a:rPr>
              <a:t>唐</a:t>
            </a:r>
            <a:r>
              <a:rPr lang="en-US" altLang="zh-CN" sz="2800" b="1">
                <a:solidFill>
                  <a:srgbClr val="763C19"/>
                </a:solidFill>
                <a:effectLst>
                  <a:outerShdw blurRad="38100" dist="38100" dir="2700000">
                    <a:srgbClr val="C0C0C0"/>
                  </a:outerShdw>
                </a:effectLst>
                <a:latin typeface="思源宋体 CN Light" panose="02020300000000000000" charset="-122"/>
                <a:ea typeface="思源宋体 CN Light" panose="02020300000000000000" charset="-122"/>
                <a:cs typeface="思源宋体 CN Light" panose="02020300000000000000" charset="-122"/>
                <a:sym typeface="Arial" panose="020B0604020202020204" pitchFamily="34" charset="0"/>
              </a:rPr>
              <a:t>] </a:t>
            </a:r>
            <a:r>
              <a:rPr lang="zh-CN" altLang="en-US" sz="2800" b="1">
                <a:solidFill>
                  <a:srgbClr val="763C19"/>
                </a:solidFill>
                <a:effectLst>
                  <a:outerShdw blurRad="38100" dist="38100" dir="2700000">
                    <a:srgbClr val="C0C0C0"/>
                  </a:outerShdw>
                </a:effectLst>
                <a:latin typeface="思源宋体 CN Light" panose="02020300000000000000" charset="-122"/>
                <a:ea typeface="思源宋体 CN Light" panose="02020300000000000000" charset="-122"/>
                <a:cs typeface="思源宋体 CN Light" panose="02020300000000000000" charset="-122"/>
                <a:sym typeface="Arial" panose="020B0604020202020204" pitchFamily="34" charset="0"/>
              </a:rPr>
              <a:t>王翰</a:t>
            </a:r>
            <a:endParaRPr lang="zh-CN" altLang="en-US" sz="280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22860" y="21590"/>
            <a:ext cx="12192000" cy="6858000"/>
          </a:xfrm>
          <a:prstGeom prst="rect">
            <a:avLst/>
          </a:prstGeom>
        </p:spPr>
      </p:pic>
      <p:sp>
        <p:nvSpPr>
          <p:cNvPr id="3" name="矩形 2"/>
          <p:cNvSpPr/>
          <p:nvPr/>
        </p:nvSpPr>
        <p:spPr>
          <a:xfrm>
            <a:off x="-84455" y="18415"/>
            <a:ext cx="12284710" cy="6858000"/>
          </a:xfrm>
          <a:prstGeom prst="rect">
            <a:avLst/>
          </a:prstGeom>
          <a:gradFill>
            <a:gsLst>
              <a:gs pos="0">
                <a:srgbClr val="C39272">
                  <a:alpha val="0"/>
                </a:srgbClr>
              </a:gs>
              <a:gs pos="64000">
                <a:srgbClr val="543427">
                  <a:alpha val="14000"/>
                </a:srgbClr>
              </a:gs>
              <a:gs pos="100000">
                <a:srgbClr val="523225"/>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descr="图片2"/>
          <p:cNvPicPr>
            <a:picLocks noChangeAspect="1"/>
          </p:cNvPicPr>
          <p:nvPr/>
        </p:nvPicPr>
        <p:blipFill>
          <a:blip r:embed="rId2"/>
          <a:stretch>
            <a:fillRect/>
          </a:stretch>
        </p:blipFill>
        <p:spPr>
          <a:xfrm>
            <a:off x="1905635" y="1056005"/>
            <a:ext cx="8956675" cy="3334385"/>
          </a:xfrm>
          <a:prstGeom prst="rect">
            <a:avLst/>
          </a:prstGeom>
        </p:spPr>
      </p:pic>
      <p:sp>
        <p:nvSpPr>
          <p:cNvPr id="12" name="文本框 11"/>
          <p:cNvSpPr txBox="1"/>
          <p:nvPr/>
        </p:nvSpPr>
        <p:spPr>
          <a:xfrm>
            <a:off x="3567430" y="1922145"/>
            <a:ext cx="5580380" cy="1568450"/>
          </a:xfrm>
          <a:prstGeom prst="rect">
            <a:avLst/>
          </a:prstGeom>
          <a:noFill/>
          <a:effectLst>
            <a:outerShdw dist="25400" dir="5400000" algn="t" rotWithShape="0">
              <a:srgbClr val="6F402C">
                <a:alpha val="49000"/>
              </a:srgbClr>
            </a:outerShdw>
          </a:effectLst>
        </p:spPr>
        <p:txBody>
          <a:bodyPr wrap="square" rtlCol="0">
            <a:spAutoFit/>
          </a:bodyPr>
          <a:lstStyle/>
          <a:p>
            <a:r>
              <a:rPr lang="zh-CN" altLang="en-US" sz="9600">
                <a:solidFill>
                  <a:srgbClr val="9B5F44"/>
                </a:solidFill>
                <a:latin typeface="庞门正道粗书体" panose="02010600030101010101" charset="-122"/>
                <a:ea typeface="庞门正道粗书体" panose="02010600030101010101" charset="-122"/>
              </a:rPr>
              <a:t>谢谢观赏</a:t>
            </a:r>
            <a:endParaRPr lang="zh-CN" altLang="en-US" sz="9600">
              <a:solidFill>
                <a:srgbClr val="9B5F44"/>
              </a:solidFill>
              <a:latin typeface="庞门正道粗书体" panose="02010600030101010101" charset="-122"/>
              <a:ea typeface="庞门正道粗书体" panose="02010600030101010101" charset="-122"/>
            </a:endParaRPr>
          </a:p>
        </p:txBody>
      </p:sp>
      <p:pic>
        <p:nvPicPr>
          <p:cNvPr id="13" name="New picture"/>
          <p:cNvPicPr/>
          <p:nvPr/>
        </p:nvPicPr>
        <p:blipFill>
          <a:blip r:embed="rId3"/>
          <a:stretch>
            <a:fillRect/>
          </a:stretch>
        </p:blipFill>
        <p:spPr>
          <a:xfrm>
            <a:off x="11772900" y="11531600"/>
            <a:ext cx="342900" cy="254000"/>
          </a:xfrm>
          <a:prstGeom prst="cube">
            <a:avLst/>
          </a:prstGeom>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635" y="-62230"/>
            <a:ext cx="12192000" cy="2447925"/>
            <a:chOff x="18" y="-4184"/>
            <a:chExt cx="19200" cy="3855"/>
          </a:xfrm>
        </p:grpSpPr>
        <p:sp>
          <p:nvSpPr>
            <p:cNvPr id="9" name="矩形 8"/>
            <p:cNvSpPr/>
            <p:nvPr/>
          </p:nvSpPr>
          <p:spPr>
            <a:xfrm>
              <a:off x="18" y="-4184"/>
              <a:ext cx="19200" cy="3855"/>
            </a:xfrm>
            <a:prstGeom prst="rect">
              <a:avLst/>
            </a:prstGeom>
            <a:gradFill>
              <a:gsLst>
                <a:gs pos="83000">
                  <a:srgbClr val="C09A80"/>
                </a:gs>
                <a:gs pos="12000">
                  <a:srgbClr val="FEDEBE">
                    <a:alpha val="20000"/>
                  </a:srgbClr>
                </a:gs>
                <a:gs pos="94000">
                  <a:srgbClr val="763C1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descr="图片1"/>
            <p:cNvPicPr>
              <a:picLocks noChangeAspect="1"/>
            </p:cNvPicPr>
            <p:nvPr/>
          </p:nvPicPr>
          <p:blipFill>
            <a:blip r:embed="rId1"/>
            <a:srcRect b="40711"/>
            <a:stretch>
              <a:fillRect/>
            </a:stretch>
          </p:blipFill>
          <p:spPr>
            <a:xfrm>
              <a:off x="25" y="-3246"/>
              <a:ext cx="19148" cy="2885"/>
            </a:xfrm>
            <a:prstGeom prst="rect">
              <a:avLst/>
            </a:prstGeom>
            <a:ln>
              <a:noFill/>
            </a:ln>
            <a:effectLst>
              <a:softEdge rad="25400"/>
            </a:effectLst>
          </p:spPr>
        </p:pic>
      </p:grpSp>
      <p:sp>
        <p:nvSpPr>
          <p:cNvPr id="3" name="文本框 2"/>
          <p:cNvSpPr txBox="1"/>
          <p:nvPr/>
        </p:nvSpPr>
        <p:spPr>
          <a:xfrm>
            <a:off x="990600" y="2848610"/>
            <a:ext cx="10325735" cy="3192145"/>
          </a:xfrm>
          <a:prstGeom prst="rect">
            <a:avLst/>
          </a:prstGeom>
          <a:noFill/>
        </p:spPr>
        <p:txBody>
          <a:bodyPr wrap="square" rtlCol="0">
            <a:spAutoFit/>
          </a:bodyPr>
          <a:lstStyle/>
          <a:p>
            <a:pPr algn="just" fontAlgn="auto">
              <a:lnSpc>
                <a:spcPct val="120000"/>
              </a:lnSpc>
            </a:pPr>
            <a:r>
              <a:rPr lang="zh-CN" altLang="zh-CN" sz="2800" b="1" kern="100" noProof="0">
                <a:ln>
                  <a:noFill/>
                </a:ln>
                <a:solidFill>
                  <a:srgbClr val="763C19"/>
                </a:solidFill>
                <a:effectLst/>
                <a:uLnTx/>
                <a:uFillTx/>
                <a:latin typeface="思源黑体 CN Medium" panose="020B0600000000000000" charset="-122"/>
                <a:ea typeface="思源黑体 CN Medium" panose="020B0600000000000000" charset="-122"/>
                <a:cs typeface="思源宋体 CN Medium" panose="02020500000000000000" charset="-122"/>
                <a:sym typeface="+mn-ea"/>
              </a:rPr>
              <a:t>边塞诗</a:t>
            </a:r>
            <a:r>
              <a:rPr lang="en-US" altLang="zh-CN" sz="2800" b="1" kern="100" noProof="0">
                <a:ln>
                  <a:noFill/>
                </a:ln>
                <a:solidFill>
                  <a:srgbClr val="763C19"/>
                </a:solidFill>
                <a:effectLst/>
                <a:uLnTx/>
                <a:uFillTx/>
                <a:latin typeface="思源黑体 CN Medium" panose="020B0600000000000000" charset="-122"/>
                <a:ea typeface="思源黑体 CN Medium" panose="020B0600000000000000" charset="-122"/>
                <a:cs typeface="思源宋体 CN Medium" panose="02020500000000000000" charset="-122"/>
                <a:sym typeface="+mn-ea"/>
              </a:rPr>
              <a:t> </a:t>
            </a:r>
            <a:r>
              <a:rPr lang="en-US" altLang="zh-CN" sz="2800" b="1" kern="100" noProof="0">
                <a:ln>
                  <a:noFill/>
                </a:ln>
                <a:solidFill>
                  <a:srgbClr val="C00000"/>
                </a:solidFill>
                <a:effectLst/>
                <a:uLnTx/>
                <a:uFillTx/>
                <a:latin typeface="思源黑体 CN Medium" panose="020B0600000000000000" charset="-122"/>
                <a:ea typeface="思源黑体 CN Medium" panose="020B0600000000000000" charset="-122"/>
                <a:cs typeface="思源宋体 CN Medium" panose="02020500000000000000" charset="-122"/>
                <a:sym typeface="+mn-ea"/>
              </a:rPr>
              <a:t>  </a:t>
            </a:r>
            <a:r>
              <a:rPr lang="zh-CN" altLang="zh-CN" sz="2800" b="1" kern="100" noProof="0">
                <a:ln>
                  <a:noFill/>
                </a:ln>
                <a:effectLst/>
                <a:uLnTx/>
                <a:uFillTx/>
                <a:latin typeface="楷体" panose="02010609060101010101" charset="-122"/>
                <a:ea typeface="楷体" panose="02010609060101010101" charset="-122"/>
                <a:cs typeface="思源宋体 CN Medium" panose="02020500000000000000" charset="-122"/>
                <a:sym typeface="+mn-ea"/>
              </a:rPr>
              <a:t>又称</a:t>
            </a:r>
            <a:r>
              <a:rPr lang="zh-CN" altLang="zh-CN" sz="2800" b="1" kern="100" noProof="0">
                <a:ln>
                  <a:noFill/>
                </a:ln>
                <a:solidFill>
                  <a:srgbClr val="763C19"/>
                </a:solidFill>
                <a:effectLst/>
                <a:uLnTx/>
                <a:uFillTx/>
                <a:latin typeface="楷体" panose="02010609060101010101" charset="-122"/>
                <a:ea typeface="楷体" panose="02010609060101010101" charset="-122"/>
                <a:cs typeface="思源宋体 CN Medium" panose="02020500000000000000" charset="-122"/>
                <a:sym typeface="+mn-ea"/>
              </a:rPr>
              <a:t>出塞诗</a:t>
            </a:r>
            <a:r>
              <a:rPr lang="zh-CN" altLang="zh-CN" sz="2800" b="1" kern="100" noProof="0">
                <a:ln>
                  <a:noFill/>
                </a:ln>
                <a:effectLst/>
                <a:uLnTx/>
                <a:uFillTx/>
                <a:latin typeface="楷体" panose="02010609060101010101" charset="-122"/>
                <a:ea typeface="楷体" panose="02010609060101010101" charset="-122"/>
                <a:cs typeface="思源宋体 CN Medium" panose="02020500000000000000" charset="-122"/>
                <a:sym typeface="+mn-ea"/>
              </a:rPr>
              <a:t>，是以边疆地区</a:t>
            </a:r>
            <a:r>
              <a:rPr lang="zh-CN" altLang="zh-CN" sz="2800" b="1" kern="100" noProof="0">
                <a:ln>
                  <a:noFill/>
                </a:ln>
                <a:solidFill>
                  <a:srgbClr val="763C19"/>
                </a:solidFill>
                <a:effectLst/>
                <a:uLnTx/>
                <a:uFillTx/>
                <a:latin typeface="楷体" panose="02010609060101010101" charset="-122"/>
                <a:ea typeface="楷体" panose="02010609060101010101" charset="-122"/>
                <a:cs typeface="思源宋体 CN Medium" panose="02020500000000000000" charset="-122"/>
                <a:sym typeface="+mn-ea"/>
              </a:rPr>
              <a:t>军民生活</a:t>
            </a:r>
            <a:r>
              <a:rPr lang="zh-CN" altLang="zh-CN" sz="2800" b="1" kern="100" spc="-130" noProof="0">
                <a:ln>
                  <a:noFill/>
                </a:ln>
                <a:effectLst/>
                <a:uLnTx/>
                <a:uFillTx/>
                <a:latin typeface="楷体" panose="02010609060101010101" charset="-122"/>
                <a:ea typeface="楷体" panose="02010609060101010101" charset="-122"/>
                <a:cs typeface="思源宋体 CN Medium" panose="02020500000000000000" charset="-122"/>
                <a:sym typeface="+mn-ea"/>
              </a:rPr>
              <a:t>和</a:t>
            </a:r>
            <a:r>
              <a:rPr lang="zh-CN" altLang="zh-CN" sz="2800" b="1" kern="100" spc="-130" noProof="0">
                <a:ln>
                  <a:noFill/>
                </a:ln>
                <a:solidFill>
                  <a:srgbClr val="763C19"/>
                </a:solidFill>
                <a:effectLst/>
                <a:uLnTx/>
                <a:uFillTx/>
                <a:latin typeface="楷体" panose="02010609060101010101" charset="-122"/>
                <a:ea typeface="楷体" panose="02010609060101010101" charset="-122"/>
                <a:cs typeface="思源宋体 CN Medium" panose="02020500000000000000" charset="-122"/>
                <a:sym typeface="+mn-ea"/>
              </a:rPr>
              <a:t>自然风光</a:t>
            </a:r>
            <a:r>
              <a:rPr lang="zh-CN" altLang="zh-CN" sz="2800" b="1" kern="100" spc="-130" noProof="0">
                <a:ln>
                  <a:noFill/>
                </a:ln>
                <a:effectLst/>
                <a:uLnTx/>
                <a:uFillTx/>
                <a:latin typeface="楷体" panose="02010609060101010101" charset="-122"/>
                <a:ea typeface="楷体" panose="02010609060101010101" charset="-122"/>
                <a:cs typeface="思源宋体 CN Medium" panose="02020500000000000000" charset="-122"/>
                <a:sym typeface="+mn-ea"/>
              </a:rPr>
              <a:t>为题材的诗。边塞诗</a:t>
            </a:r>
            <a:r>
              <a:rPr lang="zh-CN" altLang="en-US" sz="2800" b="1" kern="100" spc="-130" noProof="0">
                <a:ln>
                  <a:noFill/>
                </a:ln>
                <a:effectLst/>
                <a:uLnTx/>
                <a:uFillTx/>
                <a:latin typeface="楷体" panose="02010609060101010101" charset="-122"/>
                <a:ea typeface="楷体" panose="02010609060101010101" charset="-122"/>
                <a:cs typeface="思源宋体 CN Medium" panose="02020500000000000000" charset="-122"/>
                <a:sym typeface="+mn-ea"/>
              </a:rPr>
              <a:t>的</a:t>
            </a:r>
            <a:r>
              <a:rPr lang="zh-CN" altLang="zh-CN" sz="2800" b="1" kern="100" spc="-130" noProof="0">
                <a:ln>
                  <a:noFill/>
                </a:ln>
                <a:effectLst/>
                <a:uLnTx/>
                <a:uFillTx/>
                <a:latin typeface="楷体" panose="02010609060101010101" charset="-122"/>
                <a:ea typeface="楷体" panose="02010609060101010101" charset="-122"/>
                <a:cs typeface="思源宋体 CN Medium" panose="02020500000000000000" charset="-122"/>
                <a:sym typeface="+mn-ea"/>
              </a:rPr>
              <a:t>思想内容极其丰富</a:t>
            </a:r>
            <a:r>
              <a:rPr lang="zh-CN" altLang="zh-CN" sz="2800" b="1" kern="100" noProof="0">
                <a:ln>
                  <a:noFill/>
                </a:ln>
                <a:effectLst/>
                <a:uLnTx/>
                <a:uFillTx/>
                <a:latin typeface="楷体" panose="02010609060101010101" charset="-122"/>
                <a:ea typeface="楷体" panose="02010609060101010101" charset="-122"/>
                <a:cs typeface="思源宋体 CN Medium" panose="02020500000000000000" charset="-122"/>
                <a:sym typeface="+mn-ea"/>
              </a:rPr>
              <a:t>：可以</a:t>
            </a:r>
            <a:r>
              <a:rPr lang="zh-CN" altLang="zh-CN" sz="2800" b="1" kern="100" noProof="0">
                <a:ln>
                  <a:noFill/>
                </a:ln>
                <a:solidFill>
                  <a:srgbClr val="763C19"/>
                </a:solidFill>
                <a:effectLst/>
                <a:uLnTx/>
                <a:uFillTx/>
                <a:latin typeface="楷体" panose="02010609060101010101" charset="-122"/>
                <a:ea typeface="楷体" panose="02010609060101010101" charset="-122"/>
                <a:cs typeface="思源宋体 CN Medium" panose="02020500000000000000" charset="-122"/>
                <a:sym typeface="+mn-ea"/>
              </a:rPr>
              <a:t>抒发</a:t>
            </a:r>
            <a:r>
              <a:rPr lang="zh-CN" altLang="zh-CN" sz="2800" b="1" kern="100" noProof="0">
                <a:ln>
                  <a:noFill/>
                </a:ln>
                <a:effectLst/>
                <a:uLnTx/>
                <a:uFillTx/>
                <a:latin typeface="楷体" panose="02010609060101010101" charset="-122"/>
                <a:ea typeface="楷体" panose="02010609060101010101" charset="-122"/>
                <a:cs typeface="思源宋体 CN Medium" panose="02020500000000000000" charset="-122"/>
                <a:sym typeface="+mn-ea"/>
              </a:rPr>
              <a:t>渴望建功立业、报效国家的豪情壮志，可以</a:t>
            </a:r>
            <a:r>
              <a:rPr lang="zh-CN" altLang="zh-CN" sz="2800" b="1" kern="100" noProof="0">
                <a:ln>
                  <a:noFill/>
                </a:ln>
                <a:solidFill>
                  <a:srgbClr val="763C19"/>
                </a:solidFill>
                <a:effectLst/>
                <a:uLnTx/>
                <a:uFillTx/>
                <a:latin typeface="楷体" panose="02010609060101010101" charset="-122"/>
                <a:ea typeface="楷体" panose="02010609060101010101" charset="-122"/>
                <a:cs typeface="思源宋体 CN Medium" panose="02020500000000000000" charset="-122"/>
                <a:sym typeface="+mn-ea"/>
              </a:rPr>
              <a:t>状写</a:t>
            </a:r>
            <a:r>
              <a:rPr lang="zh-CN" altLang="zh-CN" sz="2800" b="1" kern="100" noProof="0">
                <a:ln>
                  <a:noFill/>
                </a:ln>
                <a:effectLst/>
                <a:uLnTx/>
                <a:uFillTx/>
                <a:latin typeface="楷体" panose="02010609060101010101" charset="-122"/>
                <a:ea typeface="楷体" panose="02010609060101010101" charset="-122"/>
                <a:cs typeface="思源宋体 CN Medium" panose="02020500000000000000" charset="-122"/>
                <a:sym typeface="+mn-ea"/>
              </a:rPr>
              <a:t>戍边将士的乡愁、家中思妇的别离之情，可以</a:t>
            </a:r>
            <a:r>
              <a:rPr lang="zh-CN" altLang="zh-CN" sz="2800" b="1" kern="100" noProof="0">
                <a:ln>
                  <a:noFill/>
                </a:ln>
                <a:solidFill>
                  <a:srgbClr val="763C19"/>
                </a:solidFill>
                <a:effectLst/>
                <a:uLnTx/>
                <a:uFillTx/>
                <a:latin typeface="楷体" panose="02010609060101010101" charset="-122"/>
                <a:ea typeface="楷体" panose="02010609060101010101" charset="-122"/>
                <a:cs typeface="思源宋体 CN Medium" panose="02020500000000000000" charset="-122"/>
                <a:sym typeface="+mn-ea"/>
              </a:rPr>
              <a:t>表现</a:t>
            </a:r>
            <a:r>
              <a:rPr lang="zh-CN" altLang="zh-CN" sz="2800" b="1" kern="100" noProof="0">
                <a:ln>
                  <a:noFill/>
                </a:ln>
                <a:effectLst/>
                <a:uLnTx/>
                <a:uFillTx/>
                <a:latin typeface="楷体" panose="02010609060101010101" charset="-122"/>
                <a:ea typeface="楷体" panose="02010609060101010101" charset="-122"/>
                <a:cs typeface="思源宋体 CN Medium" panose="02020500000000000000" charset="-122"/>
                <a:sym typeface="+mn-ea"/>
              </a:rPr>
              <a:t>塞外戍边生活的单调艰辛、连年征战的残酷艰辛，可以</a:t>
            </a:r>
            <a:r>
              <a:rPr lang="zh-CN" altLang="zh-CN" sz="2800" b="1" kern="100" noProof="0">
                <a:ln>
                  <a:noFill/>
                </a:ln>
                <a:solidFill>
                  <a:srgbClr val="763C19"/>
                </a:solidFill>
                <a:effectLst/>
                <a:uLnTx/>
                <a:uFillTx/>
                <a:latin typeface="楷体" panose="02010609060101010101" charset="-122"/>
                <a:ea typeface="楷体" panose="02010609060101010101" charset="-122"/>
                <a:cs typeface="思源宋体 CN Medium" panose="02020500000000000000" charset="-122"/>
                <a:sym typeface="+mn-ea"/>
              </a:rPr>
              <a:t>惊叹</a:t>
            </a:r>
            <a:r>
              <a:rPr lang="zh-CN" altLang="zh-CN" sz="2800" b="1" kern="100" noProof="0">
                <a:ln>
                  <a:noFill/>
                </a:ln>
                <a:effectLst/>
                <a:uLnTx/>
                <a:uFillTx/>
                <a:latin typeface="楷体" panose="02010609060101010101" charset="-122"/>
                <a:ea typeface="楷体" panose="02010609060101010101" charset="-122"/>
                <a:cs typeface="思源宋体 CN Medium" panose="02020500000000000000" charset="-122"/>
                <a:sym typeface="+mn-ea"/>
              </a:rPr>
              <a:t>描摹边地绝域的奇异风光和民风民俗。代表诗人有</a:t>
            </a:r>
            <a:r>
              <a:rPr lang="zh-CN" altLang="zh-CN" sz="2800" b="1" kern="100" noProof="0">
                <a:ln>
                  <a:noFill/>
                </a:ln>
                <a:solidFill>
                  <a:srgbClr val="763C19"/>
                </a:solidFill>
                <a:effectLst/>
                <a:uLnTx/>
                <a:uFillTx/>
                <a:latin typeface="楷体" panose="02010609060101010101" charset="-122"/>
                <a:ea typeface="楷体" panose="02010609060101010101" charset="-122"/>
                <a:cs typeface="思源宋体 CN Medium" panose="02020500000000000000" charset="-122"/>
                <a:sym typeface="+mn-ea"/>
              </a:rPr>
              <a:t>高適</a:t>
            </a:r>
            <a:r>
              <a:rPr lang="zh-CN" altLang="zh-CN" sz="2800" b="1" kern="100" noProof="0">
                <a:ln>
                  <a:noFill/>
                </a:ln>
                <a:effectLst/>
                <a:uLnTx/>
                <a:uFillTx/>
                <a:latin typeface="楷体" panose="02010609060101010101" charset="-122"/>
                <a:ea typeface="楷体" panose="02010609060101010101" charset="-122"/>
                <a:cs typeface="思源宋体 CN Medium" panose="02020500000000000000" charset="-122"/>
                <a:sym typeface="+mn-ea"/>
              </a:rPr>
              <a:t>、</a:t>
            </a:r>
            <a:r>
              <a:rPr lang="zh-CN" altLang="zh-CN" sz="2800" b="1" kern="100" noProof="0">
                <a:ln>
                  <a:noFill/>
                </a:ln>
                <a:solidFill>
                  <a:srgbClr val="763C19"/>
                </a:solidFill>
                <a:effectLst/>
                <a:uLnTx/>
                <a:uFillTx/>
                <a:latin typeface="楷体" panose="02010609060101010101" charset="-122"/>
                <a:ea typeface="楷体" panose="02010609060101010101" charset="-122"/>
                <a:cs typeface="思源宋体 CN Medium" panose="02020500000000000000" charset="-122"/>
                <a:sym typeface="+mn-ea"/>
              </a:rPr>
              <a:t>岑参、王昌龄</a:t>
            </a:r>
            <a:r>
              <a:rPr lang="zh-CN" altLang="zh-CN" sz="2800" b="1" kern="100" noProof="0">
                <a:ln>
                  <a:noFill/>
                </a:ln>
                <a:effectLst/>
                <a:uLnTx/>
                <a:uFillTx/>
                <a:latin typeface="楷体" panose="02010609060101010101" charset="-122"/>
                <a:ea typeface="楷体" panose="02010609060101010101" charset="-122"/>
                <a:cs typeface="思源宋体 CN Medium" panose="02020500000000000000" charset="-122"/>
                <a:sym typeface="+mn-ea"/>
              </a:rPr>
              <a:t>等。</a:t>
            </a:r>
            <a:endParaRPr lang="zh-CN" altLang="en-US" sz="280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11430" y="11430"/>
            <a:ext cx="12192000" cy="6858000"/>
            <a:chOff x="18" y="18"/>
            <a:chExt cx="19200" cy="10800"/>
          </a:xfrm>
        </p:grpSpPr>
        <p:sp>
          <p:nvSpPr>
            <p:cNvPr id="3" name="矩形 2"/>
            <p:cNvSpPr/>
            <p:nvPr/>
          </p:nvSpPr>
          <p:spPr>
            <a:xfrm>
              <a:off x="18" y="18"/>
              <a:ext cx="19200" cy="10800"/>
            </a:xfrm>
            <a:prstGeom prst="rect">
              <a:avLst/>
            </a:prstGeom>
            <a:gradFill>
              <a:gsLst>
                <a:gs pos="83000">
                  <a:srgbClr val="C09A80"/>
                </a:gs>
                <a:gs pos="12000">
                  <a:srgbClr val="FEDEBE">
                    <a:alpha val="20000"/>
                  </a:srgbClr>
                </a:gs>
                <a:gs pos="94000">
                  <a:srgbClr val="763C1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descr="图片1"/>
            <p:cNvPicPr>
              <a:picLocks noChangeAspect="1"/>
            </p:cNvPicPr>
            <p:nvPr/>
          </p:nvPicPr>
          <p:blipFill>
            <a:blip r:embed="rId1"/>
            <a:stretch>
              <a:fillRect/>
            </a:stretch>
          </p:blipFill>
          <p:spPr>
            <a:xfrm>
              <a:off x="25" y="5928"/>
              <a:ext cx="19148" cy="4866"/>
            </a:xfrm>
            <a:prstGeom prst="rect">
              <a:avLst/>
            </a:prstGeom>
            <a:ln>
              <a:noFill/>
            </a:ln>
            <a:effectLst>
              <a:softEdge rad="25400"/>
            </a:effectLst>
          </p:spPr>
        </p:pic>
      </p:grpSp>
      <p:grpSp>
        <p:nvGrpSpPr>
          <p:cNvPr id="10" name="组合 9"/>
          <p:cNvGrpSpPr/>
          <p:nvPr/>
        </p:nvGrpSpPr>
        <p:grpSpPr>
          <a:xfrm>
            <a:off x="1111885" y="813435"/>
            <a:ext cx="10294620" cy="2216150"/>
            <a:chOff x="1751" y="1281"/>
            <a:chExt cx="16212" cy="3490"/>
          </a:xfrm>
        </p:grpSpPr>
        <p:sp>
          <p:nvSpPr>
            <p:cNvPr id="7" name="椭圆 6"/>
            <p:cNvSpPr/>
            <p:nvPr/>
          </p:nvSpPr>
          <p:spPr>
            <a:xfrm>
              <a:off x="1751" y="1281"/>
              <a:ext cx="3490" cy="3490"/>
            </a:xfrm>
            <a:prstGeom prst="ellipse">
              <a:avLst/>
            </a:prstGeom>
            <a:blipFill rotWithShape="1">
              <a:blip r:embed="rId2"/>
              <a:stretch>
                <a:fillRect/>
              </a:stretch>
            </a:blipFill>
            <a:ln>
              <a:solidFill>
                <a:schemeClr val="bg1"/>
              </a:solidFill>
            </a:ln>
            <a:effectLst>
              <a:outerShdw blurRad="50800" dist="76200" sx="102000" sy="102000" algn="ctr" rotWithShape="0">
                <a:srgbClr val="8B4F2B">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6431" y="1318"/>
              <a:ext cx="11533" cy="3417"/>
            </a:xfrm>
            <a:prstGeom prst="rect">
              <a:avLst/>
            </a:prstGeom>
            <a:noFill/>
          </p:spPr>
          <p:txBody>
            <a:bodyPr wrap="square" rtlCol="0">
              <a:spAutoFit/>
            </a:bodyPr>
            <a:lstStyle/>
            <a:p>
              <a:pPr marL="0" marR="0" lvl="0" indent="0" algn="l" defTabSz="914400" rtl="0" eaLnBrk="0" fontAlgn="base" latinLnBrk="0" hangingPunct="0">
                <a:lnSpc>
                  <a:spcPct val="130000"/>
                </a:lnSpc>
                <a:spcBef>
                  <a:spcPct val="0"/>
                </a:spcBef>
                <a:spcAft>
                  <a:spcPct val="0"/>
                </a:spcAft>
                <a:buClrTx/>
                <a:buSzTx/>
                <a:buFontTx/>
                <a:buNone/>
                <a:defRPr/>
              </a:pPr>
              <a:r>
                <a:rPr lang="en-US" altLang="zh-CN" sz="2400" b="1" kern="100" spc="-100" noProof="0">
                  <a:ln>
                    <a:noFill/>
                  </a:ln>
                  <a:effectLst/>
                  <a:uLnTx/>
                  <a:uFillTx/>
                  <a:latin typeface="楷体" panose="02010609060101010101" charset="-122"/>
                  <a:ea typeface="楷体" panose="02010609060101010101" charset="-122"/>
                  <a:cs typeface="思源宋体 CN Medium" panose="02020500000000000000" charset="-122"/>
                  <a:sym typeface="+mn-ea"/>
                </a:rPr>
                <a:t>   </a:t>
              </a:r>
              <a:r>
                <a:rPr lang="en-US" altLang="zh-CN" sz="3200" b="1" kern="100" spc="-100" noProof="0">
                  <a:ln>
                    <a:noFill/>
                  </a:ln>
                  <a:solidFill>
                    <a:srgbClr val="763C19"/>
                  </a:solidFill>
                  <a:effectLst/>
                  <a:uLnTx/>
                  <a:uFillTx/>
                  <a:latin typeface="楷体" panose="02010609060101010101" charset="-122"/>
                  <a:ea typeface="楷体" panose="02010609060101010101" charset="-122"/>
                  <a:cs typeface="思源宋体 CN Medium" panose="02020500000000000000" charset="-122"/>
                  <a:sym typeface="+mn-ea"/>
                </a:rPr>
                <a:t> </a:t>
              </a:r>
              <a:r>
                <a:rPr lang="zh-CN" altLang="zh-CN" sz="3200" b="1" kern="100" spc="-100" noProof="0">
                  <a:ln>
                    <a:noFill/>
                  </a:ln>
                  <a:solidFill>
                    <a:srgbClr val="763C19"/>
                  </a:solidFill>
                  <a:effectLst/>
                  <a:uLnTx/>
                  <a:uFillTx/>
                  <a:latin typeface="楷体" panose="02010609060101010101" charset="-122"/>
                  <a:ea typeface="楷体" panose="02010609060101010101" charset="-122"/>
                  <a:cs typeface="思源宋体 CN Medium" panose="02020500000000000000" charset="-122"/>
                  <a:sym typeface="+mn-ea"/>
                </a:rPr>
                <a:t>王昌龄，</a:t>
              </a:r>
              <a:r>
                <a:rPr lang="zh-CN" altLang="zh-CN" sz="2400" b="1" kern="100" spc="-100" noProof="0">
                  <a:ln>
                    <a:noFill/>
                  </a:ln>
                  <a:effectLst/>
                  <a:uLnTx/>
                  <a:uFillTx/>
                  <a:latin typeface="楷体" panose="02010609060101010101" charset="-122"/>
                  <a:ea typeface="楷体" panose="02010609060101010101" charset="-122"/>
                  <a:cs typeface="思源宋体 CN Medium" panose="02020500000000000000" charset="-122"/>
                  <a:sym typeface="+mn-ea"/>
                </a:rPr>
                <a:t>字</a:t>
              </a:r>
              <a:r>
                <a:rPr lang="zh-CN" altLang="zh-CN" sz="2400" b="1" kern="100" spc="-100" noProof="0">
                  <a:ln>
                    <a:noFill/>
                  </a:ln>
                  <a:solidFill>
                    <a:srgbClr val="763C19"/>
                  </a:solidFill>
                  <a:effectLst/>
                  <a:uLnTx/>
                  <a:uFillTx/>
                  <a:latin typeface="楷体" panose="02010609060101010101" charset="-122"/>
                  <a:ea typeface="楷体" panose="02010609060101010101" charset="-122"/>
                  <a:cs typeface="思源宋体 CN Medium" panose="02020500000000000000" charset="-122"/>
                  <a:sym typeface="+mn-ea"/>
                </a:rPr>
                <a:t>少伯</a:t>
              </a:r>
              <a:r>
                <a:rPr lang="zh-CN" altLang="zh-CN" sz="2400" b="1" kern="100" spc="-100" noProof="0">
                  <a:ln>
                    <a:noFill/>
                  </a:ln>
                  <a:effectLst/>
                  <a:uLnTx/>
                  <a:uFillTx/>
                  <a:latin typeface="楷体" panose="02010609060101010101" charset="-122"/>
                  <a:ea typeface="楷体" panose="02010609060101010101" charset="-122"/>
                  <a:cs typeface="思源宋体 CN Medium" panose="02020500000000000000" charset="-122"/>
                  <a:sym typeface="+mn-ea"/>
                </a:rPr>
                <a:t>，京兆长安</a:t>
              </a:r>
              <a:r>
                <a:rPr lang="en-US" altLang="zh-CN" sz="2400" b="1" kern="100" spc="-100" noProof="0">
                  <a:ln>
                    <a:noFill/>
                  </a:ln>
                  <a:effectLst/>
                  <a:uLnTx/>
                  <a:uFillTx/>
                  <a:latin typeface="楷体" panose="02010609060101010101" charset="-122"/>
                  <a:ea typeface="楷体" panose="02010609060101010101" charset="-122"/>
                  <a:cs typeface="思源宋体 CN Medium" panose="02020500000000000000" charset="-122"/>
                  <a:sym typeface="+mn-ea"/>
                </a:rPr>
                <a:t>(</a:t>
              </a:r>
              <a:r>
                <a:rPr lang="zh-CN" altLang="zh-CN" sz="2400" b="1" kern="100" noProof="0">
                  <a:ln>
                    <a:noFill/>
                  </a:ln>
                  <a:effectLst/>
                  <a:uLnTx/>
                  <a:uFillTx/>
                  <a:latin typeface="楷体" panose="02010609060101010101" charset="-122"/>
                  <a:ea typeface="楷体" panose="02010609060101010101" charset="-122"/>
                  <a:cs typeface="思源宋体 CN Medium" panose="02020500000000000000" charset="-122"/>
                  <a:sym typeface="+mn-ea"/>
                </a:rPr>
                <a:t>今陕西西安</a:t>
              </a:r>
              <a:r>
                <a:rPr lang="en-US" altLang="zh-CN" sz="2400" b="1" kern="100" noProof="0">
                  <a:ln>
                    <a:noFill/>
                  </a:ln>
                  <a:effectLst/>
                  <a:uLnTx/>
                  <a:uFillTx/>
                  <a:latin typeface="楷体" panose="02010609060101010101" charset="-122"/>
                  <a:ea typeface="楷体" panose="02010609060101010101" charset="-122"/>
                  <a:cs typeface="思源宋体 CN Medium" panose="02020500000000000000" charset="-122"/>
                  <a:sym typeface="+mn-ea"/>
                </a:rPr>
                <a:t>)</a:t>
              </a:r>
              <a:r>
                <a:rPr lang="zh-CN" altLang="zh-CN" sz="2400" b="1" kern="100" noProof="0">
                  <a:ln>
                    <a:noFill/>
                  </a:ln>
                  <a:effectLst/>
                  <a:uLnTx/>
                  <a:uFillTx/>
                  <a:latin typeface="楷体" panose="02010609060101010101" charset="-122"/>
                  <a:ea typeface="楷体" panose="02010609060101010101" charset="-122"/>
                  <a:cs typeface="思源宋体 CN Medium" panose="02020500000000000000" charset="-122"/>
                  <a:sym typeface="+mn-ea"/>
                </a:rPr>
                <a:t>人，</a:t>
              </a:r>
              <a:r>
                <a:rPr lang="zh-CN" altLang="zh-CN" sz="2400" b="1" kern="100" noProof="0">
                  <a:ln>
                    <a:noFill/>
                  </a:ln>
                  <a:solidFill>
                    <a:srgbClr val="763C19"/>
                  </a:solidFill>
                  <a:effectLst/>
                  <a:uLnTx/>
                  <a:uFillTx/>
                  <a:latin typeface="楷体" panose="02010609060101010101" charset="-122"/>
                  <a:ea typeface="楷体" panose="02010609060101010101" charset="-122"/>
                  <a:cs typeface="思源宋体 CN Medium" panose="02020500000000000000" charset="-122"/>
                  <a:sym typeface="+mn-ea"/>
                </a:rPr>
                <a:t>唐代</a:t>
              </a:r>
              <a:r>
                <a:rPr lang="zh-CN" altLang="zh-CN" sz="2400" b="1" kern="100" noProof="0">
                  <a:ln>
                    <a:noFill/>
                  </a:ln>
                  <a:effectLst/>
                  <a:uLnTx/>
                  <a:uFillTx/>
                  <a:latin typeface="楷体" panose="02010609060101010101" charset="-122"/>
                  <a:ea typeface="楷体" panose="02010609060101010101" charset="-122"/>
                  <a:cs typeface="思源宋体 CN Medium" panose="02020500000000000000" charset="-122"/>
                  <a:sym typeface="+mn-ea"/>
                </a:rPr>
                <a:t>著名</a:t>
              </a:r>
              <a:r>
                <a:rPr lang="zh-CN" altLang="zh-CN" sz="2400" b="1" kern="100" noProof="0">
                  <a:ln>
                    <a:noFill/>
                  </a:ln>
                  <a:solidFill>
                    <a:srgbClr val="763C19"/>
                  </a:solidFill>
                  <a:effectLst/>
                  <a:uLnTx/>
                  <a:uFillTx/>
                  <a:latin typeface="楷体" panose="02010609060101010101" charset="-122"/>
                  <a:ea typeface="楷体" panose="02010609060101010101" charset="-122"/>
                  <a:cs typeface="思源宋体 CN Medium" panose="02020500000000000000" charset="-122"/>
                  <a:sym typeface="+mn-ea"/>
                </a:rPr>
                <a:t>边塞诗人</a:t>
              </a:r>
              <a:r>
                <a:rPr lang="zh-CN" altLang="zh-CN" sz="2400" b="1" kern="100" noProof="0">
                  <a:ln>
                    <a:noFill/>
                  </a:ln>
                  <a:effectLst/>
                  <a:uLnTx/>
                  <a:uFillTx/>
                  <a:latin typeface="楷体" panose="02010609060101010101" charset="-122"/>
                  <a:ea typeface="楷体" panose="02010609060101010101" charset="-122"/>
                  <a:cs typeface="思源宋体 CN Medium" panose="02020500000000000000" charset="-122"/>
                  <a:sym typeface="+mn-ea"/>
                </a:rPr>
                <a:t>。因其擅长七言绝句</a:t>
              </a:r>
              <a:r>
                <a:rPr lang="zh-CN" altLang="zh-CN" sz="2400" b="1" kern="100" spc="-200" noProof="0">
                  <a:ln>
                    <a:noFill/>
                  </a:ln>
                  <a:effectLst/>
                  <a:uLnTx/>
                  <a:uFillTx/>
                  <a:latin typeface="楷体" panose="02010609060101010101" charset="-122"/>
                  <a:ea typeface="楷体" panose="02010609060101010101" charset="-122"/>
                  <a:cs typeface="思源宋体 CN Medium" panose="02020500000000000000" charset="-122"/>
                  <a:sym typeface="+mn-ea"/>
                </a:rPr>
                <a:t>，</a:t>
              </a:r>
              <a:r>
                <a:rPr lang="zh-CN" altLang="zh-CN" sz="2400" b="1" kern="100" spc="-150" noProof="0">
                  <a:ln>
                    <a:noFill/>
                  </a:ln>
                  <a:effectLst/>
                  <a:uLnTx/>
                  <a:uFillTx/>
                  <a:latin typeface="楷体" panose="02010609060101010101" charset="-122"/>
                  <a:ea typeface="楷体" panose="02010609060101010101" charset="-122"/>
                  <a:cs typeface="思源宋体 CN Medium" panose="02020500000000000000" charset="-122"/>
                  <a:sym typeface="+mn-ea"/>
                </a:rPr>
                <a:t>人称“</a:t>
              </a:r>
              <a:r>
                <a:rPr lang="zh-CN" altLang="zh-CN" sz="2400" b="1" kern="100" spc="-150" noProof="0">
                  <a:ln>
                    <a:noFill/>
                  </a:ln>
                  <a:solidFill>
                    <a:srgbClr val="763C19"/>
                  </a:solidFill>
                  <a:effectLst/>
                  <a:uLnTx/>
                  <a:uFillTx/>
                  <a:latin typeface="楷体" panose="02010609060101010101" charset="-122"/>
                  <a:ea typeface="楷体" panose="02010609060101010101" charset="-122"/>
                  <a:cs typeface="思源宋体 CN Medium" panose="02020500000000000000" charset="-122"/>
                  <a:sym typeface="+mn-ea"/>
                </a:rPr>
                <a:t>七绝圣手</a:t>
              </a:r>
              <a:r>
                <a:rPr lang="zh-CN" altLang="zh-CN" sz="2400" b="1" kern="100" spc="-150" noProof="0">
                  <a:ln>
                    <a:noFill/>
                  </a:ln>
                  <a:effectLst/>
                  <a:uLnTx/>
                  <a:uFillTx/>
                  <a:latin typeface="楷体" panose="02010609060101010101" charset="-122"/>
                  <a:ea typeface="楷体" panose="02010609060101010101" charset="-122"/>
                  <a:cs typeface="思源宋体 CN Medium" panose="02020500000000000000" charset="-122"/>
                  <a:sym typeface="+mn-ea"/>
                </a:rPr>
                <a:t>”。其代表作有</a:t>
              </a:r>
              <a:r>
                <a:rPr lang="zh-CN" altLang="zh-CN" sz="2400" b="1" kern="100" spc="-150" noProof="0">
                  <a:ln>
                    <a:noFill/>
                  </a:ln>
                  <a:solidFill>
                    <a:srgbClr val="763C19"/>
                  </a:solidFill>
                  <a:effectLst/>
                  <a:uLnTx/>
                  <a:uFillTx/>
                  <a:latin typeface="楷体" panose="02010609060101010101" charset="-122"/>
                  <a:ea typeface="楷体" panose="02010609060101010101" charset="-122"/>
                  <a:cs typeface="思源宋体 CN Medium" panose="02020500000000000000" charset="-122"/>
                  <a:sym typeface="+mn-ea"/>
                </a:rPr>
                <a:t>《出塞</a:t>
              </a:r>
              <a:r>
                <a:rPr lang="zh-CN" altLang="zh-CN" sz="2400" b="1" kern="100" spc="100" noProof="0">
                  <a:ln>
                    <a:noFill/>
                  </a:ln>
                  <a:solidFill>
                    <a:srgbClr val="763C19"/>
                  </a:solidFill>
                  <a:effectLst/>
                  <a:uLnTx/>
                  <a:uFillTx/>
                  <a:latin typeface="楷体" panose="02010609060101010101" charset="-122"/>
                  <a:ea typeface="楷体" panose="02010609060101010101" charset="-122"/>
                  <a:cs typeface="思源宋体 CN Medium" panose="02020500000000000000" charset="-122"/>
                  <a:sym typeface="+mn-ea"/>
                </a:rPr>
                <a:t>》《芙蓉楼送辛渐》《采莲曲》</a:t>
              </a:r>
              <a:r>
                <a:rPr lang="zh-CN" altLang="zh-CN" sz="2400" b="1" kern="100" spc="100" noProof="0">
                  <a:ln>
                    <a:noFill/>
                  </a:ln>
                  <a:effectLst/>
                  <a:uLnTx/>
                  <a:uFillTx/>
                  <a:latin typeface="楷体" panose="02010609060101010101" charset="-122"/>
                  <a:ea typeface="楷体" panose="02010609060101010101" charset="-122"/>
                  <a:cs typeface="思源宋体 CN Medium" panose="02020500000000000000" charset="-122"/>
                  <a:sym typeface="+mn-ea"/>
                </a:rPr>
                <a:t>等。</a:t>
              </a:r>
              <a:endParaRPr lang="zh-CN" altLang="en-US" sz="2400"/>
            </a:p>
          </p:txBody>
        </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2000">
        <p159:morph option="byObject"/>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737360" y="2005330"/>
            <a:ext cx="8722995" cy="1531620"/>
          </a:xfrm>
          <a:prstGeom prst="rect">
            <a:avLst/>
          </a:prstGeom>
          <a:noFill/>
        </p:spPr>
        <p:txBody>
          <a:bodyPr wrap="square">
            <a:spAutoFit/>
          </a:bodyPr>
          <a:lstStyle/>
          <a:p>
            <a:pPr marR="0" defTabSz="914400">
              <a:lnSpc>
                <a:spcPct val="130000"/>
              </a:lnSpc>
              <a:buClrTx/>
              <a:buSzTx/>
              <a:buFontTx/>
              <a:defRPr/>
            </a:pPr>
            <a:r>
              <a:rPr kumimoji="0" lang="zh-CN" altLang="en-US" sz="3600" b="1" kern="1200" cap="none" spc="800" normalizeH="0" baseline="0" noProof="1">
                <a:solidFill>
                  <a:srgbClr val="763C19"/>
                </a:solidFill>
                <a:effectLst>
                  <a:outerShdw blurRad="38100" dist="38100" dir="2700000">
                    <a:srgbClr val="C0C0C0"/>
                  </a:outerShdw>
                </a:effectLst>
                <a:latin typeface="楷体" panose="02010609060101010101" charset="-122"/>
                <a:ea typeface="楷体" panose="02010609060101010101" charset="-122"/>
                <a:cs typeface="楷体" panose="02010609060101010101" charset="-122"/>
                <a:sym typeface="Arial" panose="020B0604020202020204" pitchFamily="34" charset="0"/>
              </a:rPr>
              <a:t>青海长云暗雪山，孤城遥望玉门关。 </a:t>
            </a:r>
            <a:endParaRPr kumimoji="0" lang="zh-CN" altLang="en-US" sz="3600" b="1" kern="1200" cap="none" spc="800" normalizeH="0" baseline="0" noProof="1">
              <a:solidFill>
                <a:srgbClr val="763C19"/>
              </a:solidFill>
              <a:effectLst>
                <a:outerShdw blurRad="38100" dist="38100" dir="2700000">
                  <a:srgbClr val="C0C0C0"/>
                </a:outerShdw>
              </a:effectLst>
              <a:latin typeface="楷体" panose="02010609060101010101" charset="-122"/>
              <a:ea typeface="楷体" panose="02010609060101010101" charset="-122"/>
              <a:cs typeface="楷体" panose="02010609060101010101" charset="-122"/>
              <a:sym typeface="Arial" panose="020B0604020202020204" pitchFamily="34" charset="0"/>
            </a:endParaRPr>
          </a:p>
          <a:p>
            <a:pPr marR="0" defTabSz="914400">
              <a:lnSpc>
                <a:spcPct val="130000"/>
              </a:lnSpc>
              <a:buClrTx/>
              <a:buSzTx/>
              <a:buFontTx/>
              <a:defRPr/>
            </a:pPr>
            <a:r>
              <a:rPr kumimoji="0" lang="zh-CN" altLang="en-US" sz="3600" b="1" kern="1200" cap="none" spc="800" normalizeH="0" baseline="0" noProof="1">
                <a:solidFill>
                  <a:srgbClr val="763C19"/>
                </a:solidFill>
                <a:effectLst>
                  <a:outerShdw blurRad="38100" dist="38100" dir="2700000">
                    <a:srgbClr val="C0C0C0"/>
                  </a:outerShdw>
                </a:effectLst>
                <a:latin typeface="楷体" panose="02010609060101010101" charset="-122"/>
                <a:ea typeface="楷体" panose="02010609060101010101" charset="-122"/>
                <a:cs typeface="楷体" panose="02010609060101010101" charset="-122"/>
                <a:sym typeface="Arial" panose="020B0604020202020204" pitchFamily="34" charset="0"/>
              </a:rPr>
              <a:t>黄沙百战穿金甲，不破楼兰终不还。</a:t>
            </a:r>
            <a:endParaRPr kumimoji="0" lang="zh-CN" altLang="en-US" sz="3600" b="1" kern="1200" cap="none" spc="800" normalizeH="0" baseline="0" noProof="1">
              <a:solidFill>
                <a:srgbClr val="763C19"/>
              </a:solidFill>
              <a:effectLst>
                <a:outerShdw blurRad="38100" dist="38100" dir="2700000">
                  <a:srgbClr val="C0C0C0"/>
                </a:outerShdw>
              </a:effectLst>
              <a:latin typeface="楷体" panose="02010609060101010101" charset="-122"/>
              <a:ea typeface="楷体" panose="02010609060101010101" charset="-122"/>
              <a:cs typeface="楷体" panose="02010609060101010101" charset="-122"/>
              <a:sym typeface="Arial" panose="020B0604020202020204" pitchFamily="34" charset="0"/>
            </a:endParaRPr>
          </a:p>
        </p:txBody>
      </p:sp>
      <p:sp>
        <p:nvSpPr>
          <p:cNvPr id="4" name="文本框 3"/>
          <p:cNvSpPr txBox="1"/>
          <p:nvPr/>
        </p:nvSpPr>
        <p:spPr>
          <a:xfrm>
            <a:off x="2575560" y="516255"/>
            <a:ext cx="7081520" cy="755650"/>
          </a:xfrm>
          <a:prstGeom prst="rect">
            <a:avLst/>
          </a:prstGeom>
          <a:noFill/>
        </p:spPr>
        <p:txBody>
          <a:bodyPr wrap="square">
            <a:spAutoFit/>
          </a:bodyPr>
          <a:lstStyle/>
          <a:p>
            <a:pPr marR="0" algn="ctr" defTabSz="914400">
              <a:lnSpc>
                <a:spcPct val="120000"/>
              </a:lnSpc>
              <a:buClrTx/>
              <a:buSzTx/>
              <a:buFontTx/>
              <a:defRPr/>
            </a:pPr>
            <a:r>
              <a:rPr kumimoji="0" lang="zh-CN" altLang="en-US" sz="3600" b="1" kern="1200" cap="none" spc="800" normalizeH="0" baseline="0" noProof="1">
                <a:solidFill>
                  <a:srgbClr val="763C19"/>
                </a:solidFill>
                <a:effectLst>
                  <a:outerShdw blurRad="38100" dist="38100" dir="2700000">
                    <a:srgbClr val="C0C0C0"/>
                  </a:outerShdw>
                </a:effectLst>
                <a:latin typeface="思源黑体 CN Medium" panose="020B0600000000000000" charset="-122"/>
                <a:ea typeface="思源黑体 CN Medium" panose="020B0600000000000000" charset="-122"/>
                <a:cs typeface="思源黑体 CN Medium" panose="020B0600000000000000" charset="-122"/>
                <a:sym typeface="Arial" panose="020B0604020202020204" pitchFamily="34" charset="0"/>
              </a:rPr>
              <a:t>从军行</a:t>
            </a:r>
            <a:r>
              <a:rPr kumimoji="0" lang="zh-CN" altLang="en-US" sz="3600" b="1" kern="1200" cap="none" spc="0" normalizeH="0" baseline="0" noProof="1">
                <a:solidFill>
                  <a:srgbClr val="763C19"/>
                </a:solidFill>
                <a:effectLst>
                  <a:outerShdw blurRad="38100" dist="38100" dir="2700000">
                    <a:srgbClr val="C0C0C0"/>
                  </a:outerShdw>
                </a:effectLst>
                <a:latin typeface="思源宋体 CN Light" panose="02020300000000000000" charset="-122"/>
                <a:ea typeface="思源宋体 CN Light" panose="02020300000000000000" charset="-122"/>
                <a:cs typeface="思源宋体 CN Light" panose="02020300000000000000" charset="-122"/>
                <a:sym typeface="Arial" panose="020B0604020202020204" pitchFamily="34" charset="0"/>
              </a:rPr>
              <a:t>                                  </a:t>
            </a:r>
            <a:r>
              <a:rPr kumimoji="0" lang="zh-CN" altLang="en-US" sz="2800" b="1" kern="1200" cap="none" spc="0" normalizeH="0" baseline="0" noProof="1">
                <a:solidFill>
                  <a:srgbClr val="763C19"/>
                </a:solidFill>
                <a:effectLst>
                  <a:outerShdw blurRad="38100" dist="38100" dir="2700000">
                    <a:srgbClr val="C0C0C0"/>
                  </a:outerShdw>
                </a:effectLst>
                <a:latin typeface="思源宋体 CN Light" panose="02020300000000000000" charset="-122"/>
                <a:ea typeface="思源宋体 CN Light" panose="02020300000000000000" charset="-122"/>
                <a:cs typeface="思源宋体 CN Light" panose="02020300000000000000" charset="-122"/>
                <a:sym typeface="Arial" panose="020B0604020202020204" pitchFamily="34" charset="0"/>
              </a:rPr>
              <a:t> </a:t>
            </a:r>
            <a:endParaRPr kumimoji="0" lang="zh-CN" altLang="en-US" sz="2800" b="1" kern="1200" cap="none" spc="0" normalizeH="0" baseline="0" noProof="1">
              <a:solidFill>
                <a:srgbClr val="763C19"/>
              </a:solidFill>
              <a:effectLst>
                <a:outerShdw blurRad="38100" dist="38100" dir="2700000">
                  <a:srgbClr val="C0C0C0"/>
                </a:outerShdw>
              </a:effectLst>
              <a:latin typeface="思源宋体 CN Light" panose="02020300000000000000" charset="-122"/>
              <a:ea typeface="思源宋体 CN Light" panose="02020300000000000000" charset="-122"/>
              <a:cs typeface="思源宋体 CN Light" panose="02020300000000000000" charset="-122"/>
              <a:sym typeface="Arial" panose="020B0604020202020204" pitchFamily="34" charset="0"/>
            </a:endParaRPr>
          </a:p>
        </p:txBody>
      </p:sp>
      <p:cxnSp>
        <p:nvCxnSpPr>
          <p:cNvPr id="6" name="直接连接符 5"/>
          <p:cNvCxnSpPr/>
          <p:nvPr/>
        </p:nvCxnSpPr>
        <p:spPr>
          <a:xfrm flipH="1">
            <a:off x="2811463" y="2213610"/>
            <a:ext cx="185738" cy="47148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H="1">
            <a:off x="3930650" y="2213610"/>
            <a:ext cx="185738" cy="47148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7314883" y="2213610"/>
            <a:ext cx="185738" cy="47148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8434070" y="2213610"/>
            <a:ext cx="185738" cy="47148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2811463" y="2924810"/>
            <a:ext cx="185738" cy="47148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3930650" y="2924810"/>
            <a:ext cx="185738" cy="47148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7314883" y="2924810"/>
            <a:ext cx="185738" cy="47148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8434070" y="2924810"/>
            <a:ext cx="185738" cy="47148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6913245" y="1344930"/>
            <a:ext cx="2350135" cy="521970"/>
          </a:xfrm>
          <a:prstGeom prst="rect">
            <a:avLst/>
          </a:prstGeom>
          <a:noFill/>
        </p:spPr>
        <p:txBody>
          <a:bodyPr wrap="square" rtlCol="0">
            <a:spAutoFit/>
          </a:bodyPr>
          <a:lstStyle/>
          <a:p>
            <a:r>
              <a:rPr lang="en-US" altLang="zh-CN" sz="2800" b="1">
                <a:solidFill>
                  <a:srgbClr val="763C19"/>
                </a:solidFill>
                <a:effectLst>
                  <a:outerShdw blurRad="38100" dist="38100" dir="2700000">
                    <a:srgbClr val="C0C0C0"/>
                  </a:outerShdw>
                </a:effectLst>
                <a:latin typeface="思源宋体 CN Light" panose="02020300000000000000" charset="-122"/>
                <a:ea typeface="思源宋体 CN Light" panose="02020300000000000000" charset="-122"/>
                <a:cs typeface="思源宋体 CN Light" panose="02020300000000000000" charset="-122"/>
                <a:sym typeface="Arial" panose="020B0604020202020204" pitchFamily="34" charset="0"/>
              </a:rPr>
              <a:t>[</a:t>
            </a:r>
            <a:r>
              <a:rPr lang="zh-CN" altLang="en-US" sz="2800" b="1">
                <a:solidFill>
                  <a:srgbClr val="763C19"/>
                </a:solidFill>
                <a:effectLst>
                  <a:outerShdw blurRad="38100" dist="38100" dir="2700000">
                    <a:srgbClr val="C0C0C0"/>
                  </a:outerShdw>
                </a:effectLst>
                <a:latin typeface="思源宋体 CN Light" panose="02020300000000000000" charset="-122"/>
                <a:ea typeface="思源宋体 CN Light" panose="02020300000000000000" charset="-122"/>
                <a:cs typeface="思源宋体 CN Light" panose="02020300000000000000" charset="-122"/>
                <a:sym typeface="Arial" panose="020B0604020202020204" pitchFamily="34" charset="0"/>
              </a:rPr>
              <a:t>唐</a:t>
            </a:r>
            <a:r>
              <a:rPr lang="en-US" altLang="zh-CN" sz="2800" b="1">
                <a:solidFill>
                  <a:srgbClr val="763C19"/>
                </a:solidFill>
                <a:effectLst>
                  <a:outerShdw blurRad="38100" dist="38100" dir="2700000">
                    <a:srgbClr val="C0C0C0"/>
                  </a:outerShdw>
                </a:effectLst>
                <a:latin typeface="思源宋体 CN Light" panose="02020300000000000000" charset="-122"/>
                <a:ea typeface="思源宋体 CN Light" panose="02020300000000000000" charset="-122"/>
                <a:cs typeface="思源宋体 CN Light" panose="02020300000000000000" charset="-122"/>
                <a:sym typeface="Arial" panose="020B0604020202020204" pitchFamily="34" charset="0"/>
              </a:rPr>
              <a:t>] </a:t>
            </a:r>
            <a:r>
              <a:rPr lang="zh-CN" altLang="en-US" sz="2800" b="1">
                <a:solidFill>
                  <a:srgbClr val="763C19"/>
                </a:solidFill>
                <a:effectLst>
                  <a:outerShdw blurRad="38100" dist="38100" dir="2700000">
                    <a:srgbClr val="C0C0C0"/>
                  </a:outerShdw>
                </a:effectLst>
                <a:latin typeface="思源宋体 CN Light" panose="02020300000000000000" charset="-122"/>
                <a:ea typeface="思源宋体 CN Light" panose="02020300000000000000" charset="-122"/>
                <a:cs typeface="思源宋体 CN Light" panose="02020300000000000000" charset="-122"/>
                <a:sym typeface="Arial" panose="020B0604020202020204" pitchFamily="34" charset="0"/>
              </a:rPr>
              <a:t>王昌龄</a:t>
            </a:r>
            <a:endParaRPr lang="zh-CN" altLang="en-US" sz="2800" b="1">
              <a:solidFill>
                <a:srgbClr val="763C19"/>
              </a:solidFill>
              <a:effectLst>
                <a:outerShdw blurRad="38100" dist="38100" dir="2700000">
                  <a:srgbClr val="C0C0C0"/>
                </a:outerShdw>
              </a:effectLst>
              <a:latin typeface="思源宋体 CN Light" panose="02020300000000000000" charset="-122"/>
              <a:ea typeface="思源宋体 CN Light" panose="02020300000000000000" charset="-122"/>
              <a:cs typeface="思源宋体 CN Light" panose="02020300000000000000" charset="-122"/>
              <a:sym typeface="Arial" panose="020B060402020202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500"/>
                                        <p:tgtEl>
                                          <p:spTgt spid="7"/>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par>
                                <p:cTn id="15" presetID="22" presetClass="entr" presetSubtype="8"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par>
                                <p:cTn id="22" presetID="22" presetClass="entr" presetSubtype="8" fill="hold"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500"/>
                                        <p:tgtEl>
                                          <p:spTgt spid="12"/>
                                        </p:tgtEl>
                                      </p:cBhvr>
                                    </p:animEffect>
                                  </p:childTnLst>
                                </p:cTn>
                              </p:par>
                            </p:childTnLst>
                          </p:cTn>
                        </p:par>
                        <p:par>
                          <p:cTn id="25" fill="hold">
                            <p:stCondLst>
                              <p:cond delay="1500"/>
                            </p:stCondLst>
                            <p:childTnLst>
                              <p:par>
                                <p:cTn id="26" presetID="22" presetClass="entr" presetSubtype="8"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left)">
                                      <p:cBhvr>
                                        <p:cTn id="28" dur="500"/>
                                        <p:tgtEl>
                                          <p:spTgt spid="13"/>
                                        </p:tgtEl>
                                      </p:cBhvr>
                                    </p:animEffect>
                                  </p:childTnLst>
                                </p:cTn>
                              </p:par>
                              <p:par>
                                <p:cTn id="29" presetID="22" presetClass="entr" presetSubtype="8"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left)">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1430" y="-6985"/>
            <a:ext cx="12192000" cy="6880860"/>
            <a:chOff x="18" y="-3926"/>
            <a:chExt cx="19200" cy="10800"/>
          </a:xfrm>
        </p:grpSpPr>
        <p:sp>
          <p:nvSpPr>
            <p:cNvPr id="9" name="矩形 8"/>
            <p:cNvSpPr/>
            <p:nvPr/>
          </p:nvSpPr>
          <p:spPr>
            <a:xfrm>
              <a:off x="18" y="-3926"/>
              <a:ext cx="19200" cy="10800"/>
            </a:xfrm>
            <a:prstGeom prst="rect">
              <a:avLst/>
            </a:prstGeom>
            <a:gradFill>
              <a:gsLst>
                <a:gs pos="83000">
                  <a:srgbClr val="C09A80"/>
                </a:gs>
                <a:gs pos="12000">
                  <a:srgbClr val="FEDEBE">
                    <a:alpha val="20000"/>
                  </a:srgbClr>
                </a:gs>
                <a:gs pos="94000">
                  <a:srgbClr val="763C19"/>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descr="图片1"/>
            <p:cNvPicPr>
              <a:picLocks noChangeAspect="1"/>
            </p:cNvPicPr>
            <p:nvPr/>
          </p:nvPicPr>
          <p:blipFill>
            <a:blip r:embed="rId1"/>
            <a:srcRect b="33292"/>
            <a:stretch>
              <a:fillRect/>
            </a:stretch>
          </p:blipFill>
          <p:spPr>
            <a:xfrm>
              <a:off x="43" y="3591"/>
              <a:ext cx="19148" cy="3246"/>
            </a:xfrm>
            <a:prstGeom prst="rect">
              <a:avLst/>
            </a:prstGeom>
            <a:ln>
              <a:noFill/>
            </a:ln>
            <a:effectLst>
              <a:softEdge rad="25400"/>
            </a:effectLst>
          </p:spPr>
        </p:pic>
      </p:grpSp>
      <p:sp>
        <p:nvSpPr>
          <p:cNvPr id="3" name="文本框 2"/>
          <p:cNvSpPr txBox="1"/>
          <p:nvPr/>
        </p:nvSpPr>
        <p:spPr>
          <a:xfrm>
            <a:off x="948055" y="1871345"/>
            <a:ext cx="4599940" cy="2971800"/>
          </a:xfrm>
          <a:prstGeom prst="rect">
            <a:avLst/>
          </a:prstGeom>
          <a:noFill/>
        </p:spPr>
        <p:txBody>
          <a:bodyPr wrap="square">
            <a:spAutoFit/>
          </a:bodyPr>
          <a:lstStyle/>
          <a:p>
            <a:pPr marR="0" defTabSz="914400">
              <a:lnSpc>
                <a:spcPct val="130000"/>
              </a:lnSpc>
              <a:buClrTx/>
              <a:buSzTx/>
              <a:buFontTx/>
              <a:defRPr/>
            </a:pPr>
            <a:r>
              <a:rPr kumimoji="0" lang="zh-CN" altLang="en-US" sz="3600" b="1" kern="1200" cap="none" spc="800" normalizeH="0" baseline="0" noProof="1">
                <a:solidFill>
                  <a:srgbClr val="763C19"/>
                </a:solidFill>
                <a:effectLst>
                  <a:outerShdw blurRad="38100" dist="38100" dir="2700000">
                    <a:srgbClr val="C0C0C0"/>
                  </a:outerShdw>
                </a:effectLst>
                <a:latin typeface="楷体" panose="02010609060101010101" charset="-122"/>
                <a:ea typeface="楷体" panose="02010609060101010101" charset="-122"/>
                <a:cs typeface="楷体" panose="02010609060101010101" charset="-122"/>
                <a:sym typeface="Arial" panose="020B0604020202020204" pitchFamily="34" charset="0"/>
              </a:rPr>
              <a:t>青海长云暗雪山，</a:t>
            </a:r>
            <a:endParaRPr kumimoji="0" lang="zh-CN" altLang="en-US" sz="3600" b="1" kern="1200" cap="none" spc="800" normalizeH="0" baseline="0" noProof="1">
              <a:solidFill>
                <a:srgbClr val="763C19"/>
              </a:solidFill>
              <a:effectLst>
                <a:outerShdw blurRad="38100" dist="38100" dir="2700000">
                  <a:srgbClr val="C0C0C0"/>
                </a:outerShdw>
              </a:effectLst>
              <a:latin typeface="楷体" panose="02010609060101010101" charset="-122"/>
              <a:ea typeface="楷体" panose="02010609060101010101" charset="-122"/>
              <a:cs typeface="楷体" panose="02010609060101010101" charset="-122"/>
              <a:sym typeface="Arial" panose="020B0604020202020204" pitchFamily="34" charset="0"/>
            </a:endParaRPr>
          </a:p>
          <a:p>
            <a:pPr marR="0" defTabSz="914400">
              <a:lnSpc>
                <a:spcPct val="130000"/>
              </a:lnSpc>
              <a:buClrTx/>
              <a:buSzTx/>
              <a:buFontTx/>
              <a:defRPr/>
            </a:pPr>
            <a:r>
              <a:rPr kumimoji="0" lang="zh-CN" altLang="en-US" sz="3600" b="1" kern="1200" cap="none" spc="800" normalizeH="0" baseline="0" noProof="1">
                <a:solidFill>
                  <a:srgbClr val="763C19"/>
                </a:solidFill>
                <a:effectLst>
                  <a:outerShdw blurRad="38100" dist="38100" dir="2700000">
                    <a:srgbClr val="C0C0C0"/>
                  </a:outerShdw>
                </a:effectLst>
                <a:latin typeface="楷体" panose="02010609060101010101" charset="-122"/>
                <a:ea typeface="楷体" panose="02010609060101010101" charset="-122"/>
                <a:cs typeface="楷体" panose="02010609060101010101" charset="-122"/>
                <a:sym typeface="Arial" panose="020B0604020202020204" pitchFamily="34" charset="0"/>
              </a:rPr>
              <a:t>孤城遥望玉门关。 </a:t>
            </a:r>
            <a:endParaRPr kumimoji="0" lang="zh-CN" altLang="en-US" sz="3600" b="1" kern="1200" cap="none" spc="800" normalizeH="0" baseline="0" noProof="1">
              <a:solidFill>
                <a:srgbClr val="763C19"/>
              </a:solidFill>
              <a:effectLst>
                <a:outerShdw blurRad="38100" dist="38100" dir="2700000">
                  <a:srgbClr val="C0C0C0"/>
                </a:outerShdw>
              </a:effectLst>
              <a:latin typeface="楷体" panose="02010609060101010101" charset="-122"/>
              <a:ea typeface="楷体" panose="02010609060101010101" charset="-122"/>
              <a:cs typeface="楷体" panose="02010609060101010101" charset="-122"/>
              <a:sym typeface="Arial" panose="020B0604020202020204" pitchFamily="34" charset="0"/>
            </a:endParaRPr>
          </a:p>
          <a:p>
            <a:pPr marR="0" defTabSz="914400">
              <a:lnSpc>
                <a:spcPct val="130000"/>
              </a:lnSpc>
              <a:buClrTx/>
              <a:buSzTx/>
              <a:buFontTx/>
              <a:defRPr/>
            </a:pPr>
            <a:r>
              <a:rPr kumimoji="0" lang="zh-CN" altLang="en-US" sz="3600" b="1" kern="1200" cap="none" spc="800" normalizeH="0" baseline="0" noProof="1">
                <a:solidFill>
                  <a:srgbClr val="763C19"/>
                </a:solidFill>
                <a:effectLst>
                  <a:outerShdw blurRad="38100" dist="38100" dir="2700000">
                    <a:srgbClr val="C0C0C0"/>
                  </a:outerShdw>
                </a:effectLst>
                <a:latin typeface="楷体" panose="02010609060101010101" charset="-122"/>
                <a:ea typeface="楷体" panose="02010609060101010101" charset="-122"/>
                <a:cs typeface="楷体" panose="02010609060101010101" charset="-122"/>
                <a:sym typeface="Arial" panose="020B0604020202020204" pitchFamily="34" charset="0"/>
              </a:rPr>
              <a:t>黄沙百战穿金甲，</a:t>
            </a:r>
            <a:endParaRPr kumimoji="0" lang="zh-CN" altLang="en-US" sz="3600" b="1" kern="1200" cap="none" spc="800" normalizeH="0" baseline="0" noProof="1">
              <a:solidFill>
                <a:srgbClr val="763C19"/>
              </a:solidFill>
              <a:effectLst>
                <a:outerShdw blurRad="38100" dist="38100" dir="2700000">
                  <a:srgbClr val="C0C0C0"/>
                </a:outerShdw>
              </a:effectLst>
              <a:latin typeface="楷体" panose="02010609060101010101" charset="-122"/>
              <a:ea typeface="楷体" panose="02010609060101010101" charset="-122"/>
              <a:cs typeface="楷体" panose="02010609060101010101" charset="-122"/>
              <a:sym typeface="Arial" panose="020B0604020202020204" pitchFamily="34" charset="0"/>
            </a:endParaRPr>
          </a:p>
          <a:p>
            <a:pPr marR="0" defTabSz="914400">
              <a:lnSpc>
                <a:spcPct val="130000"/>
              </a:lnSpc>
              <a:buClrTx/>
              <a:buSzTx/>
              <a:buFontTx/>
              <a:defRPr/>
            </a:pPr>
            <a:r>
              <a:rPr kumimoji="0" lang="zh-CN" altLang="en-US" sz="3600" b="1" kern="1200" cap="none" spc="800" normalizeH="0" baseline="0" noProof="1">
                <a:solidFill>
                  <a:srgbClr val="763C19"/>
                </a:solidFill>
                <a:effectLst>
                  <a:outerShdw blurRad="38100" dist="38100" dir="2700000">
                    <a:srgbClr val="C0C0C0"/>
                  </a:outerShdw>
                </a:effectLst>
                <a:latin typeface="楷体" panose="02010609060101010101" charset="-122"/>
                <a:ea typeface="楷体" panose="02010609060101010101" charset="-122"/>
                <a:cs typeface="楷体" panose="02010609060101010101" charset="-122"/>
                <a:sym typeface="Arial" panose="020B0604020202020204" pitchFamily="34" charset="0"/>
              </a:rPr>
              <a:t>不破楼兰终不还。</a:t>
            </a:r>
            <a:endParaRPr kumimoji="0" lang="zh-CN" altLang="en-US" sz="3600" b="1" kern="1200" cap="none" spc="800" normalizeH="0" baseline="0" noProof="1">
              <a:solidFill>
                <a:srgbClr val="763C19"/>
              </a:solidFill>
              <a:effectLst>
                <a:outerShdw blurRad="38100" dist="38100" dir="2700000">
                  <a:srgbClr val="C0C0C0"/>
                </a:outerShdw>
              </a:effectLst>
              <a:latin typeface="楷体" panose="02010609060101010101" charset="-122"/>
              <a:ea typeface="楷体" panose="02010609060101010101" charset="-122"/>
              <a:cs typeface="楷体" panose="02010609060101010101" charset="-122"/>
              <a:sym typeface="Arial" panose="020B0604020202020204" pitchFamily="34" charset="0"/>
            </a:endParaRPr>
          </a:p>
        </p:txBody>
      </p:sp>
      <p:sp>
        <p:nvSpPr>
          <p:cNvPr id="4" name="文本框 3"/>
          <p:cNvSpPr txBox="1"/>
          <p:nvPr/>
        </p:nvSpPr>
        <p:spPr>
          <a:xfrm>
            <a:off x="715645" y="669290"/>
            <a:ext cx="4742815" cy="755650"/>
          </a:xfrm>
          <a:prstGeom prst="rect">
            <a:avLst/>
          </a:prstGeom>
          <a:noFill/>
        </p:spPr>
        <p:txBody>
          <a:bodyPr wrap="square">
            <a:spAutoFit/>
          </a:bodyPr>
          <a:lstStyle/>
          <a:p>
            <a:pPr marR="0" algn="ctr" defTabSz="914400">
              <a:lnSpc>
                <a:spcPct val="120000"/>
              </a:lnSpc>
              <a:buClrTx/>
              <a:buSzTx/>
              <a:buFontTx/>
              <a:defRPr/>
            </a:pPr>
            <a:r>
              <a:rPr kumimoji="0" lang="zh-CN" altLang="en-US" sz="3600" b="1" kern="1200" cap="none" spc="800" normalizeH="0" baseline="0" noProof="1">
                <a:solidFill>
                  <a:srgbClr val="763C19"/>
                </a:solidFill>
                <a:effectLst>
                  <a:outerShdw blurRad="38100" dist="38100" dir="2700000">
                    <a:srgbClr val="C0C0C0"/>
                  </a:outerShdw>
                </a:effectLst>
                <a:latin typeface="思源黑体 CN Medium" panose="020B0600000000000000" charset="-122"/>
                <a:ea typeface="思源黑体 CN Medium" panose="020B0600000000000000" charset="-122"/>
                <a:cs typeface="思源黑体 CN Medium" panose="020B0600000000000000" charset="-122"/>
                <a:sym typeface="Arial" panose="020B0604020202020204" pitchFamily="34" charset="0"/>
              </a:rPr>
              <a:t>从军行</a:t>
            </a:r>
            <a:r>
              <a:rPr kumimoji="0" lang="zh-CN" altLang="en-US" sz="3600" b="1" kern="1200" cap="none" spc="0" normalizeH="0" baseline="0" noProof="1">
                <a:solidFill>
                  <a:srgbClr val="763C19"/>
                </a:solidFill>
                <a:effectLst>
                  <a:outerShdw blurRad="38100" dist="38100" dir="2700000">
                    <a:srgbClr val="C0C0C0"/>
                  </a:outerShdw>
                </a:effectLst>
                <a:latin typeface="思源宋体 CN Light" panose="02020300000000000000" charset="-122"/>
                <a:ea typeface="思源宋体 CN Light" panose="02020300000000000000" charset="-122"/>
                <a:cs typeface="思源宋体 CN Light" panose="02020300000000000000" charset="-122"/>
                <a:sym typeface="Arial" panose="020B0604020202020204" pitchFamily="34" charset="0"/>
              </a:rPr>
              <a:t>                                  </a:t>
            </a:r>
            <a:r>
              <a:rPr kumimoji="0" lang="zh-CN" altLang="en-US" sz="2800" b="1" kern="1200" cap="none" spc="0" normalizeH="0" baseline="0" noProof="1">
                <a:solidFill>
                  <a:srgbClr val="763C19"/>
                </a:solidFill>
                <a:effectLst>
                  <a:outerShdw blurRad="38100" dist="38100" dir="2700000">
                    <a:srgbClr val="C0C0C0"/>
                  </a:outerShdw>
                </a:effectLst>
                <a:latin typeface="思源宋体 CN Light" panose="02020300000000000000" charset="-122"/>
                <a:ea typeface="思源宋体 CN Light" panose="02020300000000000000" charset="-122"/>
                <a:cs typeface="思源宋体 CN Light" panose="02020300000000000000" charset="-122"/>
                <a:sym typeface="Arial" panose="020B0604020202020204" pitchFamily="34" charset="0"/>
              </a:rPr>
              <a:t>                        </a:t>
            </a:r>
            <a:endParaRPr kumimoji="0" lang="zh-CN" altLang="en-US" sz="2800" b="1" kern="1200" cap="none" spc="0" normalizeH="0" baseline="0" noProof="1">
              <a:solidFill>
                <a:srgbClr val="763C19"/>
              </a:solidFill>
              <a:effectLst>
                <a:outerShdw blurRad="38100" dist="38100" dir="2700000">
                  <a:srgbClr val="C0C0C0"/>
                </a:outerShdw>
              </a:effectLst>
              <a:latin typeface="思源宋体 CN Light" panose="02020300000000000000" charset="-122"/>
              <a:ea typeface="思源宋体 CN Light" panose="02020300000000000000" charset="-122"/>
              <a:cs typeface="思源宋体 CN Light" panose="02020300000000000000" charset="-122"/>
              <a:sym typeface="Arial" panose="020B0604020202020204" pitchFamily="34" charset="0"/>
            </a:endParaRPr>
          </a:p>
        </p:txBody>
      </p:sp>
      <p:cxnSp>
        <p:nvCxnSpPr>
          <p:cNvPr id="2" name="直接连接符 1"/>
          <p:cNvCxnSpPr/>
          <p:nvPr/>
        </p:nvCxnSpPr>
        <p:spPr>
          <a:xfrm flipH="1">
            <a:off x="5865495" y="-52705"/>
            <a:ext cx="0" cy="5448935"/>
          </a:xfrm>
          <a:prstGeom prst="line">
            <a:avLst/>
          </a:prstGeom>
          <a:ln w="12700">
            <a:solidFill>
              <a:srgbClr val="893305"/>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3006090" y="4015105"/>
            <a:ext cx="663575" cy="368300"/>
          </a:xfrm>
          <a:prstGeom prst="rect">
            <a:avLst/>
          </a:prstGeom>
          <a:noFill/>
        </p:spPr>
        <p:txBody>
          <a:bodyPr wrap="square" rtlCol="0">
            <a:spAutoFit/>
          </a:bodyPr>
          <a:lstStyle/>
          <a:p>
            <a:r>
              <a:rPr lang="zh-CN" altLang="en-US">
                <a:solidFill>
                  <a:srgbClr val="FF0000"/>
                </a:solidFill>
              </a:rPr>
              <a:t>④</a:t>
            </a:r>
            <a:endParaRPr lang="zh-CN" altLang="en-US">
              <a:solidFill>
                <a:srgbClr val="FF0000"/>
              </a:solidFill>
            </a:endParaRPr>
          </a:p>
        </p:txBody>
      </p:sp>
      <p:sp>
        <p:nvSpPr>
          <p:cNvPr id="6" name="文本框 5"/>
          <p:cNvSpPr txBox="1"/>
          <p:nvPr/>
        </p:nvSpPr>
        <p:spPr>
          <a:xfrm>
            <a:off x="1932305" y="1859915"/>
            <a:ext cx="663575" cy="368300"/>
          </a:xfrm>
          <a:prstGeom prst="rect">
            <a:avLst/>
          </a:prstGeom>
          <a:noFill/>
        </p:spPr>
        <p:txBody>
          <a:bodyPr wrap="square" rtlCol="0">
            <a:spAutoFit/>
          </a:bodyPr>
          <a:lstStyle/>
          <a:p>
            <a:r>
              <a:rPr lang="zh-CN" altLang="en-US">
                <a:solidFill>
                  <a:srgbClr val="FF0000"/>
                </a:solidFill>
              </a:rPr>
              <a:t>①</a:t>
            </a:r>
            <a:endParaRPr lang="zh-CN" altLang="en-US">
              <a:solidFill>
                <a:srgbClr val="FF0000"/>
              </a:solidFill>
            </a:endParaRPr>
          </a:p>
        </p:txBody>
      </p:sp>
      <p:sp>
        <p:nvSpPr>
          <p:cNvPr id="7" name="文本框 6"/>
          <p:cNvSpPr txBox="1"/>
          <p:nvPr/>
        </p:nvSpPr>
        <p:spPr>
          <a:xfrm>
            <a:off x="4779010" y="1859915"/>
            <a:ext cx="663575" cy="368300"/>
          </a:xfrm>
          <a:prstGeom prst="rect">
            <a:avLst/>
          </a:prstGeom>
          <a:noFill/>
        </p:spPr>
        <p:txBody>
          <a:bodyPr wrap="square" rtlCol="0">
            <a:spAutoFit/>
          </a:bodyPr>
          <a:lstStyle/>
          <a:p>
            <a:r>
              <a:rPr lang="zh-CN" altLang="en-US">
                <a:solidFill>
                  <a:srgbClr val="FF0000"/>
                </a:solidFill>
              </a:rPr>
              <a:t>②</a:t>
            </a:r>
            <a:endParaRPr lang="zh-CN" altLang="en-US">
              <a:solidFill>
                <a:srgbClr val="FF0000"/>
              </a:solidFill>
            </a:endParaRPr>
          </a:p>
        </p:txBody>
      </p:sp>
      <p:sp>
        <p:nvSpPr>
          <p:cNvPr id="8" name="文本框 7"/>
          <p:cNvSpPr txBox="1"/>
          <p:nvPr/>
        </p:nvSpPr>
        <p:spPr>
          <a:xfrm>
            <a:off x="4779010" y="2613660"/>
            <a:ext cx="663575" cy="368300"/>
          </a:xfrm>
          <a:prstGeom prst="rect">
            <a:avLst/>
          </a:prstGeom>
          <a:noFill/>
        </p:spPr>
        <p:txBody>
          <a:bodyPr wrap="square" rtlCol="0">
            <a:spAutoFit/>
          </a:bodyPr>
          <a:lstStyle/>
          <a:p>
            <a:r>
              <a:rPr lang="zh-CN" altLang="en-US">
                <a:solidFill>
                  <a:srgbClr val="FF0000"/>
                </a:solidFill>
              </a:rPr>
              <a:t>③</a:t>
            </a:r>
            <a:endParaRPr lang="zh-CN" altLang="en-US">
              <a:solidFill>
                <a:srgbClr val="FF0000"/>
              </a:solidFill>
            </a:endParaRPr>
          </a:p>
        </p:txBody>
      </p:sp>
      <p:sp>
        <p:nvSpPr>
          <p:cNvPr id="12" name="文本框 11"/>
          <p:cNvSpPr txBox="1"/>
          <p:nvPr/>
        </p:nvSpPr>
        <p:spPr>
          <a:xfrm>
            <a:off x="6584315" y="1391920"/>
            <a:ext cx="5055235" cy="521970"/>
          </a:xfrm>
          <a:prstGeom prst="rect">
            <a:avLst/>
          </a:prstGeom>
          <a:noFill/>
        </p:spPr>
        <p:txBody>
          <a:bodyPr wrap="square" rtlCol="0">
            <a:spAutoFit/>
          </a:bodyPr>
          <a:lstStyle/>
          <a:p>
            <a:r>
              <a:rPr lang="zh-CN" altLang="en-US" sz="2800">
                <a:solidFill>
                  <a:srgbClr val="763C19"/>
                </a:solidFill>
                <a:sym typeface="+mn-ea"/>
              </a:rPr>
              <a:t>①【青海】指青海湖。</a:t>
            </a:r>
            <a:endParaRPr lang="zh-CN" altLang="en-US" sz="2800">
              <a:solidFill>
                <a:srgbClr val="763C19"/>
              </a:solidFill>
              <a:sym typeface="+mn-ea"/>
            </a:endParaRPr>
          </a:p>
        </p:txBody>
      </p:sp>
      <p:sp>
        <p:nvSpPr>
          <p:cNvPr id="13" name="文本框 12"/>
          <p:cNvSpPr txBox="1"/>
          <p:nvPr/>
        </p:nvSpPr>
        <p:spPr>
          <a:xfrm>
            <a:off x="6584315" y="2012950"/>
            <a:ext cx="5055235" cy="521970"/>
          </a:xfrm>
          <a:prstGeom prst="rect">
            <a:avLst/>
          </a:prstGeom>
          <a:noFill/>
        </p:spPr>
        <p:txBody>
          <a:bodyPr wrap="square" rtlCol="0">
            <a:spAutoFit/>
          </a:bodyPr>
          <a:lstStyle/>
          <a:p>
            <a:r>
              <a:rPr lang="zh-CN" altLang="en-US" sz="2800">
                <a:solidFill>
                  <a:srgbClr val="763C19"/>
                </a:solidFill>
                <a:sym typeface="+mn-ea"/>
              </a:rPr>
              <a:t>②【雪山】指祁连山。</a:t>
            </a:r>
            <a:endParaRPr lang="zh-CN" altLang="en-US" sz="2800">
              <a:solidFill>
                <a:srgbClr val="763C19"/>
              </a:solidFill>
              <a:sym typeface="+mn-ea"/>
            </a:endParaRPr>
          </a:p>
        </p:txBody>
      </p:sp>
      <p:sp>
        <p:nvSpPr>
          <p:cNvPr id="14" name="文本框 13"/>
          <p:cNvSpPr txBox="1"/>
          <p:nvPr/>
        </p:nvSpPr>
        <p:spPr>
          <a:xfrm>
            <a:off x="6584315" y="2490470"/>
            <a:ext cx="5055235" cy="1210945"/>
          </a:xfrm>
          <a:prstGeom prst="rect">
            <a:avLst/>
          </a:prstGeom>
          <a:noFill/>
        </p:spPr>
        <p:txBody>
          <a:bodyPr wrap="square" rtlCol="0">
            <a:spAutoFit/>
          </a:bodyPr>
          <a:lstStyle/>
          <a:p>
            <a:pPr fontAlgn="auto">
              <a:lnSpc>
                <a:spcPct val="130000"/>
              </a:lnSpc>
            </a:pPr>
            <a:r>
              <a:rPr lang="zh-CN" altLang="en-US" sz="2800">
                <a:solidFill>
                  <a:srgbClr val="763C19"/>
                </a:solidFill>
                <a:sym typeface="+mn-ea"/>
              </a:rPr>
              <a:t>③【玉门关】古关名，故址在  </a:t>
            </a:r>
            <a:endParaRPr lang="zh-CN" altLang="en-US" sz="2800">
              <a:solidFill>
                <a:srgbClr val="763C19"/>
              </a:solidFill>
              <a:sym typeface="+mn-ea"/>
            </a:endParaRPr>
          </a:p>
          <a:p>
            <a:pPr fontAlgn="auto">
              <a:lnSpc>
                <a:spcPct val="130000"/>
              </a:lnSpc>
            </a:pPr>
            <a:r>
              <a:rPr lang="zh-CN" altLang="en-US" sz="2800">
                <a:solidFill>
                  <a:srgbClr val="763C19"/>
                </a:solidFill>
                <a:sym typeface="+mn-ea"/>
              </a:rPr>
              <a:t>      今甘肃敦煌西北。</a:t>
            </a:r>
            <a:endParaRPr lang="zh-CN" altLang="en-US" sz="2800">
              <a:solidFill>
                <a:srgbClr val="763C19"/>
              </a:solidFill>
              <a:sym typeface="+mn-ea"/>
            </a:endParaRPr>
          </a:p>
        </p:txBody>
      </p:sp>
      <p:sp>
        <p:nvSpPr>
          <p:cNvPr id="15" name="文本框 14"/>
          <p:cNvSpPr txBox="1"/>
          <p:nvPr/>
        </p:nvSpPr>
        <p:spPr>
          <a:xfrm>
            <a:off x="6584315" y="3656965"/>
            <a:ext cx="5055235" cy="1210945"/>
          </a:xfrm>
          <a:prstGeom prst="rect">
            <a:avLst/>
          </a:prstGeom>
          <a:noFill/>
        </p:spPr>
        <p:txBody>
          <a:bodyPr wrap="square" rtlCol="0">
            <a:spAutoFit/>
          </a:bodyPr>
          <a:lstStyle/>
          <a:p>
            <a:pPr fontAlgn="auto">
              <a:lnSpc>
                <a:spcPct val="130000"/>
              </a:lnSpc>
            </a:pPr>
            <a:r>
              <a:rPr lang="zh-CN" altLang="en-US" sz="2800">
                <a:solidFill>
                  <a:srgbClr val="763C19"/>
                </a:solidFill>
                <a:sym typeface="+mn-ea"/>
              </a:rPr>
              <a:t>④【楼兰】西域古国名，这里泛指西域地区的各部族政权。</a:t>
            </a:r>
            <a:endParaRPr lang="zh-CN" altLang="en-US" sz="2800">
              <a:solidFill>
                <a:srgbClr val="763C19"/>
              </a:solidFill>
              <a:sym typeface="+mn-ea"/>
            </a:endParaRPr>
          </a:p>
        </p:txBody>
      </p:sp>
      <p:sp>
        <p:nvSpPr>
          <p:cNvPr id="73734" name="文本框 9"/>
          <p:cNvSpPr txBox="1"/>
          <p:nvPr/>
        </p:nvSpPr>
        <p:spPr>
          <a:xfrm>
            <a:off x="6745605" y="476250"/>
            <a:ext cx="1817370" cy="645160"/>
          </a:xfrm>
          <a:prstGeom prst="rect">
            <a:avLst/>
          </a:prstGeom>
          <a:noFill/>
          <a:ln w="9525">
            <a:noFill/>
          </a:ln>
        </p:spPr>
        <p:txBody>
          <a:bodyPr wrap="square" anchor="t">
            <a:spAutoFit/>
          </a:bodyPr>
          <a:lstStyle/>
          <a:p>
            <a:r>
              <a:rPr lang="zh-CN" altLang="en-US" sz="3600">
                <a:solidFill>
                  <a:srgbClr val="763C19"/>
                </a:solidFill>
                <a:latin typeface="隶书" panose="02010509060101010101" charset="-122"/>
                <a:ea typeface="隶书" panose="02010509060101010101" charset="-122"/>
              </a:rPr>
              <a:t>注 释</a:t>
            </a:r>
            <a:endParaRPr lang="zh-CN" altLang="en-US" sz="3600">
              <a:solidFill>
                <a:srgbClr val="763C19"/>
              </a:solidFill>
              <a:latin typeface="隶书" panose="02010509060101010101" charset="-122"/>
              <a:ea typeface="隶书" panose="02010509060101010101" charset="-122"/>
            </a:endParaRPr>
          </a:p>
        </p:txBody>
      </p:sp>
      <p:sp>
        <p:nvSpPr>
          <p:cNvPr id="16" name="矩形 15"/>
          <p:cNvSpPr/>
          <p:nvPr/>
        </p:nvSpPr>
        <p:spPr>
          <a:xfrm>
            <a:off x="6621780" y="546735"/>
            <a:ext cx="1583690" cy="503555"/>
          </a:xfrm>
          <a:prstGeom prst="rect">
            <a:avLst/>
          </a:prstGeom>
          <a:noFill/>
          <a:ln w="19050">
            <a:solidFill>
              <a:srgbClr val="893305"/>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3109595" y="1412875"/>
            <a:ext cx="2350135" cy="460375"/>
          </a:xfrm>
          <a:prstGeom prst="rect">
            <a:avLst/>
          </a:prstGeom>
          <a:noFill/>
        </p:spPr>
        <p:txBody>
          <a:bodyPr wrap="square" rtlCol="0">
            <a:spAutoFit/>
          </a:bodyPr>
          <a:lstStyle/>
          <a:p>
            <a:r>
              <a:rPr lang="en-US" altLang="zh-CN" sz="2400" b="1">
                <a:solidFill>
                  <a:srgbClr val="763C19"/>
                </a:solidFill>
                <a:effectLst>
                  <a:outerShdw blurRad="38100" dist="38100" dir="2700000">
                    <a:srgbClr val="C0C0C0"/>
                  </a:outerShdw>
                </a:effectLst>
                <a:latin typeface="思源宋体 CN Light" panose="02020300000000000000" charset="-122"/>
                <a:ea typeface="思源宋体 CN Light" panose="02020300000000000000" charset="-122"/>
                <a:cs typeface="思源宋体 CN Light" panose="02020300000000000000" charset="-122"/>
                <a:sym typeface="Arial" panose="020B0604020202020204" pitchFamily="34" charset="0"/>
              </a:rPr>
              <a:t>[</a:t>
            </a:r>
            <a:r>
              <a:rPr lang="zh-CN" altLang="en-US" sz="2400" b="1">
                <a:solidFill>
                  <a:srgbClr val="763C19"/>
                </a:solidFill>
                <a:effectLst>
                  <a:outerShdw blurRad="38100" dist="38100" dir="2700000">
                    <a:srgbClr val="C0C0C0"/>
                  </a:outerShdw>
                </a:effectLst>
                <a:latin typeface="思源宋体 CN Light" panose="02020300000000000000" charset="-122"/>
                <a:ea typeface="思源宋体 CN Light" panose="02020300000000000000" charset="-122"/>
                <a:cs typeface="思源宋体 CN Light" panose="02020300000000000000" charset="-122"/>
                <a:sym typeface="Arial" panose="020B0604020202020204" pitchFamily="34" charset="0"/>
              </a:rPr>
              <a:t>唐</a:t>
            </a:r>
            <a:r>
              <a:rPr lang="en-US" altLang="zh-CN" sz="2400" b="1">
                <a:solidFill>
                  <a:srgbClr val="763C19"/>
                </a:solidFill>
                <a:effectLst>
                  <a:outerShdw blurRad="38100" dist="38100" dir="2700000">
                    <a:srgbClr val="C0C0C0"/>
                  </a:outerShdw>
                </a:effectLst>
                <a:latin typeface="思源宋体 CN Light" panose="02020300000000000000" charset="-122"/>
                <a:ea typeface="思源宋体 CN Light" panose="02020300000000000000" charset="-122"/>
                <a:cs typeface="思源宋体 CN Light" panose="02020300000000000000" charset="-122"/>
                <a:sym typeface="Arial" panose="020B0604020202020204" pitchFamily="34" charset="0"/>
              </a:rPr>
              <a:t>] </a:t>
            </a:r>
            <a:r>
              <a:rPr lang="zh-CN" altLang="en-US" sz="2400" b="1">
                <a:solidFill>
                  <a:srgbClr val="763C19"/>
                </a:solidFill>
                <a:effectLst>
                  <a:outerShdw blurRad="38100" dist="38100" dir="2700000">
                    <a:srgbClr val="C0C0C0"/>
                  </a:outerShdw>
                </a:effectLst>
                <a:latin typeface="思源宋体 CN Light" panose="02020300000000000000" charset="-122"/>
                <a:ea typeface="思源宋体 CN Light" panose="02020300000000000000" charset="-122"/>
                <a:cs typeface="思源宋体 CN Light" panose="02020300000000000000" charset="-122"/>
                <a:sym typeface="Arial" panose="020B0604020202020204" pitchFamily="34" charset="0"/>
              </a:rPr>
              <a:t>王昌龄</a:t>
            </a:r>
            <a:endParaRPr lang="zh-CN" altLang="en-US" sz="2400" b="1">
              <a:solidFill>
                <a:srgbClr val="763C19"/>
              </a:solidFill>
              <a:effectLst>
                <a:outerShdw blurRad="38100" dist="38100" dir="2700000">
                  <a:srgbClr val="C0C0C0"/>
                </a:outerShdw>
              </a:effectLst>
              <a:latin typeface="思源宋体 CN Light" panose="02020300000000000000" charset="-122"/>
              <a:ea typeface="思源宋体 CN Light" panose="02020300000000000000" charset="-122"/>
              <a:cs typeface="思源宋体 CN Light" panose="02020300000000000000" charset="-122"/>
              <a:sym typeface="Arial" panose="020B0604020202020204" pitchFamily="34" charset="0"/>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4" name="文本框 9"/>
          <p:cNvSpPr txBox="1"/>
          <p:nvPr/>
        </p:nvSpPr>
        <p:spPr>
          <a:xfrm>
            <a:off x="1464310" y="680085"/>
            <a:ext cx="1793875" cy="645160"/>
          </a:xfrm>
          <a:prstGeom prst="rect">
            <a:avLst/>
          </a:prstGeom>
          <a:noFill/>
          <a:ln w="9525">
            <a:noFill/>
          </a:ln>
        </p:spPr>
        <p:txBody>
          <a:bodyPr wrap="square" anchor="t">
            <a:spAutoFit/>
          </a:bodyPr>
          <a:lstStyle/>
          <a:p>
            <a:r>
              <a:rPr lang="zh-CN" altLang="en-US" sz="3600">
                <a:solidFill>
                  <a:srgbClr val="763C19"/>
                </a:solidFill>
                <a:latin typeface="隶书" panose="02010509060101010101" charset="-122"/>
                <a:ea typeface="隶书" panose="02010509060101010101" charset="-122"/>
              </a:rPr>
              <a:t>翻 译  </a:t>
            </a:r>
            <a:endParaRPr lang="zh-CN" altLang="en-US" sz="3600">
              <a:solidFill>
                <a:srgbClr val="763C19"/>
              </a:solidFill>
              <a:latin typeface="隶书" panose="02010509060101010101" charset="-122"/>
              <a:ea typeface="隶书" panose="02010509060101010101" charset="-122"/>
            </a:endParaRPr>
          </a:p>
        </p:txBody>
      </p:sp>
      <p:sp>
        <p:nvSpPr>
          <p:cNvPr id="2" name="矩形 1"/>
          <p:cNvSpPr/>
          <p:nvPr/>
        </p:nvSpPr>
        <p:spPr>
          <a:xfrm>
            <a:off x="1340485" y="749935"/>
            <a:ext cx="1583690" cy="503555"/>
          </a:xfrm>
          <a:prstGeom prst="rect">
            <a:avLst/>
          </a:prstGeom>
          <a:noFill/>
          <a:ln w="19050">
            <a:solidFill>
              <a:srgbClr val="893305"/>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390650" y="1558290"/>
            <a:ext cx="9876790" cy="1529715"/>
          </a:xfrm>
          <a:prstGeom prst="rect">
            <a:avLst/>
          </a:prstGeom>
          <a:noFill/>
        </p:spPr>
        <p:txBody>
          <a:bodyPr wrap="square" rtlCol="0">
            <a:spAutoFit/>
          </a:bodyPr>
          <a:lstStyle/>
          <a:p>
            <a:pPr marR="0" defTabSz="914400" fontAlgn="auto">
              <a:lnSpc>
                <a:spcPct val="130000"/>
              </a:lnSpc>
              <a:buClrTx/>
              <a:buSzTx/>
              <a:buFontTx/>
              <a:defRPr/>
            </a:pPr>
            <a:r>
              <a:rPr lang="en-US" sz="2400" b="1" spc="200">
                <a:solidFill>
                  <a:srgbClr val="763C19"/>
                </a:solidFill>
                <a:latin typeface="思源宋体 CN Light" panose="02020300000000000000" charset="-122"/>
                <a:ea typeface="思源宋体 CN Light" panose="02020300000000000000" charset="-122"/>
                <a:sym typeface="+mn-ea"/>
              </a:rPr>
              <a:t>   </a:t>
            </a:r>
            <a:r>
              <a:rPr lang="en-US" sz="2400" b="1" spc="200">
                <a:solidFill>
                  <a:srgbClr val="763C19"/>
                </a:solidFill>
                <a:latin typeface="思源黑体 CN Medium" panose="020B0600000000000000" charset="-122"/>
                <a:ea typeface="思源黑体 CN Medium" panose="020B0600000000000000" charset="-122"/>
                <a:cs typeface="思源黑体 CN Medium" panose="020B0600000000000000" charset="-122"/>
                <a:sym typeface="+mn-ea"/>
              </a:rPr>
              <a:t> </a:t>
            </a:r>
            <a:r>
              <a:rPr sz="2400" b="1" spc="200">
                <a:solidFill>
                  <a:srgbClr val="763C19"/>
                </a:solidFill>
                <a:latin typeface="楷体" panose="02010609060101010101" charset="-122"/>
                <a:ea typeface="楷体" panose="02010609060101010101" charset="-122"/>
                <a:cs typeface="思源黑体 CN Medium" panose="020B0600000000000000" charset="-122"/>
                <a:sym typeface="+mn-ea"/>
              </a:rPr>
              <a:t>青海湖上乌云密布，遮得连绵雪山一片黯淡。边塞古城，玉门雄关，远隔千里，遥遥相望。</a:t>
            </a:r>
            <a:r>
              <a:rPr sz="2400" b="1" spc="200">
                <a:solidFill>
                  <a:srgbClr val="763C19"/>
                </a:solidFill>
                <a:latin typeface="楷体" panose="02010609060101010101" charset="-122"/>
                <a:ea typeface="楷体" panose="02010609060101010101" charset="-122"/>
                <a:sym typeface="+mn-ea"/>
              </a:rPr>
              <a:t>守边将士身经百战，铠甲磨穿，壮志不灭，不打败进犯之敌，誓不返回家乡。</a:t>
            </a:r>
            <a:r>
              <a:rPr lang="en-US" sz="2400" b="1" spc="200">
                <a:solidFill>
                  <a:srgbClr val="763C19"/>
                </a:solidFill>
                <a:latin typeface="思源宋体 CN Light" panose="02020300000000000000" charset="-122"/>
                <a:ea typeface="思源宋体 CN Light" panose="02020300000000000000" charset="-122"/>
                <a:sym typeface="+mn-ea"/>
              </a:rPr>
              <a:t>     </a:t>
            </a:r>
            <a:endParaRPr lang="en-US" altLang="en-US" sz="2400" b="1" spc="200">
              <a:solidFill>
                <a:srgbClr val="763C19"/>
              </a:solidFill>
              <a:latin typeface="思源宋体 CN Light" panose="02020300000000000000" charset="-122"/>
              <a:ea typeface="思源宋体 CN Light" panose="02020300000000000000" charset="-122"/>
              <a:sym typeface="+mn-ea"/>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37360" y="3670300"/>
            <a:ext cx="8722995" cy="811530"/>
          </a:xfrm>
          <a:prstGeom prst="rect">
            <a:avLst/>
          </a:prstGeom>
          <a:noFill/>
        </p:spPr>
        <p:txBody>
          <a:bodyPr wrap="square">
            <a:spAutoFit/>
          </a:bodyPr>
          <a:lstStyle/>
          <a:p>
            <a:pPr marR="0" defTabSz="914400">
              <a:lnSpc>
                <a:spcPct val="130000"/>
              </a:lnSpc>
              <a:buClrTx/>
              <a:buSzTx/>
              <a:buFontTx/>
              <a:defRPr/>
            </a:pPr>
            <a:r>
              <a:rPr kumimoji="0" lang="zh-CN" altLang="en-US" sz="3600" b="1" kern="1200" cap="none" spc="800" normalizeH="0" baseline="0" noProof="1">
                <a:solidFill>
                  <a:srgbClr val="763C19"/>
                </a:solidFill>
                <a:effectLst>
                  <a:outerShdw blurRad="38100" dist="38100" dir="2700000">
                    <a:srgbClr val="C0C0C0"/>
                  </a:outerShdw>
                </a:effectLst>
                <a:latin typeface="楷体" panose="02010609060101010101" charset="-122"/>
                <a:ea typeface="楷体" panose="02010609060101010101" charset="-122"/>
                <a:cs typeface="楷体" panose="02010609060101010101" charset="-122"/>
                <a:sym typeface="Arial" panose="020B0604020202020204" pitchFamily="34" charset="0"/>
              </a:rPr>
              <a:t>青海长云暗雪山，孤城遥望玉门关。 </a:t>
            </a:r>
            <a:endParaRPr kumimoji="0" lang="zh-CN" altLang="en-US" sz="3600" b="1" kern="1200" cap="none" spc="800" normalizeH="0" baseline="0" noProof="1">
              <a:solidFill>
                <a:srgbClr val="763C19"/>
              </a:solidFill>
              <a:effectLst>
                <a:outerShdw blurRad="38100" dist="38100" dir="2700000">
                  <a:srgbClr val="C0C0C0"/>
                </a:outerShdw>
              </a:effectLst>
              <a:latin typeface="楷体" panose="02010609060101010101" charset="-122"/>
              <a:ea typeface="楷体" panose="02010609060101010101" charset="-122"/>
              <a:cs typeface="楷体" panose="02010609060101010101" charset="-122"/>
              <a:sym typeface="Arial" panose="020B0604020202020204" pitchFamily="34" charset="0"/>
            </a:endParaRPr>
          </a:p>
        </p:txBody>
      </p:sp>
      <p:grpSp>
        <p:nvGrpSpPr>
          <p:cNvPr id="3" name="组合 2"/>
          <p:cNvGrpSpPr/>
          <p:nvPr/>
        </p:nvGrpSpPr>
        <p:grpSpPr>
          <a:xfrm>
            <a:off x="5080" y="-156845"/>
            <a:ext cx="12198350" cy="3427730"/>
            <a:chOff x="8" y="-247"/>
            <a:chExt cx="19210" cy="5398"/>
          </a:xfrm>
        </p:grpSpPr>
        <p:pic>
          <p:nvPicPr>
            <p:cNvPr id="6" name="图片 5" descr="dfg"/>
            <p:cNvPicPr>
              <a:picLocks noChangeAspect="1"/>
            </p:cNvPicPr>
            <p:nvPr/>
          </p:nvPicPr>
          <p:blipFill>
            <a:blip r:embed="rId1"/>
            <a:stretch>
              <a:fillRect/>
            </a:stretch>
          </p:blipFill>
          <p:spPr>
            <a:xfrm>
              <a:off x="8" y="-58"/>
              <a:ext cx="19186" cy="5206"/>
            </a:xfrm>
            <a:prstGeom prst="rect">
              <a:avLst/>
            </a:prstGeom>
          </p:spPr>
        </p:pic>
        <p:sp>
          <p:nvSpPr>
            <p:cNvPr id="7" name="矩形 6"/>
            <p:cNvSpPr/>
            <p:nvPr/>
          </p:nvSpPr>
          <p:spPr>
            <a:xfrm>
              <a:off x="18" y="-247"/>
              <a:ext cx="19200" cy="5399"/>
            </a:xfrm>
            <a:prstGeom prst="rect">
              <a:avLst/>
            </a:prstGeom>
            <a:gradFill>
              <a:gsLst>
                <a:gs pos="100000">
                  <a:srgbClr val="C09A80"/>
                </a:gs>
                <a:gs pos="53000">
                  <a:srgbClr val="FEDEBE">
                    <a:alpha val="2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圆角矩形 7"/>
          <p:cNvSpPr/>
          <p:nvPr/>
        </p:nvSpPr>
        <p:spPr>
          <a:xfrm>
            <a:off x="1880235" y="4869180"/>
            <a:ext cx="8575040" cy="1083310"/>
          </a:xfrm>
          <a:prstGeom prst="roundRect">
            <a:avLst/>
          </a:prstGeom>
          <a:noFill/>
          <a:ln>
            <a:solidFill>
              <a:srgbClr val="893305"/>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916555" y="5176520"/>
            <a:ext cx="7094855" cy="521970"/>
          </a:xfrm>
          <a:prstGeom prst="rect">
            <a:avLst/>
          </a:prstGeom>
          <a:noFill/>
        </p:spPr>
        <p:txBody>
          <a:bodyPr wrap="square" rtlCol="0">
            <a:spAutoFit/>
          </a:bodyPr>
          <a:lstStyle/>
          <a:p>
            <a:r>
              <a:rPr lang="zh-CN" altLang="en-US" sz="2800">
                <a:solidFill>
                  <a:srgbClr val="763C19"/>
                </a:solidFill>
              </a:rPr>
              <a:t>结合图画再读读这句诗，说说你的感想。</a:t>
            </a:r>
            <a:endParaRPr lang="zh-CN" altLang="en-US" sz="2800">
              <a:solidFill>
                <a:srgbClr val="763C19"/>
              </a:solidFill>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u=4210278544,1018285118&amp;fm=26&amp;gp=0"/>
          <p:cNvPicPr>
            <a:picLocks noChangeAspect="1"/>
          </p:cNvPicPr>
          <p:nvPr/>
        </p:nvPicPr>
        <p:blipFill>
          <a:blip r:embed="rId1"/>
          <a:stretch>
            <a:fillRect/>
          </a:stretch>
        </p:blipFill>
        <p:spPr>
          <a:xfrm>
            <a:off x="-1039495" y="1340485"/>
            <a:ext cx="5671820" cy="4253865"/>
          </a:xfrm>
          <a:prstGeom prst="parallelogram">
            <a:avLst/>
          </a:prstGeom>
        </p:spPr>
      </p:pic>
      <p:sp>
        <p:nvSpPr>
          <p:cNvPr id="3" name="平行四边形 2"/>
          <p:cNvSpPr/>
          <p:nvPr/>
        </p:nvSpPr>
        <p:spPr>
          <a:xfrm rot="480000">
            <a:off x="4604385" y="1303020"/>
            <a:ext cx="544195" cy="4330065"/>
          </a:xfrm>
          <a:prstGeom prst="parallelogram">
            <a:avLst>
              <a:gd name="adj" fmla="val 88798"/>
            </a:avLst>
          </a:prstGeom>
          <a:solidFill>
            <a:srgbClr val="763C19"/>
          </a:solidFill>
          <a:ln>
            <a:solidFill>
              <a:srgbClr val="763C1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5985510" y="2052320"/>
            <a:ext cx="5361940" cy="3636010"/>
          </a:xfrm>
          <a:prstGeom prst="rect">
            <a:avLst/>
          </a:prstGeom>
          <a:noFill/>
        </p:spPr>
        <p:txBody>
          <a:bodyPr wrap="square" rtlCol="0">
            <a:spAutoFit/>
          </a:bodyPr>
          <a:lstStyle/>
          <a:p>
            <a:pPr algn="just" fontAlgn="auto">
              <a:lnSpc>
                <a:spcPct val="120000"/>
              </a:lnSpc>
            </a:pPr>
            <a:r>
              <a:rPr lang="en-US" altLang="zh-CN" sz="2400">
                <a:solidFill>
                  <a:srgbClr val="763C19"/>
                </a:solidFill>
                <a:latin typeface="楷体" panose="02010609060101010101" charset="-122"/>
                <a:ea typeface="楷体" panose="02010609060101010101" charset="-122"/>
                <a:cs typeface="楷体" panose="02010609060101010101" charset="-122"/>
              </a:rPr>
              <a:t>    </a:t>
            </a:r>
            <a:r>
              <a:rPr lang="zh-CN" altLang="en-US" sz="2400">
                <a:solidFill>
                  <a:srgbClr val="763C19"/>
                </a:solidFill>
                <a:latin typeface="楷体" panose="02010609060101010101" charset="-122"/>
                <a:ea typeface="楷体" panose="02010609060101010101" charset="-122"/>
                <a:cs typeface="楷体" panose="02010609060101010101" charset="-122"/>
              </a:rPr>
              <a:t>青海湖古称“西海”，又称“仙海”，是中国最大的内陆湖。湖面海拔3196米，湖岸线长360公里，面积4583平方公里，湖水冰冷且盐份很高。湖中有海心山，四周高山环绕：北面是大通山，东面为日月山，南面是青海南山，西面为橡皮山。湖区盛夏时节平均气温仅15℃，为天然避暑胜地。</a:t>
            </a:r>
            <a:endParaRPr lang="zh-CN" altLang="en-US" sz="2400">
              <a:solidFill>
                <a:srgbClr val="763C19"/>
              </a:solidFill>
              <a:latin typeface="楷体" panose="02010609060101010101" charset="-122"/>
              <a:ea typeface="楷体" panose="02010609060101010101" charset="-122"/>
              <a:cs typeface="楷体" panose="02010609060101010101" charset="-122"/>
            </a:endParaRPr>
          </a:p>
        </p:txBody>
      </p:sp>
      <p:sp>
        <p:nvSpPr>
          <p:cNvPr id="6" name="文本框 5"/>
          <p:cNvSpPr txBox="1"/>
          <p:nvPr/>
        </p:nvSpPr>
        <p:spPr>
          <a:xfrm>
            <a:off x="5985510" y="1264920"/>
            <a:ext cx="2138045" cy="645160"/>
          </a:xfrm>
          <a:prstGeom prst="rect">
            <a:avLst/>
          </a:prstGeom>
          <a:noFill/>
        </p:spPr>
        <p:txBody>
          <a:bodyPr wrap="square" rtlCol="0">
            <a:spAutoFit/>
          </a:bodyPr>
          <a:lstStyle/>
          <a:p>
            <a:r>
              <a:rPr lang="zh-CN" altLang="en-US" sz="3600">
                <a:solidFill>
                  <a:srgbClr val="763C19"/>
                </a:solidFill>
              </a:rPr>
              <a:t>青海湖</a:t>
            </a:r>
            <a:endParaRPr lang="zh-CN" altLang="en-US" sz="3600">
              <a:solidFill>
                <a:srgbClr val="763C19"/>
              </a:solidFill>
            </a:endParaRPr>
          </a:p>
        </p:txBody>
      </p:sp>
      <p:sp>
        <p:nvSpPr>
          <p:cNvPr id="5" name="平行四边形 4"/>
          <p:cNvSpPr/>
          <p:nvPr/>
        </p:nvSpPr>
        <p:spPr>
          <a:xfrm>
            <a:off x="3844925" y="1339215"/>
            <a:ext cx="1264285" cy="4244340"/>
          </a:xfrm>
          <a:prstGeom prst="parallelogram">
            <a:avLst>
              <a:gd name="adj" fmla="val 84394"/>
            </a:avLst>
          </a:prstGeom>
          <a:solidFill>
            <a:srgbClr val="763C19"/>
          </a:solidFill>
          <a:ln>
            <a:solidFill>
              <a:srgbClr val="763C1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ld>
</file>

<file path=ppt/tags/tag1.xml><?xml version="1.0" encoding="utf-8"?>
<p:tagLst xmlns:p="http://schemas.openxmlformats.org/presentationml/2006/main">
  <p:tag name="KSO_WM_UNIT_PLACING_PICTURE_USER_VIEWPORT" val="{&quot;height&quot;:13657,&quot;width&quot;:13657}"/>
</p:tagLst>
</file>

<file path=ppt/tags/tag2.xml><?xml version="1.0" encoding="utf-8"?>
<p:tagLst xmlns:p="http://schemas.openxmlformats.org/presentationml/2006/main">
  <p:tag name="KSO_WM_UNIT_PLACING_PICTURE_USER_VIEWPORT" val="{&quot;height&quot;:13657,&quot;width&quot;:13657}"/>
</p:tagLst>
</file>

<file path=ppt/tags/tag3.xml><?xml version="1.0" encoding="utf-8"?>
<p:tagLst xmlns:p="http://schemas.openxmlformats.org/presentationml/2006/main">
  <p:tag name="AS_OS" val="Unix 3.10 unknown"/>
  <p:tag name="AS_RELEASE_DATE" val="2020.11.30"/>
  <p:tag name="AS_TITLE" val="Aspose.Slides for Java"/>
  <p:tag name="AS_VERSION" val="20.1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Arial"/>
        <a:cs typeface="Arial"/>
        <a:font script="Jpan" typeface="ＭＳ Ｐゴシック"/>
        <a:font script="Hang" typeface="맑은 고딕"/>
        <a:font script="Hans" typeface="思源黑体 CN Medium"/>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思源黑体 CN Medium"/>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思源宋体 CN Medium"/>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思源宋体 CN Medium"/>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思源宋体 CN Medium"/>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思源宋体 CN Medium"/>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1725</Words>
  <Application>WPS 演示</Application>
  <PresentationFormat/>
  <Paragraphs>125</Paragraphs>
  <Slides>22</Slides>
  <Notes>1</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22</vt:i4>
      </vt:variant>
    </vt:vector>
  </HeadingPairs>
  <TitlesOfParts>
    <vt:vector size="37" baseType="lpstr">
      <vt:lpstr>Arial</vt:lpstr>
      <vt:lpstr>宋体</vt:lpstr>
      <vt:lpstr>Wingdings</vt:lpstr>
      <vt:lpstr>思源宋体 CN Medium</vt:lpstr>
      <vt:lpstr>楷体</vt:lpstr>
      <vt:lpstr>庞门正道粗书体</vt:lpstr>
      <vt:lpstr>思源黑体 CN Medium</vt:lpstr>
      <vt:lpstr>黑体</vt:lpstr>
      <vt:lpstr>思源宋体 CN Light</vt:lpstr>
      <vt:lpstr>隶书</vt:lpstr>
      <vt:lpstr>Calibri</vt:lpstr>
      <vt:lpstr>微软雅黑</vt:lpstr>
      <vt:lpstr>Arial Unicode MS</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学科网</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rbm.xkw.com</dc:creator>
  <cp:lastModifiedBy>qwe</cp:lastModifiedBy>
  <cp:revision>2</cp:revision>
  <cp:lastPrinted>2021-08-23T13:07:00Z</cp:lastPrinted>
  <dcterms:created xsi:type="dcterms:W3CDTF">2021-08-23T13:07:00Z</dcterms:created>
  <dcterms:modified xsi:type="dcterms:W3CDTF">2021-11-01T11:26:05Z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y fmtid="{D5CDD505-2E9C-101B-9397-08002B2CF9AE}" pid="6" name="ICV">
    <vt:lpwstr>1B03F9D45878437AA0470207AB291873</vt:lpwstr>
  </property>
  <property fmtid="{D5CDD505-2E9C-101B-9397-08002B2CF9AE}" pid="7" name="KSOProductBuildVer">
    <vt:lpwstr>2052-11.1.0.10938</vt:lpwstr>
  </property>
</Properties>
</file>