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58" r:id="rId6"/>
    <p:sldId id="264" r:id="rId7"/>
    <p:sldId id="260" r:id="rId8"/>
    <p:sldId id="261" r:id="rId9"/>
    <p:sldId id="262" r:id="rId10"/>
    <p:sldId id="263" r:id="rId11"/>
    <p:sldId id="26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88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5.xml"/><Relationship Id="rId18" Type="http://schemas.openxmlformats.org/officeDocument/2006/relationships/image" Target="../media/image1.jpeg"/><Relationship Id="rId17" Type="http://schemas.openxmlformats.org/officeDocument/2006/relationships/tags" Target="../tags/tag64.xml"/><Relationship Id="rId16" Type="http://schemas.openxmlformats.org/officeDocument/2006/relationships/tags" Target="../tags/tag63.xml"/><Relationship Id="rId15" Type="http://schemas.openxmlformats.org/officeDocument/2006/relationships/tags" Target="../tags/tag62.xml"/><Relationship Id="rId14" Type="http://schemas.openxmlformats.org/officeDocument/2006/relationships/tags" Target="../tags/tag61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113" name="图片 112"/>
          <p:cNvPicPr/>
          <p:nvPr userDrawn="1"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121824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 userDrawn="1">
            <p:custDataLst>
              <p:tags r:id="rId19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tags" Target="../tags/tag87.xml"/><Relationship Id="rId4" Type="http://schemas.openxmlformats.org/officeDocument/2006/relationships/image" Target="../media/image3.png"/><Relationship Id="rId3" Type="http://schemas.openxmlformats.org/officeDocument/2006/relationships/tags" Target="../tags/tag86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jpeg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秋夜将晓出篱门迎凉有感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四川省凉山州冕宁县泸沽镇洛瓦小学校</a:t>
            </a:r>
            <a:r>
              <a:rPr lang="en-US" altLang="zh-CN">
                <a:sym typeface="+mn-ea"/>
              </a:rPr>
              <a:t>   彭国全</a:t>
            </a:r>
            <a:endParaRPr lang="en-US" altLang="zh-CN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da-kg94civhsq4wgms8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028825" y="1143000"/>
            <a:ext cx="8134350" cy="4572000"/>
          </a:xfrm>
          <a:prstGeom prst="rect">
            <a:avLst/>
          </a:prstGeom>
        </p:spPr>
      </p:pic>
      <p:pic>
        <p:nvPicPr>
          <p:cNvPr id="3" name="New picture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328400" y="124333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>
                <a:sym typeface="+mn-ea"/>
              </a:rPr>
              <a:t>秋夜将晓出篱门迎凉有感</a:t>
            </a:r>
            <a:r>
              <a:rPr lang="en-US" altLang="zh-CN">
                <a:sym typeface="+mn-ea"/>
              </a:rPr>
              <a:t>   </a:t>
            </a:r>
            <a:r>
              <a:rPr lang="zh-CN" altLang="en-US" sz="2400">
                <a:sym typeface="+mn-ea"/>
              </a:rPr>
              <a:t>陆游</a:t>
            </a:r>
            <a:endParaRPr lang="zh-CN" altLang="en-US" sz="24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/>
              <a:t>三万里河东入海，</a:t>
            </a:r>
            <a:endParaRPr lang="zh-CN" altLang="en-US"/>
          </a:p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/>
              <a:t>五千仞岳上摩天。</a:t>
            </a:r>
            <a:endParaRPr lang="zh-CN" altLang="en-US"/>
          </a:p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/>
              <a:t>遗民泪尽胡尘里，</a:t>
            </a:r>
            <a:endParaRPr lang="zh-CN" altLang="en-US"/>
          </a:p>
          <a:p>
            <a:pPr marL="0" indent="0" algn="ctr" fontAlgn="auto">
              <a:lnSpc>
                <a:spcPct val="200000"/>
              </a:lnSpc>
              <a:buNone/>
            </a:pPr>
            <a:r>
              <a:rPr lang="zh-CN" altLang="en-US"/>
              <a:t>南望王师又一年。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 algn="ctr"/>
            <a:r>
              <a:rPr lang="zh-CN" altLang="en-US">
                <a:sym typeface="+mn-ea"/>
              </a:rPr>
              <a:t>秋夜将晓出篱门迎凉有感</a:t>
            </a:r>
            <a:r>
              <a:rPr lang="en-US" altLang="zh-CN">
                <a:sym typeface="+mn-ea"/>
              </a:rPr>
              <a:t>   </a:t>
            </a:r>
            <a:r>
              <a:rPr lang="zh-CN" altLang="en-US" sz="2400">
                <a:sym typeface="+mn-ea"/>
              </a:rPr>
              <a:t>陆游</a:t>
            </a:r>
            <a:endParaRPr lang="zh-CN" altLang="en-US" sz="24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38200" y="1825625"/>
            <a:ext cx="3464560" cy="4351655"/>
          </a:xfrm>
        </p:spPr>
        <p:txBody>
          <a:bodyPr/>
          <a:lstStyle/>
          <a:p>
            <a:pPr marL="0" indent="0" algn="l" fontAlgn="auto">
              <a:lnSpc>
                <a:spcPct val="200000"/>
              </a:lnSpc>
              <a:buNone/>
            </a:pPr>
            <a:r>
              <a:rPr lang="zh-CN" altLang="en-US"/>
              <a:t>三万里河东入海，</a:t>
            </a:r>
            <a:endParaRPr lang="zh-CN" altLang="en-US"/>
          </a:p>
          <a:p>
            <a:pPr marL="0" indent="0" algn="l" fontAlgn="auto">
              <a:lnSpc>
                <a:spcPct val="200000"/>
              </a:lnSpc>
              <a:buNone/>
            </a:pPr>
            <a:r>
              <a:rPr lang="zh-CN" altLang="en-US"/>
              <a:t>五千仞岳上摩天。</a:t>
            </a:r>
            <a:endParaRPr lang="zh-CN" altLang="en-US"/>
          </a:p>
          <a:p>
            <a:pPr marL="0" indent="0" algn="l" fontAlgn="auto">
              <a:lnSpc>
                <a:spcPct val="200000"/>
              </a:lnSpc>
              <a:buNone/>
            </a:pPr>
            <a:r>
              <a:rPr lang="zh-CN" altLang="en-US"/>
              <a:t>遗民泪尽胡尘里，</a:t>
            </a:r>
            <a:endParaRPr lang="zh-CN" altLang="en-US"/>
          </a:p>
          <a:p>
            <a:pPr marL="0" indent="0" algn="l" fontAlgn="auto">
              <a:lnSpc>
                <a:spcPct val="200000"/>
              </a:lnSpc>
              <a:buNone/>
            </a:pPr>
            <a:r>
              <a:rPr lang="zh-CN" altLang="en-US"/>
              <a:t>南望王师又一年。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450205" y="2146300"/>
            <a:ext cx="483743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300000"/>
              </a:lnSpc>
            </a:pPr>
            <a:r>
              <a:rPr lang="zh-CN" altLang="en-US"/>
              <a:t>三万里长的黄河奔腾向东流入大海，</a:t>
            </a:r>
            <a:endParaRPr lang="zh-CN" altLang="en-US"/>
          </a:p>
          <a:p>
            <a:pPr fontAlgn="auto">
              <a:lnSpc>
                <a:spcPct val="300000"/>
              </a:lnSpc>
            </a:pPr>
            <a:r>
              <a:rPr lang="zh-CN" altLang="en-US"/>
              <a:t>五千仞高的华山耸入云霄上摩青天。</a:t>
            </a:r>
            <a:endParaRPr lang="zh-CN" altLang="en-US"/>
          </a:p>
          <a:p>
            <a:pPr fontAlgn="auto">
              <a:lnSpc>
                <a:spcPct val="300000"/>
              </a:lnSpc>
            </a:pPr>
            <a:r>
              <a:rPr lang="zh-CN" altLang="en-US"/>
              <a:t>中原人民在胡人压迫下眼泪已流尽，</a:t>
            </a:r>
            <a:endParaRPr lang="zh-CN" altLang="en-US"/>
          </a:p>
          <a:p>
            <a:pPr fontAlgn="auto">
              <a:lnSpc>
                <a:spcPct val="300000"/>
              </a:lnSpc>
            </a:pPr>
            <a:r>
              <a:rPr lang="zh-CN" altLang="en-US"/>
              <a:t>他们盼望王师北伐盼了一年又一年。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陆游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046220" y="1825625"/>
            <a:ext cx="7307580" cy="4351655"/>
          </a:xfrm>
        </p:spPr>
        <p:txBody>
          <a:bodyPr/>
          <a:lstStyle/>
          <a:p>
            <a:pPr fontAlgn="auto">
              <a:lnSpc>
                <a:spcPct val="150000"/>
              </a:lnSpc>
            </a:pPr>
            <a:r>
              <a:rPr lang="zh-CN" altLang="en-US" sz="1200"/>
              <a:t>陆游（1125年11月13日－1210年1月26日 [1]  ），字务观，号放翁，汉族，越州山阴（今浙江绍兴）人，尚书右丞陆佃之孙，南宋文学家、史学家、爱国诗人。 [2] </a:t>
            </a:r>
            <a:endParaRPr lang="zh-CN" altLang="en-US" sz="1200"/>
          </a:p>
          <a:p>
            <a:pPr fontAlgn="auto">
              <a:lnSpc>
                <a:spcPct val="150000"/>
              </a:lnSpc>
            </a:pPr>
            <a:r>
              <a:rPr lang="zh-CN" altLang="en-US" sz="1200"/>
              <a:t>陆游生逢北宋灭亡之际，少年时即深受家庭爱国思想的熏陶。宋高宗时，参加礼部考试，因受宰臣秦桧排斥而仕途不畅。宋孝宗即位后，赐进士出身，历任福州宁德县主簿、敕令所删定官、隆兴府通判等职，因坚持抗金，屡遭主和派排斥。乾道七年（1171年），应四川宣抚使王炎之邀，投身军旅，任职于南郑幕府。次年，幕府解散，陆游奉诏入蜀，与四川制置使范成大相知。宋光宗继位后，升为礼部郎中兼实录院检讨官，不久即因“嘲咏风月”罢官归居故里。嘉泰二年（1202年），宋宁宗诏陆游入京，主持编修孝宗、光宗《两朝实录》和《三朝史》，官至宝章阁待制。书成后，陆游长期蛰居山阴，嘉定二年（1210年）与世长辞，留绝笔《示儿》。</a:t>
            </a:r>
            <a:endParaRPr lang="zh-CN" altLang="en-US" sz="1200"/>
          </a:p>
          <a:p>
            <a:pPr fontAlgn="auto">
              <a:lnSpc>
                <a:spcPct val="150000"/>
              </a:lnSpc>
            </a:pPr>
            <a:r>
              <a:rPr lang="zh-CN" altLang="en-US" sz="1200"/>
              <a:t>陆游一生笔耕不辍，诗词文具有很高成就。其诗语言平易晓畅、章法整饬谨严，兼具李白的雄奇奔放与杜甫的沉郁悲凉，尤以饱含爱国热情对后世影响深远。词与散文成就亦高，宋人刘克庄谓其词“激昂慷慨者，稼轩不能过”。有手定《剑南诗稿》85卷，收诗9000余首。又有《渭南文集》50卷、《老学庵笔记》10卷及《南唐书》等。书法遒劲奔放，存世墨迹有《苦寒帖》等。</a:t>
            </a:r>
            <a:endParaRPr lang="zh-CN" altLang="en-US" sz="1200"/>
          </a:p>
        </p:txBody>
      </p:sp>
      <p:pic>
        <p:nvPicPr>
          <p:cNvPr id="112" name="图片 111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8200" y="1691005"/>
            <a:ext cx="2686685" cy="4768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创作背景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fontAlgn="auto">
              <a:lnSpc>
                <a:spcPct val="200000"/>
              </a:lnSpc>
            </a:pPr>
            <a:r>
              <a:rPr lang="zh-CN" altLang="en-US"/>
              <a:t>这组爱国主义诗篇作于公元1192年（宋光宗绍熙三年）的秋天，陆游当时在山阴（今浙江省绍兴市）。南宋时期，金兵占领了中原地区。诗人作此诗时，中原地区已沦陷于金人之手六十多年了。此时虽值初秋，暑威仍厉，使他不能安睡。将晓之际，他步出篱门，心头枨触，成此二诗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五千仞岳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70000"/>
          </a:bodyPr>
          <a:lstStyle/>
          <a:p>
            <a:pPr fontAlgn="auto">
              <a:lnSpc>
                <a:spcPct val="150000"/>
              </a:lnSpc>
            </a:pPr>
            <a:r>
              <a:rPr lang="zh-CN" altLang="en-US"/>
              <a:t>要想理解这首诗，必须理解“五千仞岳”，于此有人说是泰山，因为泰山最高，被列在五岳之首，历代君王也多要去泰山封禅，用黄河与泰山作为中原大好山河的象征似乎是再恰当不过的了；赖汉屏认为岳指华山，理由是黄河与华山都在金人占领区内。陆游诗中的“岳”是指华山，可以从《宋史·陆游传》以及陆游的诗词中找到证据。《宋史·陆游传》中有这样的记载：“王炎宣抚川、陕，辟为干办公事。游为炎陈进取之策，以为经略中原必自长安始，取长安必自陇右始。”从中可以看出陆游收复中原的策略，就是通过四川进入陇右，先夺取长安，然后凭借关中的屏障进攻退守，像秦一样收复中原。这样的例子还有很多，陆游把这么多心思用在这一块土地上，可见他的主张是横贯其诗歌创作的始终的，那么“五千仞山上摩天”中的岳指华山自然就最恰当了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三万里河东入海，五千仞岳上摩天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fontAlgn="auto">
              <a:lnSpc>
                <a:spcPct val="200000"/>
              </a:lnSpc>
            </a:pPr>
            <a:r>
              <a:rPr lang="zh-CN" altLang="en-US"/>
              <a:t>两句一横一纵，北方中原半个中国的形胜，便鲜明突兀、苍莽无垠地展现出来了。奇伟壮丽的山河，标志着祖国的可爱，象征着民众的坚强不屈，已留下丰富的想象空间。然而，大好河山，陷于敌手，使人感到无比愤慨。这两句意境扩大深沉，对仗工整犹为余事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遗民泪尽胡尘里，南望王师又一年。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60000"/>
          </a:bodyPr>
          <a:lstStyle/>
          <a:p>
            <a:pPr fontAlgn="auto">
              <a:lnSpc>
                <a:spcPct val="200000"/>
              </a:lnSpc>
            </a:pPr>
            <a:r>
              <a:rPr lang="zh-CN" altLang="en-US"/>
              <a:t>下两句笔锋一转，顿觉风云突起，诗境向更深远的方向开拓。“泪尽”一词，千回万转，更含无限酸辛。眼泪流了六十多年，早已尽了。但即使“眼枯终见血”，那些心怀故国的遗民依然企望南天；金人马队扬起的灰尘，隔不断他们苦盼王师的视线。中原广大人民受到压迫的沉重，经受折磨历程的长久，期望恢复信念的坚定不移与迫切，都充分表达出来了。以“胡尘”作“泪尽”的背景，感情愈加沉痛。结句一个“又”字扩大了时间的上限。他们年年岁岁盼望着南宋能够出师北伐，可是岁岁年年此愿落空。他们不知道，南宋君臣早已把他们忘记得干干净净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诗人的想表达什么？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fontAlgn="auto">
              <a:lnSpc>
                <a:spcPct val="200000"/>
              </a:lnSpc>
            </a:pPr>
            <a:r>
              <a:rPr lang="zh-CN" altLang="en-US"/>
              <a:t>诗人极写北地遗民的苦望，实际上是在表露自己心头的失望。当然，他们还是不断地盼望下去。人民的爱国热忱真如压在地下的跳荡火苗，历久愈炽；而南宋统治集团则正醉生梦死于西子湖畔，把大好河山、国恨家仇丢在脑后，可谓心死久矣。诗人为遗民呼号，目的还是想引起南宋当国者的警觉，激起他们的恢复之志</a:t>
            </a: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2"/>
</p:tagLst>
</file>

<file path=ppt/tags/tag10.xml><?xml version="1.0" encoding="utf-8"?>
<p:tagLst xmlns:p="http://schemas.openxmlformats.org/presentationml/2006/main">
  <p:tag name="AS_UNIQUEID" val="12"/>
</p:tagLst>
</file>

<file path=ppt/tags/tag11.xml><?xml version="1.0" encoding="utf-8"?>
<p:tagLst xmlns:p="http://schemas.openxmlformats.org/presentationml/2006/main">
  <p:tag name="AS_UNIQUEID" val="14"/>
</p:tagLst>
</file>

<file path=ppt/tags/tag12.xml><?xml version="1.0" encoding="utf-8"?>
<p:tagLst xmlns:p="http://schemas.openxmlformats.org/presentationml/2006/main">
  <p:tag name="AS_UNIQUEID" val="15"/>
</p:tagLst>
</file>

<file path=ppt/tags/tag13.xml><?xml version="1.0" encoding="utf-8"?>
<p:tagLst xmlns:p="http://schemas.openxmlformats.org/presentationml/2006/main">
  <p:tag name="AS_UNIQUEID" val="16"/>
</p:tagLst>
</file>

<file path=ppt/tags/tag14.xml><?xml version="1.0" encoding="utf-8"?>
<p:tagLst xmlns:p="http://schemas.openxmlformats.org/presentationml/2006/main">
  <p:tag name="AS_UNIQUEID" val="17"/>
</p:tagLst>
</file>

<file path=ppt/tags/tag15.xml><?xml version="1.0" encoding="utf-8"?>
<p:tagLst xmlns:p="http://schemas.openxmlformats.org/presentationml/2006/main">
  <p:tag name="AS_UNIQUEID" val="18"/>
</p:tagLst>
</file>

<file path=ppt/tags/tag16.xml><?xml version="1.0" encoding="utf-8"?>
<p:tagLst xmlns:p="http://schemas.openxmlformats.org/presentationml/2006/main">
  <p:tag name="AS_UNIQUEID" val="20"/>
</p:tagLst>
</file>

<file path=ppt/tags/tag17.xml><?xml version="1.0" encoding="utf-8"?>
<p:tagLst xmlns:p="http://schemas.openxmlformats.org/presentationml/2006/main">
  <p:tag name="AS_UNIQUEID" val="21"/>
</p:tagLst>
</file>

<file path=ppt/tags/tag18.xml><?xml version="1.0" encoding="utf-8"?>
<p:tagLst xmlns:p="http://schemas.openxmlformats.org/presentationml/2006/main">
  <p:tag name="AS_UNIQUEID" val="22"/>
</p:tagLst>
</file>

<file path=ppt/tags/tag19.xml><?xml version="1.0" encoding="utf-8"?>
<p:tagLst xmlns:p="http://schemas.openxmlformats.org/presentationml/2006/main">
  <p:tag name="AS_UNIQUEID" val="23"/>
</p:tagLst>
</file>

<file path=ppt/tags/tag2.xml><?xml version="1.0" encoding="utf-8"?>
<p:tagLst xmlns:p="http://schemas.openxmlformats.org/presentationml/2006/main">
  <p:tag name="AS_UNIQUEID" val="3"/>
</p:tagLst>
</file>

<file path=ppt/tags/tag20.xml><?xml version="1.0" encoding="utf-8"?>
<p:tagLst xmlns:p="http://schemas.openxmlformats.org/presentationml/2006/main">
  <p:tag name="AS_UNIQUEID" val="24"/>
</p:tagLst>
</file>

<file path=ppt/tags/tag21.xml><?xml version="1.0" encoding="utf-8"?>
<p:tagLst xmlns:p="http://schemas.openxmlformats.org/presentationml/2006/main">
  <p:tag name="AS_UNIQUEID" val="25"/>
</p:tagLst>
</file>

<file path=ppt/tags/tag22.xml><?xml version="1.0" encoding="utf-8"?>
<p:tagLst xmlns:p="http://schemas.openxmlformats.org/presentationml/2006/main">
  <p:tag name="AS_UNIQUEID" val="27"/>
</p:tagLst>
</file>

<file path=ppt/tags/tag23.xml><?xml version="1.0" encoding="utf-8"?>
<p:tagLst xmlns:p="http://schemas.openxmlformats.org/presentationml/2006/main">
  <p:tag name="AS_UNIQUEID" val="28"/>
</p:tagLst>
</file>

<file path=ppt/tags/tag24.xml><?xml version="1.0" encoding="utf-8"?>
<p:tagLst xmlns:p="http://schemas.openxmlformats.org/presentationml/2006/main">
  <p:tag name="AS_UNIQUEID" val="29"/>
</p:tagLst>
</file>

<file path=ppt/tags/tag25.xml><?xml version="1.0" encoding="utf-8"?>
<p:tagLst xmlns:p="http://schemas.openxmlformats.org/presentationml/2006/main">
  <p:tag name="AS_UNIQUEID" val="30"/>
</p:tagLst>
</file>

<file path=ppt/tags/tag26.xml><?xml version="1.0" encoding="utf-8"?>
<p:tagLst xmlns:p="http://schemas.openxmlformats.org/presentationml/2006/main">
  <p:tag name="AS_UNIQUEID" val="31"/>
</p:tagLst>
</file>

<file path=ppt/tags/tag27.xml><?xml version="1.0" encoding="utf-8"?>
<p:tagLst xmlns:p="http://schemas.openxmlformats.org/presentationml/2006/main">
  <p:tag name="AS_UNIQUEID" val="32"/>
</p:tagLst>
</file>

<file path=ppt/tags/tag28.xml><?xml version="1.0" encoding="utf-8"?>
<p:tagLst xmlns:p="http://schemas.openxmlformats.org/presentationml/2006/main">
  <p:tag name="AS_UNIQUEID" val="33"/>
</p:tagLst>
</file>

<file path=ppt/tags/tag29.xml><?xml version="1.0" encoding="utf-8"?>
<p:tagLst xmlns:p="http://schemas.openxmlformats.org/presentationml/2006/main">
  <p:tag name="AS_UNIQUEID" val="34"/>
</p:tagLst>
</file>

<file path=ppt/tags/tag3.xml><?xml version="1.0" encoding="utf-8"?>
<p:tagLst xmlns:p="http://schemas.openxmlformats.org/presentationml/2006/main">
  <p:tag name="AS_UNIQUEID" val="4"/>
</p:tagLst>
</file>

<file path=ppt/tags/tag30.xml><?xml version="1.0" encoding="utf-8"?>
<p:tagLst xmlns:p="http://schemas.openxmlformats.org/presentationml/2006/main">
  <p:tag name="AS_UNIQUEID" val="36"/>
</p:tagLst>
</file>

<file path=ppt/tags/tag31.xml><?xml version="1.0" encoding="utf-8"?>
<p:tagLst xmlns:p="http://schemas.openxmlformats.org/presentationml/2006/main">
  <p:tag name="AS_UNIQUEID" val="37"/>
</p:tagLst>
</file>

<file path=ppt/tags/tag32.xml><?xml version="1.0" encoding="utf-8"?>
<p:tagLst xmlns:p="http://schemas.openxmlformats.org/presentationml/2006/main">
  <p:tag name="AS_UNIQUEID" val="38"/>
</p:tagLst>
</file>

<file path=ppt/tags/tag33.xml><?xml version="1.0" encoding="utf-8"?>
<p:tagLst xmlns:p="http://schemas.openxmlformats.org/presentationml/2006/main">
  <p:tag name="AS_UNIQUEID" val="39"/>
</p:tagLst>
</file>

<file path=ppt/tags/tag34.xml><?xml version="1.0" encoding="utf-8"?>
<p:tagLst xmlns:p="http://schemas.openxmlformats.org/presentationml/2006/main">
  <p:tag name="AS_UNIQUEID" val="41"/>
</p:tagLst>
</file>

<file path=ppt/tags/tag35.xml><?xml version="1.0" encoding="utf-8"?>
<p:tagLst xmlns:p="http://schemas.openxmlformats.org/presentationml/2006/main">
  <p:tag name="AS_UNIQUEID" val="42"/>
</p:tagLst>
</file>

<file path=ppt/tags/tag36.xml><?xml version="1.0" encoding="utf-8"?>
<p:tagLst xmlns:p="http://schemas.openxmlformats.org/presentationml/2006/main">
  <p:tag name="AS_UNIQUEID" val="43"/>
</p:tagLst>
</file>

<file path=ppt/tags/tag37.xml><?xml version="1.0" encoding="utf-8"?>
<p:tagLst xmlns:p="http://schemas.openxmlformats.org/presentationml/2006/main">
  <p:tag name="AS_UNIQUEID" val="45"/>
</p:tagLst>
</file>

<file path=ppt/tags/tag38.xml><?xml version="1.0" encoding="utf-8"?>
<p:tagLst xmlns:p="http://schemas.openxmlformats.org/presentationml/2006/main">
  <p:tag name="AS_UNIQUEID" val="46"/>
</p:tagLst>
</file>

<file path=ppt/tags/tag39.xml><?xml version="1.0" encoding="utf-8"?>
<p:tagLst xmlns:p="http://schemas.openxmlformats.org/presentationml/2006/main">
  <p:tag name="AS_UNIQUEID" val="47"/>
</p:tagLst>
</file>

<file path=ppt/tags/tag4.xml><?xml version="1.0" encoding="utf-8"?>
<p:tagLst xmlns:p="http://schemas.openxmlformats.org/presentationml/2006/main">
  <p:tag name="AS_UNIQUEID" val="5"/>
</p:tagLst>
</file>

<file path=ppt/tags/tag40.xml><?xml version="1.0" encoding="utf-8"?>
<p:tagLst xmlns:p="http://schemas.openxmlformats.org/presentationml/2006/main">
  <p:tag name="AS_UNIQUEID" val="48"/>
</p:tagLst>
</file>

<file path=ppt/tags/tag41.xml><?xml version="1.0" encoding="utf-8"?>
<p:tagLst xmlns:p="http://schemas.openxmlformats.org/presentationml/2006/main">
  <p:tag name="AS_UNIQUEID" val="49"/>
</p:tagLst>
</file>

<file path=ppt/tags/tag42.xml><?xml version="1.0" encoding="utf-8"?>
<p:tagLst xmlns:p="http://schemas.openxmlformats.org/presentationml/2006/main">
  <p:tag name="AS_UNIQUEID" val="50"/>
</p:tagLst>
</file>

<file path=ppt/tags/tag43.xml><?xml version="1.0" encoding="utf-8"?>
<p:tagLst xmlns:p="http://schemas.openxmlformats.org/presentationml/2006/main">
  <p:tag name="AS_UNIQUEID" val="52"/>
</p:tagLst>
</file>

<file path=ppt/tags/tag44.xml><?xml version="1.0" encoding="utf-8"?>
<p:tagLst xmlns:p="http://schemas.openxmlformats.org/presentationml/2006/main">
  <p:tag name="AS_UNIQUEID" val="53"/>
</p:tagLst>
</file>

<file path=ppt/tags/tag45.xml><?xml version="1.0" encoding="utf-8"?>
<p:tagLst xmlns:p="http://schemas.openxmlformats.org/presentationml/2006/main">
  <p:tag name="AS_UNIQUEID" val="54"/>
</p:tagLst>
</file>

<file path=ppt/tags/tag46.xml><?xml version="1.0" encoding="utf-8"?>
<p:tagLst xmlns:p="http://schemas.openxmlformats.org/presentationml/2006/main">
  <p:tag name="AS_UNIQUEID" val="55"/>
</p:tagLst>
</file>

<file path=ppt/tags/tag47.xml><?xml version="1.0" encoding="utf-8"?>
<p:tagLst xmlns:p="http://schemas.openxmlformats.org/presentationml/2006/main">
  <p:tag name="AS_UNIQUEID" val="56"/>
</p:tagLst>
</file>

<file path=ppt/tags/tag48.xml><?xml version="1.0" encoding="utf-8"?>
<p:tagLst xmlns:p="http://schemas.openxmlformats.org/presentationml/2006/main">
  <p:tag name="AS_UNIQUEID" val="57"/>
</p:tagLst>
</file>

<file path=ppt/tags/tag49.xml><?xml version="1.0" encoding="utf-8"?>
<p:tagLst xmlns:p="http://schemas.openxmlformats.org/presentationml/2006/main">
  <p:tag name="AS_UNIQUEID" val="59"/>
</p:tagLst>
</file>

<file path=ppt/tags/tag5.xml><?xml version="1.0" encoding="utf-8"?>
<p:tagLst xmlns:p="http://schemas.openxmlformats.org/presentationml/2006/main">
  <p:tag name="AS_UNIQUEID" val="6"/>
</p:tagLst>
</file>

<file path=ppt/tags/tag50.xml><?xml version="1.0" encoding="utf-8"?>
<p:tagLst xmlns:p="http://schemas.openxmlformats.org/presentationml/2006/main">
  <p:tag name="AS_UNIQUEID" val="60"/>
</p:tagLst>
</file>

<file path=ppt/tags/tag51.xml><?xml version="1.0" encoding="utf-8"?>
<p:tagLst xmlns:p="http://schemas.openxmlformats.org/presentationml/2006/main">
  <p:tag name="AS_UNIQUEID" val="61"/>
</p:tagLst>
</file>

<file path=ppt/tags/tag52.xml><?xml version="1.0" encoding="utf-8"?>
<p:tagLst xmlns:p="http://schemas.openxmlformats.org/presentationml/2006/main">
  <p:tag name="AS_UNIQUEID" val="62"/>
</p:tagLst>
</file>

<file path=ppt/tags/tag53.xml><?xml version="1.0" encoding="utf-8"?>
<p:tagLst xmlns:p="http://schemas.openxmlformats.org/presentationml/2006/main">
  <p:tag name="AS_UNIQUEID" val="63"/>
</p:tagLst>
</file>

<file path=ppt/tags/tag54.xml><?xml version="1.0" encoding="utf-8"?>
<p:tagLst xmlns:p="http://schemas.openxmlformats.org/presentationml/2006/main">
  <p:tag name="AS_UNIQUEID" val="65"/>
</p:tagLst>
</file>

<file path=ppt/tags/tag55.xml><?xml version="1.0" encoding="utf-8"?>
<p:tagLst xmlns:p="http://schemas.openxmlformats.org/presentationml/2006/main">
  <p:tag name="AS_UNIQUEID" val="66"/>
</p:tagLst>
</file>

<file path=ppt/tags/tag56.xml><?xml version="1.0" encoding="utf-8"?>
<p:tagLst xmlns:p="http://schemas.openxmlformats.org/presentationml/2006/main">
  <p:tag name="AS_UNIQUEID" val="67"/>
</p:tagLst>
</file>

<file path=ppt/tags/tag57.xml><?xml version="1.0" encoding="utf-8"?>
<p:tagLst xmlns:p="http://schemas.openxmlformats.org/presentationml/2006/main">
  <p:tag name="AS_UNIQUEID" val="68"/>
</p:tagLst>
</file>

<file path=ppt/tags/tag58.xml><?xml version="1.0" encoding="utf-8"?>
<p:tagLst xmlns:p="http://schemas.openxmlformats.org/presentationml/2006/main">
  <p:tag name="AS_UNIQUEID" val="69"/>
</p:tagLst>
</file>

<file path=ppt/tags/tag59.xml><?xml version="1.0" encoding="utf-8"?>
<p:tagLst xmlns:p="http://schemas.openxmlformats.org/presentationml/2006/main">
  <p:tag name="AS_UNIQUEID" val="71"/>
</p:tagLst>
</file>

<file path=ppt/tags/tag6.xml><?xml version="1.0" encoding="utf-8"?>
<p:tagLst xmlns:p="http://schemas.openxmlformats.org/presentationml/2006/main">
  <p:tag name="AS_UNIQUEID" val="8"/>
</p:tagLst>
</file>

<file path=ppt/tags/tag60.xml><?xml version="1.0" encoding="utf-8"?>
<p:tagLst xmlns:p="http://schemas.openxmlformats.org/presentationml/2006/main">
  <p:tag name="AS_UNIQUEID" val="72"/>
</p:tagLst>
</file>

<file path=ppt/tags/tag61.xml><?xml version="1.0" encoding="utf-8"?>
<p:tagLst xmlns:p="http://schemas.openxmlformats.org/presentationml/2006/main">
  <p:tag name="AS_UNIQUEID" val="73"/>
</p:tagLst>
</file>

<file path=ppt/tags/tag62.xml><?xml version="1.0" encoding="utf-8"?>
<p:tagLst xmlns:p="http://schemas.openxmlformats.org/presentationml/2006/main">
  <p:tag name="AS_UNIQUEID" val="74"/>
</p:tagLst>
</file>

<file path=ppt/tags/tag63.xml><?xml version="1.0" encoding="utf-8"?>
<p:tagLst xmlns:p="http://schemas.openxmlformats.org/presentationml/2006/main">
  <p:tag name="AS_UNIQUEID" val="75"/>
</p:tagLst>
</file>

<file path=ppt/tags/tag64.xml><?xml version="1.0" encoding="utf-8"?>
<p:tagLst xmlns:p="http://schemas.openxmlformats.org/presentationml/2006/main">
  <p:tag name="AS_UNIQUEID" val="76"/>
</p:tagLst>
</file>

<file path=ppt/tags/tag65.xml><?xml version="1.0" encoding="utf-8"?>
<p:tagLst xmlns:p="http://schemas.openxmlformats.org/presentationml/2006/main">
  <p:tag name="AS_UNIQUEID" val="77"/>
</p:tagLst>
</file>

<file path=ppt/tags/tag66.xml><?xml version="1.0" encoding="utf-8"?>
<p:tagLst xmlns:p="http://schemas.openxmlformats.org/presentationml/2006/main">
  <p:tag name="AS_UNIQUEID" val="79"/>
</p:tagLst>
</file>

<file path=ppt/tags/tag67.xml><?xml version="1.0" encoding="utf-8"?>
<p:tagLst xmlns:p="http://schemas.openxmlformats.org/presentationml/2006/main">
  <p:tag name="AS_UNIQUEID" val="80"/>
</p:tagLst>
</file>

<file path=ppt/tags/tag68.xml><?xml version="1.0" encoding="utf-8"?>
<p:tagLst xmlns:p="http://schemas.openxmlformats.org/presentationml/2006/main">
  <p:tag name="AS_UNIQUEID" val="82"/>
</p:tagLst>
</file>

<file path=ppt/tags/tag69.xml><?xml version="1.0" encoding="utf-8"?>
<p:tagLst xmlns:p="http://schemas.openxmlformats.org/presentationml/2006/main">
  <p:tag name="AS_UNIQUEID" val="83"/>
</p:tagLst>
</file>

<file path=ppt/tags/tag7.xml><?xml version="1.0" encoding="utf-8"?>
<p:tagLst xmlns:p="http://schemas.openxmlformats.org/presentationml/2006/main">
  <p:tag name="AS_UNIQUEID" val="9"/>
</p:tagLst>
</file>

<file path=ppt/tags/tag70.xml><?xml version="1.0" encoding="utf-8"?>
<p:tagLst xmlns:p="http://schemas.openxmlformats.org/presentationml/2006/main">
  <p:tag name="AS_UNIQUEID" val="85"/>
</p:tagLst>
</file>

<file path=ppt/tags/tag71.xml><?xml version="1.0" encoding="utf-8"?>
<p:tagLst xmlns:p="http://schemas.openxmlformats.org/presentationml/2006/main">
  <p:tag name="AS_UNIQUEID" val="86"/>
</p:tagLst>
</file>

<file path=ppt/tags/tag72.xml><?xml version="1.0" encoding="utf-8"?>
<p:tagLst xmlns:p="http://schemas.openxmlformats.org/presentationml/2006/main">
  <p:tag name="AS_UNIQUEID" val="87"/>
</p:tagLst>
</file>

<file path=ppt/tags/tag73.xml><?xml version="1.0" encoding="utf-8"?>
<p:tagLst xmlns:p="http://schemas.openxmlformats.org/presentationml/2006/main">
  <p:tag name="AS_UNIQUEID" val="89"/>
</p:tagLst>
</file>

<file path=ppt/tags/tag74.xml><?xml version="1.0" encoding="utf-8"?>
<p:tagLst xmlns:p="http://schemas.openxmlformats.org/presentationml/2006/main">
  <p:tag name="AS_UNIQUEID" val="90"/>
</p:tagLst>
</file>

<file path=ppt/tags/tag75.xml><?xml version="1.0" encoding="utf-8"?>
<p:tagLst xmlns:p="http://schemas.openxmlformats.org/presentationml/2006/main">
  <p:tag name="AS_UNIQUEID" val="91"/>
</p:tagLst>
</file>

<file path=ppt/tags/tag76.xml><?xml version="1.0" encoding="utf-8"?>
<p:tagLst xmlns:p="http://schemas.openxmlformats.org/presentationml/2006/main">
  <p:tag name="AS_UNIQUEID" val="93"/>
</p:tagLst>
</file>

<file path=ppt/tags/tag77.xml><?xml version="1.0" encoding="utf-8"?>
<p:tagLst xmlns:p="http://schemas.openxmlformats.org/presentationml/2006/main">
  <p:tag name="AS_UNIQUEID" val="94"/>
</p:tagLst>
</file>

<file path=ppt/tags/tag78.xml><?xml version="1.0" encoding="utf-8"?>
<p:tagLst xmlns:p="http://schemas.openxmlformats.org/presentationml/2006/main">
  <p:tag name="AS_UNIQUEID" val="96"/>
</p:tagLst>
</file>

<file path=ppt/tags/tag79.xml><?xml version="1.0" encoding="utf-8"?>
<p:tagLst xmlns:p="http://schemas.openxmlformats.org/presentationml/2006/main">
  <p:tag name="AS_UNIQUEID" val="97"/>
</p:tagLst>
</file>

<file path=ppt/tags/tag8.xml><?xml version="1.0" encoding="utf-8"?>
<p:tagLst xmlns:p="http://schemas.openxmlformats.org/presentationml/2006/main">
  <p:tag name="AS_UNIQUEID" val="10"/>
</p:tagLst>
</file>

<file path=ppt/tags/tag80.xml><?xml version="1.0" encoding="utf-8"?>
<p:tagLst xmlns:p="http://schemas.openxmlformats.org/presentationml/2006/main">
  <p:tag name="AS_UNIQUEID" val="99"/>
</p:tagLst>
</file>

<file path=ppt/tags/tag81.xml><?xml version="1.0" encoding="utf-8"?>
<p:tagLst xmlns:p="http://schemas.openxmlformats.org/presentationml/2006/main">
  <p:tag name="AS_UNIQUEID" val="100"/>
</p:tagLst>
</file>

<file path=ppt/tags/tag82.xml><?xml version="1.0" encoding="utf-8"?>
<p:tagLst xmlns:p="http://schemas.openxmlformats.org/presentationml/2006/main">
  <p:tag name="AS_UNIQUEID" val="102"/>
</p:tagLst>
</file>

<file path=ppt/tags/tag83.xml><?xml version="1.0" encoding="utf-8"?>
<p:tagLst xmlns:p="http://schemas.openxmlformats.org/presentationml/2006/main">
  <p:tag name="AS_UNIQUEID" val="103"/>
</p:tagLst>
</file>

<file path=ppt/tags/tag84.xml><?xml version="1.0" encoding="utf-8"?>
<p:tagLst xmlns:p="http://schemas.openxmlformats.org/presentationml/2006/main">
  <p:tag name="AS_UNIQUEID" val="105"/>
</p:tagLst>
</file>

<file path=ppt/tags/tag85.xml><?xml version="1.0" encoding="utf-8"?>
<p:tagLst xmlns:p="http://schemas.openxmlformats.org/presentationml/2006/main">
  <p:tag name="AS_UNIQUEID" val="106"/>
</p:tagLst>
</file>

<file path=ppt/tags/tag86.xml><?xml version="1.0" encoding="utf-8"?>
<p:tagLst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6043*3238*723*723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87.xml><?xml version="1.0" encoding="utf-8"?>
<p:tagLst xmlns:p="http://schemas.openxmlformats.org/presentationml/2006/main">
  <p:tag name="AS_UNIQUEID" val="108"/>
</p:tagLst>
</file>

<file path=ppt/tags/tag88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AS_UNIQUEID" val="1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1763</Words>
  <Application>WPS 演示</Application>
  <PresentationFormat/>
  <Paragraphs>51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秋夜将晓出篱门迎凉有感</vt:lpstr>
      <vt:lpstr>秋夜将晓出篱门迎凉有感   陆游</vt:lpstr>
      <vt:lpstr>秋夜将晓出篱门迎凉有感   陆游</vt:lpstr>
      <vt:lpstr>陆游</vt:lpstr>
      <vt:lpstr>创作背景</vt:lpstr>
      <vt:lpstr>五千仞岳</vt:lpstr>
      <vt:lpstr>三万里河东入海，五千仞岳上摩天</vt:lpstr>
      <vt:lpstr>遗民泪尽胡尘里，南望王师又一年。</vt:lpstr>
      <vt:lpstr>诗人的想表达什么？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2021-09-25T15:20:00Z</cp:lastPrinted>
  <dcterms:created xsi:type="dcterms:W3CDTF">2021-09-25T15:20:00Z</dcterms:created>
  <dcterms:modified xsi:type="dcterms:W3CDTF">2021-11-01T11:29:00Z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D9EAAADD6C9A4D1494067902BC7AA5C4</vt:lpwstr>
  </property>
  <property fmtid="{D5CDD505-2E9C-101B-9397-08002B2CF9AE}" pid="7" name="KSOProductBuildVer">
    <vt:lpwstr>2052-11.1.0.10938</vt:lpwstr>
  </property>
</Properties>
</file>