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81" r:id="rId3"/>
    <p:sldId id="274" r:id="rId4"/>
    <p:sldId id="316" r:id="rId5"/>
    <p:sldId id="317" r:id="rId6"/>
    <p:sldId id="319" r:id="rId7"/>
    <p:sldId id="321" r:id="rId8"/>
    <p:sldId id="322" r:id="rId9"/>
    <p:sldId id="326" r:id="rId10"/>
    <p:sldId id="327" r:id="rId11"/>
    <p:sldId id="330" r:id="rId12"/>
    <p:sldId id="323" r:id="rId13"/>
    <p:sldId id="349" r:id="rId14"/>
    <p:sldId id="331" r:id="rId15"/>
    <p:sldId id="332" r:id="rId16"/>
    <p:sldId id="334" r:id="rId17"/>
    <p:sldId id="333" r:id="rId18"/>
    <p:sldId id="336" r:id="rId19"/>
    <p:sldId id="338" r:id="rId20"/>
    <p:sldId id="286" r:id="rId21"/>
    <p:sldId id="292" r:id="rId22"/>
    <p:sldId id="341" r:id="rId23"/>
    <p:sldId id="293" r:id="rId24"/>
    <p:sldId id="339" r:id="rId25"/>
    <p:sldId id="342" r:id="rId26"/>
    <p:sldId id="343" r:id="rId27"/>
    <p:sldId id="344" r:id="rId28"/>
    <p:sldId id="289" r:id="rId29"/>
    <p:sldId id="294" r:id="rId3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000066"/>
    <a:srgbClr val="0000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978" y="-114"/>
      </p:cViewPr>
      <p:guideLst>
        <p:guide orient="horz" pos="2144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Grp="1" noRo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slide" Target="slide10.xml"/><Relationship Id="rId2" Type="http://schemas.openxmlformats.org/officeDocument/2006/relationships/image" Target="../media/image7.png"/><Relationship Id="rId1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audio" Target="../media/audio2.wav"/><Relationship Id="rId2" Type="http://schemas.openxmlformats.org/officeDocument/2006/relationships/slide" Target="slide10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slide" Target="slide1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hyperlink" Target="&#12298;&#38395;&#23448;&#20891;&#25910;&#27827;&#21335;&#27827;&#21271;&#12299;_&#26631;&#28165;.flv" TargetMode="External"/><Relationship Id="rId2" Type="http://schemas.openxmlformats.org/officeDocument/2006/relationships/oleObject" Target="../embeddings/oleObject1.bin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2" descr="古诗两首2"/>
          <p:cNvPicPr>
            <a:picLocks noChangeAspect="1"/>
          </p:cNvPicPr>
          <p:nvPr/>
        </p:nvPicPr>
        <p:blipFill>
          <a:blip r:embed="rId1"/>
          <a:srcRect l="8221" t="9494" r="6822" b="759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WordArt 3"/>
          <p:cNvSpPr/>
          <p:nvPr/>
        </p:nvSpPr>
        <p:spPr>
          <a:xfrm>
            <a:off x="1371600" y="1295400"/>
            <a:ext cx="4953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99CC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闻官军收河南河北</a:t>
            </a:r>
            <a:endParaRPr lang="zh-CN" altLang="en-US" sz="3600" b="1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99CC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6" name="Rectangle 4"/>
          <p:cNvSpPr/>
          <p:nvPr/>
        </p:nvSpPr>
        <p:spPr>
          <a:xfrm>
            <a:off x="2057400" y="2667000"/>
            <a:ext cx="55626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4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zh-CN" altLang="zh-CN" sz="4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4800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杜甫</a:t>
            </a:r>
            <a:endParaRPr lang="zh-CN" altLang="en-US" sz="4800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5105400" y="6172200"/>
            <a:ext cx="3124200" cy="365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89" name="Object 2"/>
          <p:cNvGraphicFramePr>
            <a:graphicFrameLocks noChangeAspect="1"/>
          </p:cNvGraphicFramePr>
          <p:nvPr/>
        </p:nvGraphicFramePr>
        <p:xfrm>
          <a:off x="0" y="-169862"/>
          <a:ext cx="9144000" cy="686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905000" imgH="1562100" progId="Photoshop.Image.5">
                  <p:embed/>
                </p:oleObj>
              </mc:Choice>
              <mc:Fallback>
                <p:oleObj name="" r:id="rId1" imgW="1905000" imgH="1562100" progId="Photoshop.Image.5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-169862"/>
                        <a:ext cx="9144000" cy="68627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0" name="Oval 3"/>
          <p:cNvSpPr/>
          <p:nvPr/>
        </p:nvSpPr>
        <p:spPr>
          <a:xfrm>
            <a:off x="1600200" y="48006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Oval 4"/>
          <p:cNvSpPr/>
          <p:nvPr/>
        </p:nvSpPr>
        <p:spPr>
          <a:xfrm>
            <a:off x="6248400" y="12192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Text Box 5"/>
          <p:cNvSpPr txBox="1"/>
          <p:nvPr/>
        </p:nvSpPr>
        <p:spPr>
          <a:xfrm>
            <a:off x="1295400" y="5105400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剑外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Text Box 6"/>
          <p:cNvSpPr txBox="1"/>
          <p:nvPr/>
        </p:nvSpPr>
        <p:spPr>
          <a:xfrm>
            <a:off x="6096000" y="457200"/>
            <a:ext cx="16002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蓟北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Rectangle 7"/>
          <p:cNvSpPr/>
          <p:nvPr/>
        </p:nvSpPr>
        <p:spPr>
          <a:xfrm>
            <a:off x="609600" y="4343400"/>
            <a:ext cx="990600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四川</a:t>
            </a:r>
            <a:endParaRPr lang="zh-CN" altLang="en-US" sz="36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Rectangle 8"/>
          <p:cNvSpPr/>
          <p:nvPr/>
        </p:nvSpPr>
        <p:spPr>
          <a:xfrm>
            <a:off x="4419600" y="2895600"/>
            <a:ext cx="5334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河南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Rectangle 9"/>
          <p:cNvSpPr/>
          <p:nvPr/>
        </p:nvSpPr>
        <p:spPr>
          <a:xfrm>
            <a:off x="5257800" y="685800"/>
            <a:ext cx="7620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河北</a:t>
            </a:r>
            <a:endParaRPr lang="zh-CN" altLang="en-US" sz="40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AutoShape 10">
            <a:hlinkClick r:id="rId3" action="ppaction://hlinksldjump"/>
          </p:cNvPr>
          <p:cNvSpPr/>
          <p:nvPr/>
        </p:nvSpPr>
        <p:spPr>
          <a:xfrm>
            <a:off x="8534400" y="6324600"/>
            <a:ext cx="457200" cy="457200"/>
          </a:xfrm>
          <a:prstGeom prst="smileyFace">
            <a:avLst>
              <a:gd name="adj" fmla="val 4653"/>
            </a:avLst>
          </a:prstGeom>
          <a:gradFill rotWithShape="0">
            <a:gsLst>
              <a:gs pos="0">
                <a:schemeClr val="bg1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zh-CN" altLang="zh-CN" sz="1400" dirty="0">
              <a:latin typeface="Arial" panose="020B0604020202020204" pitchFamily="34" charset="0"/>
              <a:ea typeface="华文彩云" panose="02010800040101010101" pitchFamily="2" charset="-122"/>
            </a:endParaRPr>
          </a:p>
        </p:txBody>
      </p:sp>
      <p:sp>
        <p:nvSpPr>
          <p:cNvPr id="12298" name="Rectangle 11"/>
          <p:cNvSpPr/>
          <p:nvPr/>
        </p:nvSpPr>
        <p:spPr>
          <a:xfrm>
            <a:off x="0" y="188913"/>
            <a:ext cx="5329238" cy="604837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FFCC00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剑外</a:t>
            </a:r>
            <a:r>
              <a:rPr lang="zh-CN" altLang="en-US" sz="4800" b="1" dirty="0">
                <a:solidFill>
                  <a:schemeClr val="bg1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忽传收</a:t>
            </a:r>
            <a:r>
              <a:rPr lang="zh-CN" altLang="en-US" sz="4800" b="1" dirty="0">
                <a:solidFill>
                  <a:srgbClr val="FFCC00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蓟北，</a:t>
            </a:r>
            <a:endParaRPr lang="zh-CN" altLang="en-US" sz="4800" b="1" dirty="0">
              <a:solidFill>
                <a:srgbClr val="FFCC00"/>
              </a:solidFill>
              <a:latin typeface="Arial" panose="020B0604020202020204" pitchFamily="34" charset="0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/>
          <p:nvPr/>
        </p:nvSpPr>
        <p:spPr>
          <a:xfrm>
            <a:off x="685800" y="152400"/>
            <a:ext cx="6019800" cy="1484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剑外忽传收蓟北，</a:t>
            </a:r>
            <a:endParaRPr lang="zh-CN" altLang="en-US" sz="48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初闻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涕泪</a:t>
            </a:r>
            <a:r>
              <a:rPr lang="zh-CN" altLang="en-US" sz="4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满衣裳</a:t>
            </a:r>
            <a:r>
              <a:rPr lang="zh-CN" altLang="en-US" sz="4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381000" y="2514600"/>
            <a:ext cx="87630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2" name="Text Box 4"/>
          <p:cNvSpPr txBox="1"/>
          <p:nvPr/>
        </p:nvSpPr>
        <p:spPr>
          <a:xfrm>
            <a:off x="381000" y="3505200"/>
            <a:ext cx="76200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剑外：</a:t>
            </a:r>
            <a:r>
              <a:rPr lang="en-US" altLang="zh-CN" sz="28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剑门关以外，这里指四川。当时杜甫流落在四川。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3" name="Text Box 5"/>
          <p:cNvSpPr txBox="1"/>
          <p:nvPr/>
        </p:nvSpPr>
        <p:spPr>
          <a:xfrm>
            <a:off x="457200" y="4800600"/>
            <a:ext cx="8077200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剑门关以南的四川，忽然传来收复蓟北的消息，初听到这个消息惊喜得涕泪交流，沾湿了衣裳。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4" name="Text Box 6"/>
          <p:cNvSpPr txBox="1"/>
          <p:nvPr/>
        </p:nvSpPr>
        <p:spPr>
          <a:xfrm>
            <a:off x="457200" y="4343400"/>
            <a:ext cx="78486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4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蓟北：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今河北北部一带，是叛军的老巢。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Line 7"/>
          <p:cNvSpPr/>
          <p:nvPr/>
        </p:nvSpPr>
        <p:spPr>
          <a:xfrm>
            <a:off x="2133600" y="1524000"/>
            <a:ext cx="1066800" cy="0"/>
          </a:xfrm>
          <a:prstGeom prst="line">
            <a:avLst/>
          </a:prstGeom>
          <a:ln w="3810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2057400" y="1600200"/>
            <a:ext cx="14478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CC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眼泪</a:t>
            </a:r>
            <a:endParaRPr lang="zh-CN" altLang="en-US" sz="4000" b="1" dirty="0">
              <a:solidFill>
                <a:srgbClr val="CC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7" name="Text Box 9"/>
          <p:cNvSpPr txBox="1"/>
          <p:nvPr/>
        </p:nvSpPr>
        <p:spPr>
          <a:xfrm>
            <a:off x="3200400" y="1752600"/>
            <a:ext cx="6323013" cy="1692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泪”既有面对胜利的喜悦；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又有对自己长期颠沛流离生活的感慨。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也包含着浓浓的爱国之情。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3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3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7" descr="b6b5fb2b52c6ff721e30898c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46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Text Box 2"/>
          <p:cNvSpPr txBox="1"/>
          <p:nvPr/>
        </p:nvSpPr>
        <p:spPr>
          <a:xfrm>
            <a:off x="1295400" y="914400"/>
            <a:ext cx="6934200" cy="5886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漫卷诗书喜欲狂</a:t>
            </a:r>
            <a:endParaRPr lang="zh-CN" altLang="en-US" sz="4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“漫”在字典里有三种意思</a:t>
            </a:r>
            <a:endParaRPr lang="zh-CN" altLang="en-US" sz="3600" b="1" dirty="0">
              <a:solidFill>
                <a:srgbClr val="3333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①水满了流出来；</a:t>
            </a:r>
            <a:endParaRPr lang="zh-CN" altLang="en-US" sz="3600" b="1" dirty="0">
              <a:solidFill>
                <a:srgbClr val="3333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　   ②满</a:t>
            </a:r>
            <a:r>
              <a:rPr lang="en-US" altLang="zh-CN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遍布；</a:t>
            </a:r>
            <a:endParaRPr lang="zh-CN" altLang="en-US" sz="3600" b="1" dirty="0">
              <a:solidFill>
                <a:srgbClr val="3333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　　   ③随便</a:t>
            </a:r>
            <a:r>
              <a:rPr lang="en-US" altLang="zh-CN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solidFill>
                  <a:srgbClr val="33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不受约束。</a:t>
            </a:r>
            <a:endParaRPr lang="zh-CN" altLang="en-US" sz="3600" b="1" dirty="0">
              <a:solidFill>
                <a:srgbClr val="3333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endParaRPr lang="en-US" altLang="zh-CN" sz="4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39" name="Line 6"/>
          <p:cNvSpPr/>
          <p:nvPr/>
        </p:nvSpPr>
        <p:spPr>
          <a:xfrm>
            <a:off x="2819400" y="1676400"/>
            <a:ext cx="990600" cy="0"/>
          </a:xfrm>
          <a:prstGeom prst="line">
            <a:avLst/>
          </a:prstGeom>
          <a:ln w="38100" cap="flat" cmpd="sng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Text Box 8"/>
          <p:cNvSpPr txBox="1"/>
          <p:nvPr/>
        </p:nvSpPr>
        <p:spPr>
          <a:xfrm>
            <a:off x="2286000" y="1828800"/>
            <a:ext cx="2743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CC33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胡乱地卷起</a:t>
            </a:r>
            <a:endParaRPr lang="zh-CN" altLang="en-US" sz="3600" b="1" dirty="0">
              <a:solidFill>
                <a:srgbClr val="CC33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1" name="AutoShape 11">
            <a:hlinkClick r:id="rId2" action="ppaction://hlinksldjump"/>
          </p:cNvPr>
          <p:cNvSpPr/>
          <p:nvPr/>
        </p:nvSpPr>
        <p:spPr>
          <a:xfrm>
            <a:off x="7848600" y="5638800"/>
            <a:ext cx="685800" cy="762000"/>
          </a:xfrm>
          <a:prstGeom prst="actionButtonHom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1905000" y="914400"/>
            <a:ext cx="5099050" cy="1484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却看妻子愁何在，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漫卷诗书喜欲狂。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AutoShape 3"/>
          <p:cNvSpPr/>
          <p:nvPr/>
        </p:nvSpPr>
        <p:spPr>
          <a:xfrm>
            <a:off x="2209800" y="1676400"/>
            <a:ext cx="1447800" cy="106680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4" name="AutoShape 4"/>
          <p:cNvSpPr/>
          <p:nvPr/>
        </p:nvSpPr>
        <p:spPr>
          <a:xfrm>
            <a:off x="1676400" y="2667000"/>
            <a:ext cx="1600200" cy="121920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7" name="Text Box 5"/>
          <p:cNvSpPr txBox="1"/>
          <p:nvPr/>
        </p:nvSpPr>
        <p:spPr>
          <a:xfrm>
            <a:off x="990600" y="2667000"/>
            <a:ext cx="35052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却看：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回过头来看。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8" name="Text Box 6"/>
          <p:cNvSpPr txBox="1"/>
          <p:nvPr/>
        </p:nvSpPr>
        <p:spPr>
          <a:xfrm>
            <a:off x="914400" y="3352800"/>
            <a:ext cx="3962400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妻子：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妻子和儿女。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838200" y="4038600"/>
            <a:ext cx="6019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漫卷：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随意把书卷起来。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0" name="Text Box 8"/>
          <p:cNvSpPr txBox="1"/>
          <p:nvPr/>
        </p:nvSpPr>
        <p:spPr>
          <a:xfrm>
            <a:off x="762000" y="4648200"/>
            <a:ext cx="5334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457200" y="4800600"/>
            <a:ext cx="8077200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回过头来再看妻子和儿子，平日的忧愁已不知跑到何处去了；我胡乱地卷起诗书高兴得几乎要发狂。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0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1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1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1600200" y="533400"/>
            <a:ext cx="6553200" cy="1495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 日 放 歌 须 纵酒，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 春 作 伴 好 还 乡。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AutoShape 3">
            <a:hlinkClick r:id="rId2" action="ppaction://hlinksldjump"/>
          </p:cNvPr>
          <p:cNvSpPr/>
          <p:nvPr/>
        </p:nvSpPr>
        <p:spPr>
          <a:xfrm>
            <a:off x="8534400" y="6324600"/>
            <a:ext cx="484188" cy="457200"/>
          </a:xfrm>
          <a:prstGeom prst="smileyFace">
            <a:avLst>
              <a:gd name="adj" fmla="val 4653"/>
            </a:avLst>
          </a:prstGeom>
          <a:gradFill rotWithShape="0">
            <a:gsLst>
              <a:gs pos="0">
                <a:schemeClr val="bg1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zh-CN" altLang="zh-CN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609600" y="2362200"/>
            <a:ext cx="4924425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纵酒：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尽情地喝酒。</a:t>
            </a:r>
            <a:b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Text Box 5"/>
          <p:cNvSpPr txBox="1"/>
          <p:nvPr/>
        </p:nvSpPr>
        <p:spPr>
          <a:xfrm>
            <a:off x="533400" y="3810000"/>
            <a:ext cx="564991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作伴：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指春天可以陪伴我。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2" name="Text Box 6"/>
          <p:cNvSpPr txBox="1"/>
          <p:nvPr/>
        </p:nvSpPr>
        <p:spPr>
          <a:xfrm>
            <a:off x="609600" y="3048000"/>
            <a:ext cx="597217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：春天的景物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3" name="Text Box 7"/>
          <p:cNvSpPr txBox="1"/>
          <p:nvPr/>
        </p:nvSpPr>
        <p:spPr>
          <a:xfrm>
            <a:off x="685800" y="4648200"/>
            <a:ext cx="7507288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白日里我要放声歌唱，纵情畅饮；美好的春景正好伴着我返回故乡。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4" name="Text Box 8"/>
          <p:cNvSpPr txBox="1"/>
          <p:nvPr/>
        </p:nvSpPr>
        <p:spPr>
          <a:xfrm>
            <a:off x="4800600" y="1981200"/>
            <a:ext cx="43434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写准备还乡的情景。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685800" y="2514600"/>
            <a:ext cx="7315200" cy="609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诗人连回家的路都想好了。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AutoShape 3"/>
          <p:cNvSpPr/>
          <p:nvPr/>
        </p:nvSpPr>
        <p:spPr>
          <a:xfrm>
            <a:off x="2209800" y="1676400"/>
            <a:ext cx="1447800" cy="106680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AutoShape 4"/>
          <p:cNvSpPr/>
          <p:nvPr/>
        </p:nvSpPr>
        <p:spPr>
          <a:xfrm>
            <a:off x="1676400" y="2667000"/>
            <a:ext cx="1600200" cy="121920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Text Box 5"/>
          <p:cNvSpPr txBox="1"/>
          <p:nvPr/>
        </p:nvSpPr>
        <p:spPr>
          <a:xfrm>
            <a:off x="762000" y="4648200"/>
            <a:ext cx="5334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3200" b="1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1524000" y="762000"/>
            <a:ext cx="5746750" cy="14843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即从巴峡穿巫峡，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便下襄阳向洛阳。</a:t>
            </a:r>
            <a:endParaRPr lang="zh-CN" altLang="en-US" sz="48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AutoShape 3">
            <a:hlinkClick r:id="rId2" action="ppaction://hlinksldjump"/>
          </p:cNvPr>
          <p:cNvSpPr/>
          <p:nvPr/>
        </p:nvSpPr>
        <p:spPr>
          <a:xfrm>
            <a:off x="6934200" y="1219200"/>
            <a:ext cx="1219200" cy="259080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533400" y="2590800"/>
            <a:ext cx="4495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</a:t>
            </a:r>
            <a:r>
              <a:rPr lang="zh-CN" altLang="zh-CN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立即。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Text Box 5"/>
          <p:cNvSpPr txBox="1"/>
          <p:nvPr/>
        </p:nvSpPr>
        <p:spPr>
          <a:xfrm>
            <a:off x="533400" y="3429000"/>
            <a:ext cx="83058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巫峡：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长江三峡之一，在今四川湖北交界处。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533400" y="4343400"/>
            <a:ext cx="7924800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我们要立即动身，从巴峡乘船，穿过巫峡，顺流直下到达湖北襄阳，再从襄阳北上，直奔洛阳。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0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0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Text Box 2"/>
          <p:cNvSpPr txBox="1"/>
          <p:nvPr/>
        </p:nvSpPr>
        <p:spPr>
          <a:xfrm>
            <a:off x="458788" y="762000"/>
            <a:ext cx="83058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巴峡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巫峡，便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襄阳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洛阳。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Text Box 3"/>
          <p:cNvSpPr txBox="1"/>
          <p:nvPr/>
        </p:nvSpPr>
        <p:spPr>
          <a:xfrm>
            <a:off x="3200400" y="1600200"/>
            <a:ext cx="1524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381000" y="2438400"/>
            <a:ext cx="784860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诗人想象自己回还家乡，一幅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疾速飞驰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的画面闪现在我们面前。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Text Box 5"/>
          <p:cNvSpPr txBox="1"/>
          <p:nvPr/>
        </p:nvSpPr>
        <p:spPr>
          <a:xfrm>
            <a:off x="1066800" y="5257800"/>
            <a:ext cx="182880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381000" y="4114800"/>
            <a:ext cx="7848600" cy="1077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四个动词表达了诗人迫不及待，归心似箭的心境。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481" name="Object 2"/>
          <p:cNvGraphicFramePr>
            <a:graphicFrameLocks noChangeAspect="1"/>
          </p:cNvGraphicFramePr>
          <p:nvPr/>
        </p:nvGraphicFramePr>
        <p:xfrm>
          <a:off x="0" y="0"/>
          <a:ext cx="9144000" cy="686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905000" imgH="1562100" progId="Photoshop.Image.5">
                  <p:embed/>
                </p:oleObj>
              </mc:Choice>
              <mc:Fallback>
                <p:oleObj name="" r:id="rId1" imgW="1905000" imgH="1562100" progId="Photoshop.Image.5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6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Oval 3"/>
          <p:cNvSpPr/>
          <p:nvPr/>
        </p:nvSpPr>
        <p:spPr>
          <a:xfrm>
            <a:off x="1524000" y="48768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36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4" name="Oval 4"/>
          <p:cNvSpPr/>
          <p:nvPr/>
        </p:nvSpPr>
        <p:spPr>
          <a:xfrm>
            <a:off x="6172200" y="12192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5" name="Oval 5"/>
          <p:cNvSpPr/>
          <p:nvPr/>
        </p:nvSpPr>
        <p:spPr>
          <a:xfrm>
            <a:off x="5562600" y="36576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6" name="Oval 6"/>
          <p:cNvSpPr/>
          <p:nvPr/>
        </p:nvSpPr>
        <p:spPr>
          <a:xfrm>
            <a:off x="5105400" y="48006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7" name="Text Box 7"/>
          <p:cNvSpPr txBox="1"/>
          <p:nvPr/>
        </p:nvSpPr>
        <p:spPr>
          <a:xfrm>
            <a:off x="1143000" y="5257800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剑外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8" name="Text Box 8"/>
          <p:cNvSpPr txBox="1"/>
          <p:nvPr/>
        </p:nvSpPr>
        <p:spPr>
          <a:xfrm>
            <a:off x="3505200" y="3810000"/>
            <a:ext cx="1371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巫峡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9" name="Text Box 9"/>
          <p:cNvSpPr txBox="1"/>
          <p:nvPr/>
        </p:nvSpPr>
        <p:spPr>
          <a:xfrm>
            <a:off x="2133600" y="3505200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巴峡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0" name="Text Box 10"/>
          <p:cNvSpPr txBox="1"/>
          <p:nvPr/>
        </p:nvSpPr>
        <p:spPr>
          <a:xfrm>
            <a:off x="5486400" y="4419600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襄阳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1" name="Text Box 11"/>
          <p:cNvSpPr txBox="1"/>
          <p:nvPr/>
        </p:nvSpPr>
        <p:spPr>
          <a:xfrm>
            <a:off x="5867400" y="3429000"/>
            <a:ext cx="1371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洛阳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2" name="Text Box 12"/>
          <p:cNvSpPr txBox="1"/>
          <p:nvPr/>
        </p:nvSpPr>
        <p:spPr>
          <a:xfrm>
            <a:off x="6096000" y="609600"/>
            <a:ext cx="16002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蓟北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3" name="Rectangle 13"/>
          <p:cNvSpPr/>
          <p:nvPr/>
        </p:nvSpPr>
        <p:spPr>
          <a:xfrm>
            <a:off x="609600" y="4343400"/>
            <a:ext cx="990600" cy="1190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四川</a:t>
            </a:r>
            <a:endParaRPr lang="zh-CN" alt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4" name="Rectangle 14"/>
          <p:cNvSpPr/>
          <p:nvPr/>
        </p:nvSpPr>
        <p:spPr>
          <a:xfrm>
            <a:off x="4572000" y="2971800"/>
            <a:ext cx="5334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河南</a:t>
            </a:r>
            <a:endParaRPr lang="zh-CN" altLang="en-US" sz="40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15" name="Rectangle 15"/>
          <p:cNvSpPr/>
          <p:nvPr/>
        </p:nvSpPr>
        <p:spPr>
          <a:xfrm>
            <a:off x="5334000" y="609600"/>
            <a:ext cx="7620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河北</a:t>
            </a:r>
            <a:endParaRPr lang="zh-CN" altLang="en-US" sz="40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5" name="Freeform 16"/>
          <p:cNvSpPr/>
          <p:nvPr/>
        </p:nvSpPr>
        <p:spPr>
          <a:xfrm>
            <a:off x="0" y="3968750"/>
            <a:ext cx="8305800" cy="2889250"/>
          </a:xfrm>
          <a:custGeom>
            <a:avLst/>
            <a:gdLst/>
            <a:ahLst/>
            <a:cxnLst>
              <a:cxn ang="0">
                <a:pos x="57764" y="62117"/>
              </a:cxn>
              <a:cxn ang="0">
                <a:pos x="174811" y="366333"/>
              </a:cxn>
              <a:cxn ang="0">
                <a:pos x="252336" y="651435"/>
              </a:cxn>
              <a:cxn ang="0">
                <a:pos x="252336" y="1017768"/>
              </a:cxn>
              <a:cxn ang="0">
                <a:pos x="310099" y="1200934"/>
              </a:cxn>
              <a:cxn ang="0">
                <a:pos x="427147" y="1627791"/>
              </a:cxn>
              <a:cxn ang="0">
                <a:pos x="504672" y="2177291"/>
              </a:cxn>
              <a:cxn ang="0">
                <a:pos x="659721" y="2298340"/>
              </a:cxn>
              <a:cxn ang="0">
                <a:pos x="892296" y="2177291"/>
              </a:cxn>
              <a:cxn ang="0">
                <a:pos x="1027584" y="2706084"/>
              </a:cxn>
              <a:cxn ang="0">
                <a:pos x="1339204" y="2766608"/>
              </a:cxn>
              <a:cxn ang="0">
                <a:pos x="1901639" y="2319045"/>
              </a:cxn>
              <a:cxn ang="0">
                <a:pos x="2231500" y="1831664"/>
              </a:cxn>
              <a:cxn ang="0">
                <a:pos x="2386549" y="1688316"/>
              </a:cxn>
              <a:cxn ang="0">
                <a:pos x="2851698" y="1484444"/>
              </a:cxn>
              <a:cxn ang="0">
                <a:pos x="2988507" y="1261459"/>
              </a:cxn>
              <a:cxn ang="0">
                <a:pos x="3066032" y="1078292"/>
              </a:cxn>
              <a:cxn ang="0">
                <a:pos x="3260604" y="855307"/>
              </a:cxn>
              <a:cxn ang="0">
                <a:pos x="3550943" y="711960"/>
              </a:cxn>
              <a:cxn ang="0">
                <a:pos x="4268427" y="651435"/>
              </a:cxn>
              <a:cxn ang="0">
                <a:pos x="5025434" y="957243"/>
              </a:cxn>
              <a:cxn ang="0">
                <a:pos x="5394817" y="1159523"/>
              </a:cxn>
              <a:cxn ang="0">
                <a:pos x="5685155" y="1302870"/>
              </a:cxn>
              <a:cxn ang="0">
                <a:pos x="5802203" y="1363395"/>
              </a:cxn>
              <a:cxn ang="0">
                <a:pos x="5937491" y="1261459"/>
              </a:cxn>
              <a:cxn ang="0">
                <a:pos x="6054538" y="1098998"/>
              </a:cxn>
              <a:cxn ang="0">
                <a:pos x="6481686" y="1017768"/>
              </a:cxn>
              <a:cxn ang="0">
                <a:pos x="6656497" y="1078292"/>
              </a:cxn>
              <a:cxn ang="0">
                <a:pos x="6927074" y="957243"/>
              </a:cxn>
              <a:cxn ang="0">
                <a:pos x="7491029" y="753371"/>
              </a:cxn>
              <a:cxn ang="0">
                <a:pos x="7588315" y="570205"/>
              </a:cxn>
              <a:cxn ang="0">
                <a:pos x="8305800" y="549499"/>
              </a:cxn>
            </a:cxnLst>
            <a:pathLst>
              <a:path w="5464" h="1814">
                <a:moveTo>
                  <a:pt x="0" y="0"/>
                </a:moveTo>
                <a:cubicBezTo>
                  <a:pt x="13" y="13"/>
                  <a:pt x="28" y="24"/>
                  <a:pt x="38" y="39"/>
                </a:cubicBezTo>
                <a:cubicBezTo>
                  <a:pt x="70" y="87"/>
                  <a:pt x="41" y="161"/>
                  <a:pt x="76" y="205"/>
                </a:cubicBezTo>
                <a:cubicBezTo>
                  <a:pt x="86" y="217"/>
                  <a:pt x="102" y="222"/>
                  <a:pt x="115" y="230"/>
                </a:cubicBezTo>
                <a:cubicBezTo>
                  <a:pt x="119" y="281"/>
                  <a:pt x="113" y="334"/>
                  <a:pt x="127" y="383"/>
                </a:cubicBezTo>
                <a:cubicBezTo>
                  <a:pt x="131" y="398"/>
                  <a:pt x="163" y="394"/>
                  <a:pt x="166" y="409"/>
                </a:cubicBezTo>
                <a:cubicBezTo>
                  <a:pt x="173" y="438"/>
                  <a:pt x="157" y="468"/>
                  <a:pt x="153" y="498"/>
                </a:cubicBezTo>
                <a:cubicBezTo>
                  <a:pt x="157" y="545"/>
                  <a:pt x="158" y="593"/>
                  <a:pt x="166" y="639"/>
                </a:cubicBezTo>
                <a:cubicBezTo>
                  <a:pt x="171" y="665"/>
                  <a:pt x="183" y="690"/>
                  <a:pt x="191" y="715"/>
                </a:cubicBezTo>
                <a:cubicBezTo>
                  <a:pt x="195" y="728"/>
                  <a:pt x="204" y="754"/>
                  <a:pt x="204" y="754"/>
                </a:cubicBezTo>
                <a:cubicBezTo>
                  <a:pt x="205" y="770"/>
                  <a:pt x="204" y="898"/>
                  <a:pt x="230" y="945"/>
                </a:cubicBezTo>
                <a:cubicBezTo>
                  <a:pt x="245" y="972"/>
                  <a:pt x="281" y="1022"/>
                  <a:pt x="281" y="1022"/>
                </a:cubicBezTo>
                <a:cubicBezTo>
                  <a:pt x="321" y="1149"/>
                  <a:pt x="264" y="956"/>
                  <a:pt x="306" y="1290"/>
                </a:cubicBezTo>
                <a:cubicBezTo>
                  <a:pt x="309" y="1317"/>
                  <a:pt x="324" y="1341"/>
                  <a:pt x="332" y="1367"/>
                </a:cubicBezTo>
                <a:cubicBezTo>
                  <a:pt x="336" y="1380"/>
                  <a:pt x="333" y="1398"/>
                  <a:pt x="344" y="1405"/>
                </a:cubicBezTo>
                <a:cubicBezTo>
                  <a:pt x="398" y="1439"/>
                  <a:pt x="368" y="1426"/>
                  <a:pt x="434" y="1443"/>
                </a:cubicBezTo>
                <a:cubicBezTo>
                  <a:pt x="459" y="1435"/>
                  <a:pt x="488" y="1433"/>
                  <a:pt x="510" y="1418"/>
                </a:cubicBezTo>
                <a:cubicBezTo>
                  <a:pt x="536" y="1401"/>
                  <a:pt x="587" y="1367"/>
                  <a:pt x="587" y="1367"/>
                </a:cubicBezTo>
                <a:cubicBezTo>
                  <a:pt x="617" y="1454"/>
                  <a:pt x="621" y="1531"/>
                  <a:pt x="638" y="1622"/>
                </a:cubicBezTo>
                <a:cubicBezTo>
                  <a:pt x="648" y="1676"/>
                  <a:pt x="653" y="1647"/>
                  <a:pt x="676" y="1699"/>
                </a:cubicBezTo>
                <a:cubicBezTo>
                  <a:pt x="716" y="1789"/>
                  <a:pt x="680" y="1780"/>
                  <a:pt x="778" y="1814"/>
                </a:cubicBezTo>
                <a:cubicBezTo>
                  <a:pt x="826" y="1782"/>
                  <a:pt x="827" y="1755"/>
                  <a:pt x="881" y="1737"/>
                </a:cubicBezTo>
                <a:cubicBezTo>
                  <a:pt x="1034" y="1787"/>
                  <a:pt x="930" y="1763"/>
                  <a:pt x="1200" y="1750"/>
                </a:cubicBezTo>
                <a:cubicBezTo>
                  <a:pt x="1266" y="1648"/>
                  <a:pt x="1235" y="1609"/>
                  <a:pt x="1251" y="1456"/>
                </a:cubicBezTo>
                <a:cubicBezTo>
                  <a:pt x="1262" y="1349"/>
                  <a:pt x="1325" y="1347"/>
                  <a:pt x="1391" y="1303"/>
                </a:cubicBezTo>
                <a:cubicBezTo>
                  <a:pt x="1423" y="1255"/>
                  <a:pt x="1426" y="1187"/>
                  <a:pt x="1468" y="1150"/>
                </a:cubicBezTo>
                <a:cubicBezTo>
                  <a:pt x="1491" y="1130"/>
                  <a:pt x="1544" y="1098"/>
                  <a:pt x="1544" y="1098"/>
                </a:cubicBezTo>
                <a:cubicBezTo>
                  <a:pt x="1553" y="1085"/>
                  <a:pt x="1557" y="1068"/>
                  <a:pt x="1570" y="1060"/>
                </a:cubicBezTo>
                <a:cubicBezTo>
                  <a:pt x="1609" y="1034"/>
                  <a:pt x="1678" y="1037"/>
                  <a:pt x="1723" y="1022"/>
                </a:cubicBezTo>
                <a:cubicBezTo>
                  <a:pt x="1765" y="961"/>
                  <a:pt x="1807" y="950"/>
                  <a:pt x="1876" y="932"/>
                </a:cubicBezTo>
                <a:cubicBezTo>
                  <a:pt x="1939" y="892"/>
                  <a:pt x="1911" y="889"/>
                  <a:pt x="1940" y="830"/>
                </a:cubicBezTo>
                <a:cubicBezTo>
                  <a:pt x="1947" y="816"/>
                  <a:pt x="1959" y="806"/>
                  <a:pt x="1966" y="792"/>
                </a:cubicBezTo>
                <a:cubicBezTo>
                  <a:pt x="2012" y="702"/>
                  <a:pt x="1946" y="807"/>
                  <a:pt x="1991" y="715"/>
                </a:cubicBezTo>
                <a:cubicBezTo>
                  <a:pt x="1998" y="701"/>
                  <a:pt x="2011" y="691"/>
                  <a:pt x="2017" y="677"/>
                </a:cubicBezTo>
                <a:cubicBezTo>
                  <a:pt x="2030" y="648"/>
                  <a:pt x="2037" y="587"/>
                  <a:pt x="2068" y="562"/>
                </a:cubicBezTo>
                <a:cubicBezTo>
                  <a:pt x="2071" y="559"/>
                  <a:pt x="2141" y="538"/>
                  <a:pt x="2145" y="537"/>
                </a:cubicBezTo>
                <a:cubicBezTo>
                  <a:pt x="2179" y="513"/>
                  <a:pt x="2221" y="490"/>
                  <a:pt x="2259" y="473"/>
                </a:cubicBezTo>
                <a:cubicBezTo>
                  <a:pt x="2284" y="462"/>
                  <a:pt x="2336" y="447"/>
                  <a:pt x="2336" y="447"/>
                </a:cubicBezTo>
                <a:cubicBezTo>
                  <a:pt x="2388" y="371"/>
                  <a:pt x="2440" y="392"/>
                  <a:pt x="2540" y="383"/>
                </a:cubicBezTo>
                <a:cubicBezTo>
                  <a:pt x="2617" y="359"/>
                  <a:pt x="2733" y="371"/>
                  <a:pt x="2808" y="409"/>
                </a:cubicBezTo>
                <a:cubicBezTo>
                  <a:pt x="2822" y="416"/>
                  <a:pt x="2833" y="429"/>
                  <a:pt x="2847" y="435"/>
                </a:cubicBezTo>
                <a:cubicBezTo>
                  <a:pt x="2990" y="498"/>
                  <a:pt x="3178" y="513"/>
                  <a:pt x="3306" y="601"/>
                </a:cubicBezTo>
                <a:cubicBezTo>
                  <a:pt x="3326" y="660"/>
                  <a:pt x="3340" y="647"/>
                  <a:pt x="3396" y="664"/>
                </a:cubicBezTo>
                <a:cubicBezTo>
                  <a:pt x="3444" y="697"/>
                  <a:pt x="3494" y="709"/>
                  <a:pt x="3549" y="728"/>
                </a:cubicBezTo>
                <a:cubicBezTo>
                  <a:pt x="3613" y="824"/>
                  <a:pt x="3580" y="800"/>
                  <a:pt x="3677" y="830"/>
                </a:cubicBezTo>
                <a:cubicBezTo>
                  <a:pt x="3698" y="826"/>
                  <a:pt x="3719" y="815"/>
                  <a:pt x="3740" y="818"/>
                </a:cubicBezTo>
                <a:cubicBezTo>
                  <a:pt x="3755" y="820"/>
                  <a:pt x="3765" y="836"/>
                  <a:pt x="3779" y="843"/>
                </a:cubicBezTo>
                <a:cubicBezTo>
                  <a:pt x="3791" y="849"/>
                  <a:pt x="3804" y="852"/>
                  <a:pt x="3817" y="856"/>
                </a:cubicBezTo>
                <a:cubicBezTo>
                  <a:pt x="3821" y="843"/>
                  <a:pt x="3819" y="826"/>
                  <a:pt x="3830" y="818"/>
                </a:cubicBezTo>
                <a:cubicBezTo>
                  <a:pt x="3852" y="802"/>
                  <a:pt x="3881" y="801"/>
                  <a:pt x="3906" y="792"/>
                </a:cubicBezTo>
                <a:cubicBezTo>
                  <a:pt x="3921" y="787"/>
                  <a:pt x="3932" y="775"/>
                  <a:pt x="3945" y="766"/>
                </a:cubicBezTo>
                <a:cubicBezTo>
                  <a:pt x="3984" y="641"/>
                  <a:pt x="3923" y="822"/>
                  <a:pt x="3983" y="690"/>
                </a:cubicBezTo>
                <a:cubicBezTo>
                  <a:pt x="4014" y="620"/>
                  <a:pt x="3994" y="589"/>
                  <a:pt x="4072" y="562"/>
                </a:cubicBezTo>
                <a:cubicBezTo>
                  <a:pt x="4165" y="578"/>
                  <a:pt x="4183" y="585"/>
                  <a:pt x="4264" y="639"/>
                </a:cubicBezTo>
                <a:cubicBezTo>
                  <a:pt x="4286" y="654"/>
                  <a:pt x="4315" y="656"/>
                  <a:pt x="4340" y="664"/>
                </a:cubicBezTo>
                <a:cubicBezTo>
                  <a:pt x="4353" y="668"/>
                  <a:pt x="4379" y="677"/>
                  <a:pt x="4379" y="677"/>
                </a:cubicBezTo>
                <a:cubicBezTo>
                  <a:pt x="4418" y="670"/>
                  <a:pt x="4463" y="676"/>
                  <a:pt x="4494" y="652"/>
                </a:cubicBezTo>
                <a:cubicBezTo>
                  <a:pt x="4577" y="586"/>
                  <a:pt x="4460" y="632"/>
                  <a:pt x="4557" y="601"/>
                </a:cubicBezTo>
                <a:cubicBezTo>
                  <a:pt x="4650" y="630"/>
                  <a:pt x="4747" y="601"/>
                  <a:pt x="4826" y="549"/>
                </a:cubicBezTo>
                <a:cubicBezTo>
                  <a:pt x="4860" y="498"/>
                  <a:pt x="4878" y="505"/>
                  <a:pt x="4928" y="473"/>
                </a:cubicBezTo>
                <a:cubicBezTo>
                  <a:pt x="4945" y="447"/>
                  <a:pt x="4969" y="425"/>
                  <a:pt x="4979" y="396"/>
                </a:cubicBezTo>
                <a:cubicBezTo>
                  <a:pt x="4983" y="383"/>
                  <a:pt x="4983" y="367"/>
                  <a:pt x="4992" y="358"/>
                </a:cubicBezTo>
                <a:cubicBezTo>
                  <a:pt x="5036" y="314"/>
                  <a:pt x="5058" y="310"/>
                  <a:pt x="5106" y="294"/>
                </a:cubicBezTo>
                <a:cubicBezTo>
                  <a:pt x="5234" y="303"/>
                  <a:pt x="5343" y="314"/>
                  <a:pt x="5464" y="345"/>
                </a:cubicBezTo>
                <a:cubicBezTo>
                  <a:pt x="5451" y="349"/>
                  <a:pt x="5426" y="358"/>
                  <a:pt x="5426" y="358"/>
                </a:cubicBezTo>
              </a:path>
            </a:pathLst>
          </a:cu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17" name="Oval 17"/>
          <p:cNvSpPr/>
          <p:nvPr/>
        </p:nvSpPr>
        <p:spPr>
          <a:xfrm>
            <a:off x="3886200" y="44958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7" name="Freeform 18"/>
          <p:cNvSpPr/>
          <p:nvPr/>
        </p:nvSpPr>
        <p:spPr>
          <a:xfrm>
            <a:off x="2819400" y="4191000"/>
            <a:ext cx="1143000" cy="381000"/>
          </a:xfrm>
          <a:custGeom>
            <a:avLst/>
            <a:gdLst/>
            <a:ahLst/>
            <a:cxnLst>
              <a:cxn ang="0">
                <a:pos x="80474" y="29449"/>
              </a:cxn>
              <a:cxn ang="0">
                <a:pos x="429648" y="75464"/>
              </a:cxn>
              <a:cxn ang="0">
                <a:pos x="586504" y="147246"/>
              </a:cxn>
              <a:cxn ang="0">
                <a:pos x="882483" y="263203"/>
              </a:cxn>
              <a:cxn ang="0">
                <a:pos x="1143000" y="381000"/>
              </a:cxn>
            </a:cxnLst>
            <a:pathLst>
              <a:path w="838" h="207">
                <a:moveTo>
                  <a:pt x="59" y="16"/>
                </a:moveTo>
                <a:cubicBezTo>
                  <a:pt x="183" y="57"/>
                  <a:pt x="0" y="0"/>
                  <a:pt x="315" y="41"/>
                </a:cubicBezTo>
                <a:cubicBezTo>
                  <a:pt x="355" y="46"/>
                  <a:pt x="392" y="68"/>
                  <a:pt x="430" y="80"/>
                </a:cubicBezTo>
                <a:cubicBezTo>
                  <a:pt x="502" y="103"/>
                  <a:pt x="575" y="121"/>
                  <a:pt x="647" y="143"/>
                </a:cubicBezTo>
                <a:cubicBezTo>
                  <a:pt x="703" y="181"/>
                  <a:pt x="770" y="207"/>
                  <a:pt x="838" y="207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19" name="Oval 19"/>
          <p:cNvSpPr/>
          <p:nvPr/>
        </p:nvSpPr>
        <p:spPr>
          <a:xfrm>
            <a:off x="2743200" y="4191000"/>
            <a:ext cx="3048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9" name="Text Box 20"/>
          <p:cNvSpPr txBox="1"/>
          <p:nvPr/>
        </p:nvSpPr>
        <p:spPr>
          <a:xfrm>
            <a:off x="3276600" y="5562600"/>
            <a:ext cx="358140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1" charset="-122"/>
              </a:rPr>
              <a:t>长              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楷体_GB2312" pitchFamily="1" charset="-122"/>
              </a:rPr>
              <a:t>江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0500" name="Text Box 21"/>
          <p:cNvSpPr txBox="1"/>
          <p:nvPr/>
        </p:nvSpPr>
        <p:spPr>
          <a:xfrm>
            <a:off x="8534400" y="3733800"/>
            <a:ext cx="609600" cy="1465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东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海</a:t>
            </a:r>
            <a:endParaRPr lang="zh-CN" altLang="en-US" sz="3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22" name="Text Box 22"/>
          <p:cNvSpPr txBox="1"/>
          <p:nvPr/>
        </p:nvSpPr>
        <p:spPr>
          <a:xfrm>
            <a:off x="914400" y="533400"/>
            <a:ext cx="3581400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i="1" dirty="0">
                <a:solidFill>
                  <a:srgbClr val="00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即从巴峡穿巫峡，便下襄阳向洛阳。</a:t>
            </a:r>
            <a:endParaRPr lang="zh-CN" altLang="en-US" sz="3200" b="1" i="1" dirty="0">
              <a:solidFill>
                <a:srgbClr val="00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  <p:bldP spid="25605" grpId="0" animBg="1"/>
      <p:bldP spid="25606" grpId="0" animBg="1"/>
      <p:bldP spid="25607" grpId="0"/>
      <p:bldP spid="25608" grpId="0"/>
      <p:bldP spid="25609" grpId="0"/>
      <p:bldP spid="25610" grpId="0"/>
      <p:bldP spid="25611" grpId="0"/>
      <p:bldP spid="25612" grpId="0"/>
      <p:bldP spid="25613" grpId="0"/>
      <p:bldP spid="25614" grpId="0"/>
      <p:bldP spid="25615" grpId="0"/>
      <p:bldP spid="25617" grpId="0" animBg="1"/>
      <p:bldP spid="25619" grpId="0" animBg="1"/>
      <p:bldP spid="256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5" name="Group 2"/>
          <p:cNvGrpSpPr>
            <a:grpSpLocks noChangeAspect="1"/>
          </p:cNvGrpSpPr>
          <p:nvPr/>
        </p:nvGrpSpPr>
        <p:grpSpPr>
          <a:xfrm>
            <a:off x="0" y="0"/>
            <a:ext cx="9144000" cy="6858000"/>
            <a:chOff x="0" y="0"/>
            <a:chExt cx="5520" cy="3696"/>
          </a:xfrm>
        </p:grpSpPr>
        <p:pic>
          <p:nvPicPr>
            <p:cNvPr id="21506" name="Picture 3" descr="古诗两首2"/>
            <p:cNvPicPr>
              <a:picLocks noChangeAspect="1"/>
            </p:cNvPicPr>
            <p:nvPr/>
          </p:nvPicPr>
          <p:blipFill>
            <a:blip r:embed="rId1"/>
            <a:srcRect l="8221" t="9494" r="6822" b="7594"/>
            <a:stretch>
              <a:fillRect/>
            </a:stretch>
          </p:blipFill>
          <p:spPr>
            <a:xfrm>
              <a:off x="0" y="0"/>
              <a:ext cx="5520" cy="369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1507" name="Picture 4" descr="20070617_46a3d0f0526943400e86rHHwMea7l1mP"/>
            <p:cNvPicPr>
              <a:picLocks noChangeAspect="1"/>
            </p:cNvPicPr>
            <p:nvPr/>
          </p:nvPicPr>
          <p:blipFill>
            <a:blip r:embed="rId2"/>
            <a:srcRect l="37682" b="56688"/>
            <a:stretch>
              <a:fillRect/>
            </a:stretch>
          </p:blipFill>
          <p:spPr>
            <a:xfrm>
              <a:off x="192" y="192"/>
              <a:ext cx="5136" cy="340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1508" name="Picture 5" descr="20070617_46a3d0f0526943400e86rHHwMea7l1mP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2E2D2"/>
                </a:clrFrom>
                <a:clrTo>
                  <a:srgbClr val="F2E2D2">
                    <a:alpha val="0"/>
                  </a:srgbClr>
                </a:clrTo>
              </a:clrChange>
            </a:blip>
            <a:srcRect l="4347" t="46155" r="20290"/>
            <a:stretch>
              <a:fillRect/>
            </a:stretch>
          </p:blipFill>
          <p:spPr>
            <a:xfrm>
              <a:off x="192" y="2483"/>
              <a:ext cx="1296" cy="11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1509" name="Text Box 6"/>
          <p:cNvSpPr txBox="1"/>
          <p:nvPr/>
        </p:nvSpPr>
        <p:spPr>
          <a:xfrm>
            <a:off x="838200" y="1295400"/>
            <a:ext cx="7467600" cy="5016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剑门关以南的四川，忽然传来收复蓟北的消息，初听到这个消息惊喜得泪水长流，沾湿了衣裳。回过头来再看妻子和孩子，平日的忧愁已不知跑到何处去了；我胡乱地卷起诗书高兴得几乎要发狂。白日里我要放声歌唱，纵情畅饮；美好的春景正好伴着我返回故乡。我们要立即动身，从巴峡乘船，穿过巫峡，顺流直下到达湖北襄阳，再从襄阳北上，直奔洛阳。 </a:t>
            </a:r>
            <a:endParaRPr lang="zh-CN" altLang="en-US" sz="2800" b="1" dirty="0">
              <a:solidFill>
                <a:srgbClr val="00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WordArt 7"/>
          <p:cNvSpPr/>
          <p:nvPr/>
        </p:nvSpPr>
        <p:spPr>
          <a:xfrm>
            <a:off x="533400" y="685800"/>
            <a:ext cx="18669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99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古诗今译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99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7" name="Group 2"/>
          <p:cNvGrpSpPr>
            <a:grpSpLocks noChangeAspect="1"/>
          </p:cNvGrpSpPr>
          <p:nvPr/>
        </p:nvGrpSpPr>
        <p:grpSpPr>
          <a:xfrm>
            <a:off x="0" y="0"/>
            <a:ext cx="9144000" cy="6858000"/>
            <a:chOff x="0" y="0"/>
            <a:chExt cx="5520" cy="3696"/>
          </a:xfrm>
        </p:grpSpPr>
        <p:pic>
          <p:nvPicPr>
            <p:cNvPr id="4098" name="Picture 3" descr="古诗两首2"/>
            <p:cNvPicPr>
              <a:picLocks noChangeAspect="1"/>
            </p:cNvPicPr>
            <p:nvPr/>
          </p:nvPicPr>
          <p:blipFill>
            <a:blip r:embed="rId1"/>
            <a:srcRect l="8221" t="9494" r="6822" b="7594"/>
            <a:stretch>
              <a:fillRect/>
            </a:stretch>
          </p:blipFill>
          <p:spPr>
            <a:xfrm>
              <a:off x="0" y="0"/>
              <a:ext cx="5520" cy="369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4099" name="Picture 4" descr="20070617_46a3d0f0526943400e86rHHwMea7l1mP"/>
            <p:cNvPicPr>
              <a:picLocks noChangeAspect="1"/>
            </p:cNvPicPr>
            <p:nvPr/>
          </p:nvPicPr>
          <p:blipFill>
            <a:blip r:embed="rId2"/>
            <a:srcRect l="37682" b="56688"/>
            <a:stretch>
              <a:fillRect/>
            </a:stretch>
          </p:blipFill>
          <p:spPr>
            <a:xfrm>
              <a:off x="192" y="192"/>
              <a:ext cx="5136" cy="340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4100" name="Picture 5" descr="20070617_46a3d0f0526943400e86rHHwMea7l1mP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2E2D2"/>
                </a:clrFrom>
                <a:clrTo>
                  <a:srgbClr val="F2E2D2">
                    <a:alpha val="0"/>
                  </a:srgbClr>
                </a:clrTo>
              </a:clrChange>
            </a:blip>
            <a:srcRect l="4347" t="46155" r="20290"/>
            <a:stretch>
              <a:fillRect/>
            </a:stretch>
          </p:blipFill>
          <p:spPr>
            <a:xfrm>
              <a:off x="192" y="2483"/>
              <a:ext cx="1296" cy="11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01" name="Text Box 6"/>
          <p:cNvSpPr txBox="1"/>
          <p:nvPr/>
        </p:nvSpPr>
        <p:spPr>
          <a:xfrm>
            <a:off x="762000" y="2286000"/>
            <a:ext cx="7924800" cy="3786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唐代著名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现实主义诗人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。字子美。自称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少陵野老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，世称“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杜工部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”，后人誉为“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诗圣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”，他写的诗的被称为“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诗史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”与李白并称为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“大李杜”</a:t>
            </a:r>
            <a:r>
              <a:rPr lang="zh-CN" altLang="en-US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代表作：</a:t>
            </a:r>
            <a:r>
              <a:rPr lang="en-US" altLang="zh-CN" sz="40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春夜喜雨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春望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“三吏”、“三别”。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2" name="WordArt 7"/>
          <p:cNvSpPr/>
          <p:nvPr/>
        </p:nvSpPr>
        <p:spPr>
          <a:xfrm>
            <a:off x="2286000" y="1143000"/>
            <a:ext cx="2133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杜甫简介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3" name="Line 8"/>
          <p:cNvSpPr/>
          <p:nvPr/>
        </p:nvSpPr>
        <p:spPr>
          <a:xfrm>
            <a:off x="914400" y="2057400"/>
            <a:ext cx="7467600" cy="0"/>
          </a:xfrm>
          <a:prstGeom prst="line">
            <a:avLst/>
          </a:prstGeom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104" name="Picture 9" descr="书１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0" y="1066800"/>
            <a:ext cx="1104900" cy="623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5" name="Text Box 10"/>
          <p:cNvSpPr txBox="1"/>
          <p:nvPr/>
        </p:nvSpPr>
        <p:spPr>
          <a:xfrm>
            <a:off x="685800" y="4114800"/>
            <a:ext cx="84582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29" name="Group 2"/>
          <p:cNvGrpSpPr>
            <a:grpSpLocks noChangeAspect="1"/>
          </p:cNvGrpSpPr>
          <p:nvPr/>
        </p:nvGrpSpPr>
        <p:grpSpPr>
          <a:xfrm>
            <a:off x="0" y="0"/>
            <a:ext cx="9144000" cy="6858000"/>
            <a:chOff x="0" y="0"/>
            <a:chExt cx="5520" cy="3696"/>
          </a:xfrm>
        </p:grpSpPr>
        <p:pic>
          <p:nvPicPr>
            <p:cNvPr id="22530" name="Picture 3" descr="古诗两首2"/>
            <p:cNvPicPr>
              <a:picLocks noChangeAspect="1"/>
            </p:cNvPicPr>
            <p:nvPr/>
          </p:nvPicPr>
          <p:blipFill>
            <a:blip r:embed="rId1"/>
            <a:srcRect l="8221" t="9494" r="6822" b="7594"/>
            <a:stretch>
              <a:fillRect/>
            </a:stretch>
          </p:blipFill>
          <p:spPr>
            <a:xfrm>
              <a:off x="0" y="0"/>
              <a:ext cx="5520" cy="369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2531" name="Picture 4" descr="20070617_46a3d0f0526943400e86rHHwMea7l1mP"/>
            <p:cNvPicPr>
              <a:picLocks noChangeAspect="1"/>
            </p:cNvPicPr>
            <p:nvPr/>
          </p:nvPicPr>
          <p:blipFill>
            <a:blip r:embed="rId2"/>
            <a:srcRect l="37682" b="56688"/>
            <a:stretch>
              <a:fillRect/>
            </a:stretch>
          </p:blipFill>
          <p:spPr>
            <a:xfrm>
              <a:off x="192" y="192"/>
              <a:ext cx="5136" cy="340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2532" name="Picture 5" descr="20070617_46a3d0f0526943400e86rHHwMea7l1mP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2E2D2"/>
                </a:clrFrom>
                <a:clrTo>
                  <a:srgbClr val="F2E2D2">
                    <a:alpha val="0"/>
                  </a:srgbClr>
                </a:clrTo>
              </a:clrChange>
            </a:blip>
            <a:srcRect l="4347" t="46155" r="20290"/>
            <a:stretch>
              <a:fillRect/>
            </a:stretch>
          </p:blipFill>
          <p:spPr>
            <a:xfrm>
              <a:off x="192" y="2483"/>
              <a:ext cx="1296" cy="11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533" name="Text Box 6"/>
          <p:cNvSpPr txBox="1"/>
          <p:nvPr/>
        </p:nvSpPr>
        <p:spPr>
          <a:xfrm>
            <a:off x="609600" y="533400"/>
            <a:ext cx="7391400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通过同学们刚才的体会，诗人的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喜悦之情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跃然纸上，同学们试着读出这种感情。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1371600" y="2362200"/>
            <a:ext cx="7315200" cy="3419475"/>
            <a:chOff x="0" y="-48"/>
            <a:chExt cx="4608" cy="2154"/>
          </a:xfrm>
        </p:grpSpPr>
        <p:sp>
          <p:nvSpPr>
            <p:cNvPr id="22535" name="Text Box 8"/>
            <p:cNvSpPr txBox="1"/>
            <p:nvPr/>
          </p:nvSpPr>
          <p:spPr>
            <a:xfrm>
              <a:off x="0" y="336"/>
              <a:ext cx="4464" cy="4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8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剑外忽传收蓟北，初闻涕泪满衣裳。</a:t>
              </a: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536" name="Text Box 9"/>
            <p:cNvSpPr txBox="1"/>
            <p:nvPr/>
          </p:nvSpPr>
          <p:spPr>
            <a:xfrm>
              <a:off x="0" y="816"/>
              <a:ext cx="4464" cy="40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8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却看妻子愁何在，漫卷诗书喜欲狂。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537" name="Text Box 10"/>
            <p:cNvSpPr txBox="1"/>
            <p:nvPr/>
          </p:nvSpPr>
          <p:spPr>
            <a:xfrm>
              <a:off x="0" y="1248"/>
              <a:ext cx="4512" cy="67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8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白日放歌须纵酒，青春作伴好还乡。</a:t>
              </a:r>
              <a:b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</a:b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538" name="Text Box 11"/>
            <p:cNvSpPr txBox="1"/>
            <p:nvPr/>
          </p:nvSpPr>
          <p:spPr>
            <a:xfrm>
              <a:off x="0" y="1699"/>
              <a:ext cx="4608" cy="40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8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即从巴峡穿巫峡，便下襄阳向洛阳。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539" name="Text Box 12"/>
            <p:cNvSpPr txBox="1"/>
            <p:nvPr/>
          </p:nvSpPr>
          <p:spPr>
            <a:xfrm>
              <a:off x="672" y="-48"/>
              <a:ext cx="2784" cy="4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8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闻官军收河南河北</a:t>
              </a:r>
              <a:r>
                <a:rPr lang="zh-CN" altLang="en-US" sz="4000" dirty="0">
                  <a:solidFill>
                    <a:srgbClr val="8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4000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3" name="Group 2"/>
          <p:cNvGrpSpPr>
            <a:grpSpLocks noChangeAspect="1"/>
          </p:cNvGrpSpPr>
          <p:nvPr/>
        </p:nvGrpSpPr>
        <p:grpSpPr>
          <a:xfrm>
            <a:off x="0" y="0"/>
            <a:ext cx="9144000" cy="6858000"/>
            <a:chOff x="0" y="0"/>
            <a:chExt cx="5520" cy="3696"/>
          </a:xfrm>
        </p:grpSpPr>
        <p:pic>
          <p:nvPicPr>
            <p:cNvPr id="23554" name="Picture 3" descr="古诗两首2"/>
            <p:cNvPicPr>
              <a:picLocks noChangeAspect="1"/>
            </p:cNvPicPr>
            <p:nvPr/>
          </p:nvPicPr>
          <p:blipFill>
            <a:blip r:embed="rId1"/>
            <a:srcRect l="8221" t="9494" r="6822" b="7594"/>
            <a:stretch>
              <a:fillRect/>
            </a:stretch>
          </p:blipFill>
          <p:spPr>
            <a:xfrm>
              <a:off x="0" y="0"/>
              <a:ext cx="5520" cy="369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3555" name="Picture 4" descr="20070617_46a3d0f0526943400e86rHHwMea7l1mP"/>
            <p:cNvPicPr>
              <a:picLocks noChangeAspect="1"/>
            </p:cNvPicPr>
            <p:nvPr/>
          </p:nvPicPr>
          <p:blipFill>
            <a:blip r:embed="rId2"/>
            <a:srcRect l="37682" b="56688"/>
            <a:stretch>
              <a:fillRect/>
            </a:stretch>
          </p:blipFill>
          <p:spPr>
            <a:xfrm>
              <a:off x="192" y="192"/>
              <a:ext cx="5136" cy="340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3556" name="Picture 5" descr="20070617_46a3d0f0526943400e86rHHwMea7l1mP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2E2D2"/>
                </a:clrFrom>
                <a:clrTo>
                  <a:srgbClr val="F2E2D2">
                    <a:alpha val="0"/>
                  </a:srgbClr>
                </a:clrTo>
              </a:clrChange>
            </a:blip>
            <a:srcRect l="4347" t="46155" r="20290"/>
            <a:stretch>
              <a:fillRect/>
            </a:stretch>
          </p:blipFill>
          <p:spPr>
            <a:xfrm>
              <a:off x="192" y="2483"/>
              <a:ext cx="1296" cy="11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702" name="Text Box 6"/>
          <p:cNvSpPr txBox="1"/>
          <p:nvPr/>
        </p:nvSpPr>
        <p:spPr>
          <a:xfrm>
            <a:off x="1143000" y="2133600"/>
            <a:ext cx="85344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40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涕泪满衣裳。</a:t>
            </a:r>
            <a:endParaRPr lang="zh-CN" altLang="en-US" sz="3200" b="1" dirty="0">
              <a:solidFill>
                <a:srgbClr val="00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3" name="Text Box 7"/>
          <p:cNvSpPr txBox="1"/>
          <p:nvPr/>
        </p:nvSpPr>
        <p:spPr>
          <a:xfrm>
            <a:off x="1524000" y="2971800"/>
            <a:ext cx="67056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漫卷诗书。</a:t>
            </a:r>
            <a:endParaRPr lang="zh-CN" altLang="en-US" sz="4000" b="1" dirty="0">
              <a:solidFill>
                <a:srgbClr val="00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4" name="Text Box 8"/>
          <p:cNvSpPr txBox="1"/>
          <p:nvPr/>
        </p:nvSpPr>
        <p:spPr>
          <a:xfrm>
            <a:off x="1524000" y="3733800"/>
            <a:ext cx="66294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放歌、纵酒</a:t>
            </a:r>
            <a:endParaRPr lang="zh-CN" altLang="en-US" sz="4000" b="1" dirty="0">
              <a:solidFill>
                <a:srgbClr val="00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60" name="Picture 9" descr="讨论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609600"/>
            <a:ext cx="1562100" cy="73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1" name="Text Box 10"/>
          <p:cNvSpPr txBox="1"/>
          <p:nvPr/>
        </p:nvSpPr>
        <p:spPr>
          <a:xfrm>
            <a:off x="1371600" y="685800"/>
            <a:ext cx="7467600" cy="1323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表现出诗人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喜欲狂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的词语有哪些？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  <p:bldP spid="297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7" name="Group 2"/>
          <p:cNvGrpSpPr>
            <a:grpSpLocks noChangeAspect="1"/>
          </p:cNvGrpSpPr>
          <p:nvPr/>
        </p:nvGrpSpPr>
        <p:grpSpPr>
          <a:xfrm>
            <a:off x="1588" y="0"/>
            <a:ext cx="9142412" cy="6858000"/>
            <a:chOff x="0" y="0"/>
            <a:chExt cx="5520" cy="3696"/>
          </a:xfrm>
        </p:grpSpPr>
        <p:pic>
          <p:nvPicPr>
            <p:cNvPr id="24578" name="Picture 3" descr="古诗两首2"/>
            <p:cNvPicPr>
              <a:picLocks noChangeAspect="1"/>
            </p:cNvPicPr>
            <p:nvPr/>
          </p:nvPicPr>
          <p:blipFill>
            <a:blip r:embed="rId1"/>
            <a:srcRect l="8221" t="9494" r="6822" b="7594"/>
            <a:stretch>
              <a:fillRect/>
            </a:stretch>
          </p:blipFill>
          <p:spPr>
            <a:xfrm>
              <a:off x="0" y="0"/>
              <a:ext cx="5520" cy="369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4579" name="Picture 4" descr="20070617_46a3d0f0526943400e86rHHwMea7l1mP"/>
            <p:cNvPicPr>
              <a:picLocks noChangeAspect="1"/>
            </p:cNvPicPr>
            <p:nvPr/>
          </p:nvPicPr>
          <p:blipFill>
            <a:blip r:embed="rId2"/>
            <a:srcRect l="37682" b="56688"/>
            <a:stretch>
              <a:fillRect/>
            </a:stretch>
          </p:blipFill>
          <p:spPr>
            <a:xfrm>
              <a:off x="192" y="192"/>
              <a:ext cx="5136" cy="340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4580" name="Picture 5" descr="20070617_46a3d0f0526943400e86rHHwMea7l1mP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2E2D2"/>
                </a:clrFrom>
                <a:clrTo>
                  <a:srgbClr val="F2E2D2">
                    <a:alpha val="0"/>
                  </a:srgbClr>
                </a:clrTo>
              </a:clrChange>
            </a:blip>
            <a:srcRect l="4347" t="46155" r="20290"/>
            <a:stretch>
              <a:fillRect/>
            </a:stretch>
          </p:blipFill>
          <p:spPr>
            <a:xfrm>
              <a:off x="192" y="2483"/>
              <a:ext cx="1296" cy="11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581" name="Text Box 6"/>
          <p:cNvSpPr txBox="1"/>
          <p:nvPr/>
        </p:nvSpPr>
        <p:spPr>
          <a:xfrm>
            <a:off x="914400" y="914400"/>
            <a:ext cx="7391400" cy="20621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200" dirty="0">
                <a:solidFill>
                  <a:srgbClr val="8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一个年过半百的老人怎么会如此得喜欲狂？这“喜极而泣”的“涕泪”里到底包含着什么？。</a:t>
            </a:r>
            <a:b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7" name="Text Box 7"/>
          <p:cNvSpPr txBox="1"/>
          <p:nvPr/>
        </p:nvSpPr>
        <p:spPr>
          <a:xfrm>
            <a:off x="1524000" y="4267200"/>
            <a:ext cx="7239000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诗人这样欣喜若狂其中也包含着浓浓的爱国之情！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819400"/>
            <a:ext cx="7239000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一是失地收复；二是再也不要过这种滇沛流离的生活了，他可以回到自己的家乡了。</a:t>
            </a:r>
            <a:endParaRPr lang="zh-CN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219075" y="227013"/>
            <a:ext cx="8253413" cy="1143000"/>
          </a:xfrm>
        </p:spPr>
        <p:txBody>
          <a:bodyPr wrap="square" lIns="91440" tIns="45720" rIns="91440" bIns="45720" anchor="ctr"/>
          <a:p>
            <a:pPr eaLnBrk="1" hangingPunct="1"/>
            <a:r>
              <a:rPr lang="zh-CN" altLang="zh-CN" dirty="0">
                <a:solidFill>
                  <a:srgbClr val="F7D47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dirty="0">
              <a:solidFill>
                <a:srgbClr val="F7D47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xfrm>
            <a:off x="228600" y="2057400"/>
            <a:ext cx="8153400" cy="2971800"/>
          </a:xfrm>
        </p:spPr>
        <p:txBody>
          <a:bodyPr wrap="square" lIns="91440" tIns="45720" rIns="91440" bIns="45720" anchor="t"/>
          <a:p>
            <a:pPr eaLnBrk="1" hangingPunct="1"/>
            <a:r>
              <a:rPr lang="zh-CN" altLang="zh-CN" sz="5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闻官军收河南河北</a:t>
            </a:r>
            <a:r>
              <a:rPr lang="zh-CN" altLang="zh-CN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写出了诗人听到官军收复失地的消息后欣喜若狂的心情，表达了诗人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强烈的爱国之情</a:t>
            </a:r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8" name="WordArt 4"/>
          <p:cNvSpPr/>
          <p:nvPr/>
        </p:nvSpPr>
        <p:spPr>
          <a:xfrm>
            <a:off x="457200" y="609600"/>
            <a:ext cx="7569200" cy="609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zh-CN" altLang="en-US" sz="4400"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</a:rPr>
              <a:t>这首诗表达了作者怎样的思想感情?</a:t>
            </a:r>
            <a:endParaRPr lang="zh-CN" altLang="en-US" sz="4400"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  <a:tileRect/>
              </a:gra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.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.000000"/>
                                          </p:val>
                                        </p:tav>
                                        <p:tav tm="50000">
                                          <p:val>
                                            <p:fltVal val="0.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1747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1747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Text Box 2"/>
          <p:cNvSpPr txBox="1"/>
          <p:nvPr/>
        </p:nvSpPr>
        <p:spPr>
          <a:xfrm>
            <a:off x="0" y="0"/>
            <a:ext cx="8893175" cy="600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当堂达标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1、赏析不确切的一项是（     ）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 A．这首诗集中表现出了诗人忽闻捷报后一瞬间的感情，突出地写了一“喜”字。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 B．一个“满”字，表露了诗人高兴的眼泪如泉涌的状貌，逼真地展示了一个饱经沧桑，在战乱中苦苦挣扎的人此时此地喜不自禁的感情。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 C．“青春作伴好还乡”一句，诗人用拟人手法写出了自己在欢庆之时急于还乡的心情。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 D．一个“下”字说明“巫峡”到“襄阳”是逆流而上，一个“向”字表明从“洛阳”到“襄阳”已改换了陆路。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5181600" y="457200"/>
            <a:ext cx="44132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Text Box 2"/>
          <p:cNvSpPr txBox="1"/>
          <p:nvPr/>
        </p:nvSpPr>
        <p:spPr>
          <a:xfrm>
            <a:off x="252413" y="333375"/>
            <a:ext cx="8567737" cy="5984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2．表现诗人一家欣喜欲狂的句子是：_____________________________。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3．解释加点字词的含义：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①涕泪：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②却看：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③漫：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4．本诗表达了作者怎样的心情？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5．此诗中表现的诗人的感情可以用一个字来概括，就是_____。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396875" y="836613"/>
            <a:ext cx="6364288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却看妻子愁何在，漫卷诗书喜欲狂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1836738" y="1905000"/>
            <a:ext cx="100488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眼泪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1836738" y="2492375"/>
            <a:ext cx="1420812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回头看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1331913" y="2971800"/>
            <a:ext cx="1108075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随便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971550" y="4076700"/>
            <a:ext cx="8208963" cy="1077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表达了作者在四川听到平叛官军打了胜仗，收复北地的喜悦心情。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2362200" y="5562600"/>
            <a:ext cx="828675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/>
      <p:bldP spid="13316" grpId="0" bldLvl="0"/>
      <p:bldP spid="13317" grpId="0" bldLvl="0"/>
      <p:bldP spid="13318" grpId="0" bldLvl="0"/>
      <p:bldP spid="13319" grpId="0" bldLvl="0"/>
      <p:bldP spid="13320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Text Box 2"/>
          <p:cNvSpPr txBox="1"/>
          <p:nvPr/>
        </p:nvSpPr>
        <p:spPr>
          <a:xfrm>
            <a:off x="252413" y="260350"/>
            <a:ext cx="8640762" cy="6592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6．杜甫为什么“涕泪”满衣衫呢？ 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7．“剑外忽传收蓟北，初闻涕泪满衣裳”中的“忽传”二字表现出_____________，诗人“涕泪”是因为________________________________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8．“即从巴峡穿巫峡，便下襄阳向洛阳”之句，营造了一幅__________的画面，表达了诗人___________________的心境。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252413" y="836613"/>
            <a:ext cx="8783637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一是失地收复；二是再也不要过这种滇沛流离的生活了，他可以回到自己的家乡了。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609600" y="3683000"/>
            <a:ext cx="74168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听到胜利的消息喜极而泣，又有对自己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4572000" y="2636838"/>
            <a:ext cx="264636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消息来得突然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457200" y="4343400"/>
            <a:ext cx="512921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长期颠沛流离生活的感慨。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3" name="Text Box 7"/>
          <p:cNvSpPr txBox="1"/>
          <p:nvPr/>
        </p:nvSpPr>
        <p:spPr>
          <a:xfrm>
            <a:off x="3276600" y="5445125"/>
            <a:ext cx="2038350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疾速飞驰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4" name="Text Box 8"/>
          <p:cNvSpPr txBox="1"/>
          <p:nvPr/>
        </p:nvSpPr>
        <p:spPr>
          <a:xfrm>
            <a:off x="533400" y="6092825"/>
            <a:ext cx="4340225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迫不及待、归心似箭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  <p:bldP spid="14340" grpId="0" bldLvl="0"/>
      <p:bldP spid="14341" grpId="0" bldLvl="0"/>
      <p:bldP spid="14342" grpId="0" bldLvl="0"/>
      <p:bldP spid="14343" grpId="0" bldLvl="0"/>
      <p:bldP spid="14344" grpId="0" bldLvl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7" name="Group 2"/>
          <p:cNvGrpSpPr>
            <a:grpSpLocks noChangeAspect="1"/>
          </p:cNvGrpSpPr>
          <p:nvPr/>
        </p:nvGrpSpPr>
        <p:grpSpPr>
          <a:xfrm>
            <a:off x="0" y="0"/>
            <a:ext cx="9144000" cy="6858000"/>
            <a:chOff x="0" y="0"/>
            <a:chExt cx="5520" cy="3696"/>
          </a:xfrm>
        </p:grpSpPr>
        <p:pic>
          <p:nvPicPr>
            <p:cNvPr id="29698" name="Picture 3" descr="古诗两首2"/>
            <p:cNvPicPr>
              <a:picLocks noChangeAspect="1"/>
            </p:cNvPicPr>
            <p:nvPr/>
          </p:nvPicPr>
          <p:blipFill>
            <a:blip r:embed="rId1"/>
            <a:srcRect l="8221" t="9494" r="6822" b="7594"/>
            <a:stretch>
              <a:fillRect/>
            </a:stretch>
          </p:blipFill>
          <p:spPr>
            <a:xfrm>
              <a:off x="0" y="0"/>
              <a:ext cx="5520" cy="369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9699" name="Picture 4" descr="20070617_46a3d0f0526943400e86rHHwMea7l1mP"/>
            <p:cNvPicPr>
              <a:picLocks noChangeAspect="1"/>
            </p:cNvPicPr>
            <p:nvPr/>
          </p:nvPicPr>
          <p:blipFill>
            <a:blip r:embed="rId2"/>
            <a:srcRect l="37682" b="56688"/>
            <a:stretch>
              <a:fillRect/>
            </a:stretch>
          </p:blipFill>
          <p:spPr>
            <a:xfrm>
              <a:off x="192" y="192"/>
              <a:ext cx="5136" cy="3408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29700" name="Picture 5" descr="20070617_46a3d0f0526943400e86rHHwMea7l1mP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2E2D2"/>
                </a:clrFrom>
                <a:clrTo>
                  <a:srgbClr val="F2E2D2">
                    <a:alpha val="0"/>
                  </a:srgbClr>
                </a:clrTo>
              </a:clrChange>
            </a:blip>
            <a:srcRect l="4347" t="46155" r="20290"/>
            <a:stretch>
              <a:fillRect/>
            </a:stretch>
          </p:blipFill>
          <p:spPr>
            <a:xfrm>
              <a:off x="192" y="2483"/>
              <a:ext cx="1296" cy="111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701" name="Text Box 6"/>
          <p:cNvSpPr txBox="1"/>
          <p:nvPr/>
        </p:nvSpPr>
        <p:spPr>
          <a:xfrm>
            <a:off x="1295400" y="1828800"/>
            <a:ext cx="7086600" cy="2554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作为爱国诗人，杜甫还写下了许许多多的壮丽诗篇。就请同学们课外再积累一些杜甫的名作，相信你们会有更多的收获。</a:t>
            </a:r>
            <a:b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702" name="Picture 7" descr="唱唱 拷贝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685800"/>
            <a:ext cx="965200" cy="874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3" name="Text Box 8"/>
          <p:cNvSpPr txBox="1"/>
          <p:nvPr/>
        </p:nvSpPr>
        <p:spPr>
          <a:xfrm>
            <a:off x="1981200" y="914400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作业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Rectangle 2"/>
          <p:cNvSpPr>
            <a:spLocks noGrp="1"/>
          </p:cNvSpPr>
          <p:nvPr>
            <p:ph type="body" idx="4294967295"/>
          </p:nvPr>
        </p:nvSpPr>
        <p:spPr>
          <a:xfrm>
            <a:off x="914400" y="609600"/>
            <a:ext cx="8229600" cy="5257800"/>
          </a:xfrm>
        </p:spPr>
        <p:txBody>
          <a:bodyPr wrap="square" lIns="91440" tIns="45720" rIns="91440" bIns="45720" anchor="t"/>
          <a:p>
            <a:pPr eaLnBrk="1" hangingPunct="1">
              <a:lnSpc>
                <a:spcPct val="90000"/>
              </a:lnSpc>
              <a:buNone/>
            </a:pP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春望      杜甫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国破山河在，城春草木深。</a:t>
            </a:r>
            <a:b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感时花溅泪，恨别鸟惊心。</a:t>
            </a:r>
            <a:b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烽火连三月，家书抵万金。</a:t>
            </a:r>
            <a:b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白头搔更短，浑欲不胜簪。</a:t>
            </a:r>
            <a:b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381000" y="0"/>
            <a:ext cx="8534400" cy="990600"/>
          </a:xfrm>
        </p:spPr>
        <p:txBody>
          <a:bodyPr wrap="square" lIns="91440" tIns="45720" rIns="91440" bIns="45720" anchor="ctr"/>
          <a:p>
            <a:pPr algn="l" eaLnBrk="1" hangingPunct="1"/>
            <a:r>
              <a:rPr lang="zh-CN" altLang="en-US" b="1" i="1" dirty="0">
                <a:solidFill>
                  <a:srgbClr val="6054F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写作背景</a:t>
            </a:r>
            <a:endParaRPr lang="zh-CN" altLang="en-US" b="1" i="1" dirty="0">
              <a:solidFill>
                <a:srgbClr val="6054F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334000"/>
          </a:xfrm>
        </p:spPr>
        <p:txBody>
          <a:bodyPr wrap="square" lIns="91440" tIns="45720" rIns="91440" bIns="45720" anchor="t"/>
          <a:p>
            <a:pPr eaLnBrk="1" hangingPunct="1"/>
            <a:r>
              <a:rPr lang="zh-CN" altLang="zh-CN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安史之乱”始于公元</a:t>
            </a:r>
            <a:r>
              <a:rPr lang="zh-CN" altLang="zh-CN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755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年，安禄</a:t>
            </a:r>
            <a:r>
              <a:rPr lang="zh-CN" altLang="zh-CN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[lù]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山趁唐朝政治腐败，在范阳发动叛乱。叛军南下攻占洛阳、长安。唐朝大将郭子仪等率军平叛。后来，安禄山的部将史思明又起兵反唐。直到</a:t>
            </a:r>
            <a:r>
              <a:rPr lang="zh-CN" altLang="zh-CN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763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年，唐朝的军队才打败叛军，“安史之乱”的叛军头子史朝义兵败自杀，河南河北相继收复。当时杜甫在四川，听到胜利的消息后写了这首充满欢乐之情的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七言律诗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抒发了诗人因多年战乱平息，国家重新统一而无比欢快的心情。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0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0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0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0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0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8675688" cy="6507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Rectangle 3"/>
          <p:cNvSpPr/>
          <p:nvPr/>
        </p:nvSpPr>
        <p:spPr>
          <a:xfrm>
            <a:off x="457200" y="457200"/>
            <a:ext cx="6861175" cy="1069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Rectangle 4"/>
          <p:cNvSpPr/>
          <p:nvPr/>
        </p:nvSpPr>
        <p:spPr>
          <a:xfrm>
            <a:off x="1447800" y="457200"/>
            <a:ext cx="5565775" cy="16621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</a:pPr>
            <a:endParaRPr lang="zh-CN" altLang="zh-CN" sz="5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5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闻官军收河南河北</a:t>
            </a:r>
            <a:endParaRPr lang="zh-CN" altLang="en-US" sz="32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8" name="Rectangle 5"/>
          <p:cNvSpPr/>
          <p:nvPr/>
        </p:nvSpPr>
        <p:spPr>
          <a:xfrm>
            <a:off x="0" y="2667000"/>
            <a:ext cx="9147175" cy="2593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9" name="Rectangle 6"/>
          <p:cNvSpPr/>
          <p:nvPr/>
        </p:nvSpPr>
        <p:spPr>
          <a:xfrm>
            <a:off x="5562600" y="1600200"/>
            <a:ext cx="3584575" cy="6445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0" name="Rectangle 7"/>
          <p:cNvSpPr/>
          <p:nvPr/>
        </p:nvSpPr>
        <p:spPr>
          <a:xfrm>
            <a:off x="3132138" y="2492375"/>
            <a:ext cx="2057400" cy="4984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 甫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1" name="Rectangle 8"/>
          <p:cNvSpPr/>
          <p:nvPr/>
        </p:nvSpPr>
        <p:spPr>
          <a:xfrm>
            <a:off x="1981200" y="1752600"/>
            <a:ext cx="612775" cy="2317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3" name="Text Box 9"/>
          <p:cNvSpPr txBox="1"/>
          <p:nvPr/>
        </p:nvSpPr>
        <p:spPr>
          <a:xfrm>
            <a:off x="2195513" y="3284538"/>
            <a:ext cx="5113337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90000"/>
              </a:lnSpc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生平第一快诗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2" descr="古诗两首2"/>
          <p:cNvPicPr>
            <a:picLocks noChangeAspect="1"/>
          </p:cNvPicPr>
          <p:nvPr/>
        </p:nvPicPr>
        <p:blipFill>
          <a:blip r:embed="rId1"/>
          <a:srcRect l="8221" t="9494" r="6822" b="759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WordArt 3" descr="白色大理石"/>
          <p:cNvSpPr/>
          <p:nvPr/>
        </p:nvSpPr>
        <p:spPr>
          <a:xfrm>
            <a:off x="2057400" y="990600"/>
            <a:ext cx="5257800" cy="1254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Flat3" dir="r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2"/>
                </a:blipFill>
                <a:latin typeface="楷体" panose="02010609060101010101" pitchFamily="49" charset="-122"/>
                <a:ea typeface="楷体" panose="02010609060101010101" pitchFamily="49" charset="-122"/>
              </a:rPr>
              <a:t>闻官军收河南河北</a:t>
            </a:r>
            <a:endParaRPr lang="zh-CN" altLang="en-US" sz="3600">
              <a:blipFill rotWithShape="0">
                <a:blip r:embed="rId2"/>
              </a:blip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Line 4"/>
          <p:cNvSpPr/>
          <p:nvPr/>
        </p:nvSpPr>
        <p:spPr>
          <a:xfrm>
            <a:off x="2286000" y="2514600"/>
            <a:ext cx="0" cy="8382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7" name="Oval 5"/>
          <p:cNvSpPr/>
          <p:nvPr/>
        </p:nvSpPr>
        <p:spPr>
          <a:xfrm>
            <a:off x="2209800" y="2286000"/>
            <a:ext cx="152400" cy="1524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8" name="Text Box 6"/>
          <p:cNvSpPr txBox="1"/>
          <p:nvPr/>
        </p:nvSpPr>
        <p:spPr>
          <a:xfrm>
            <a:off x="1676400" y="3505200"/>
            <a:ext cx="1981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听说</a:t>
            </a:r>
            <a:endParaRPr lang="zh-CN" altLang="en-US" sz="28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9" name="Oval 7"/>
          <p:cNvSpPr/>
          <p:nvPr/>
        </p:nvSpPr>
        <p:spPr>
          <a:xfrm>
            <a:off x="2743200" y="2286000"/>
            <a:ext cx="1143000" cy="152400"/>
          </a:xfrm>
          <a:prstGeom prst="ellipse">
            <a:avLst/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0" name="Line 8"/>
          <p:cNvSpPr/>
          <p:nvPr/>
        </p:nvSpPr>
        <p:spPr>
          <a:xfrm>
            <a:off x="3276600" y="2514600"/>
            <a:ext cx="0" cy="8382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1" name="Text Box 9"/>
          <p:cNvSpPr txBox="1"/>
          <p:nvPr/>
        </p:nvSpPr>
        <p:spPr>
          <a:xfrm>
            <a:off x="2819400" y="3429000"/>
            <a:ext cx="1066800" cy="20621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唐王朝的军队</a:t>
            </a:r>
            <a:endParaRPr lang="zh-CN" altLang="en-US" sz="28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2" name="Oval 10"/>
          <p:cNvSpPr/>
          <p:nvPr/>
        </p:nvSpPr>
        <p:spPr>
          <a:xfrm>
            <a:off x="4267200" y="2286000"/>
            <a:ext cx="152400" cy="152400"/>
          </a:xfrm>
          <a:prstGeom prst="ellipse">
            <a:avLst/>
          </a:prstGeom>
          <a:solidFill>
            <a:srgbClr val="3366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3" name="Line 11"/>
          <p:cNvSpPr/>
          <p:nvPr/>
        </p:nvSpPr>
        <p:spPr>
          <a:xfrm>
            <a:off x="4343400" y="2514600"/>
            <a:ext cx="0" cy="8382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Text Box 12"/>
          <p:cNvSpPr txBox="1"/>
          <p:nvPr/>
        </p:nvSpPr>
        <p:spPr>
          <a:xfrm>
            <a:off x="3962400" y="3505200"/>
            <a:ext cx="1981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收复</a:t>
            </a:r>
            <a:endParaRPr lang="zh-CN" altLang="en-US" sz="32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5" name="Oval 13"/>
          <p:cNvSpPr/>
          <p:nvPr/>
        </p:nvSpPr>
        <p:spPr>
          <a:xfrm>
            <a:off x="4800600" y="2286000"/>
            <a:ext cx="2590800" cy="152400"/>
          </a:xfrm>
          <a:prstGeom prst="ellipse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19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820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9" grpId="0" animBg="1"/>
      <p:bldP spid="8201" grpId="0"/>
      <p:bldP spid="8202" grpId="0" animBg="1"/>
      <p:bldP spid="820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1600200" y="1600200"/>
            <a:ext cx="15240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蓟</a:t>
            </a:r>
            <a:r>
              <a:rPr lang="zh-CN" altLang="en-US" sz="44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北</a:t>
            </a:r>
            <a:endParaRPr lang="zh-CN" altLang="en-US" sz="44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676400" y="1066800"/>
            <a:ext cx="9906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6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jì</a:t>
            </a:r>
            <a:endParaRPr lang="zh-CN" altLang="zh-CN" sz="3600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3962400" y="1600200"/>
            <a:ext cx="16002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涕</a:t>
            </a:r>
            <a:r>
              <a:rPr lang="zh-CN" altLang="en-US" sz="44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泪</a:t>
            </a:r>
            <a:endParaRPr lang="zh-CN" altLang="en-US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3962400" y="1143000"/>
            <a:ext cx="838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6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tì</a:t>
            </a:r>
            <a:endParaRPr lang="zh-CN" altLang="zh-CN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1524000" y="3276600"/>
            <a:ext cx="13716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巫</a:t>
            </a:r>
            <a:r>
              <a:rPr lang="zh-CN" altLang="en-US" sz="44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峡</a:t>
            </a:r>
            <a:endParaRPr lang="zh-CN" altLang="en-US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Text Box 7"/>
          <p:cNvSpPr txBox="1"/>
          <p:nvPr/>
        </p:nvSpPr>
        <p:spPr>
          <a:xfrm>
            <a:off x="1600200" y="2743200"/>
            <a:ext cx="10668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6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wū</a:t>
            </a:r>
            <a:endParaRPr lang="zh-CN" altLang="zh-CN" b="1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Text Box 8"/>
          <p:cNvSpPr txBox="1"/>
          <p:nvPr/>
        </p:nvSpPr>
        <p:spPr>
          <a:xfrm>
            <a:off x="4038600" y="3276600"/>
            <a:ext cx="16764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襄</a:t>
            </a:r>
            <a:r>
              <a:rPr lang="zh-CN" altLang="en-US" sz="44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阳</a:t>
            </a:r>
            <a:endParaRPr lang="zh-CN" altLang="en-US" dirty="0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5" name="Text Box 9"/>
          <p:cNvSpPr txBox="1"/>
          <p:nvPr/>
        </p:nvSpPr>
        <p:spPr>
          <a:xfrm>
            <a:off x="3810000" y="2819400"/>
            <a:ext cx="1906588" cy="639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600" b="1" dirty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xiān</a:t>
            </a:r>
            <a:r>
              <a:rPr lang="zh-CN" altLang="zh-CN" sz="36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</a:t>
            </a:r>
            <a:endParaRPr lang="zh-CN" altLang="zh-CN" b="1" dirty="0">
              <a:solidFill>
                <a:srgbClr val="0000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26" name="Text Box 10"/>
          <p:cNvSpPr txBox="1"/>
          <p:nvPr/>
        </p:nvSpPr>
        <p:spPr>
          <a:xfrm>
            <a:off x="6324600" y="3276600"/>
            <a:ext cx="20574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洛阳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7" name="Text Box 11"/>
          <p:cNvSpPr txBox="1"/>
          <p:nvPr/>
        </p:nvSpPr>
        <p:spPr>
          <a:xfrm>
            <a:off x="6324600" y="2819400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luò</a:t>
            </a:r>
            <a:endParaRPr lang="zh-CN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WordArt 19"/>
          <p:cNvSpPr/>
          <p:nvPr/>
        </p:nvSpPr>
        <p:spPr>
          <a:xfrm>
            <a:off x="2971800" y="2286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CC99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认一认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CC99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899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399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2133600" y="1714500"/>
            <a:ext cx="5276850" cy="453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剑外  忽传  收蓟北，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初闻  涕泪  满衣裳。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却看  妻子  愁何在，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漫卷  诗书  喜欲狂。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白日  放歌  须纵酒，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青春  作伴  好还乡。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即从  巴峡  穿巫峡，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便下  襄阳   向洛阳。</a:t>
            </a: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219" name="Rectangle 3"/>
          <p:cNvGraphicFramePr>
            <a:graphicFrameLocks noChangeAspect="1"/>
          </p:cNvGraphicFramePr>
          <p:nvPr/>
        </p:nvGraphicFramePr>
        <p:xfrm>
          <a:off x="-835025" y="152400"/>
          <a:ext cx="60928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0" imgH="0" progId="MS_ClipArt_Gallery.2">
                  <p:embed/>
                </p:oleObj>
              </mc:Choice>
              <mc:Fallback>
                <p:oleObj name="" r:id="rId2" imgW="0" imgH="0" progId="MS_ClipArt_Gallery.2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/>
                      <a:stretch>
                        <a:fillRect/>
                      </a:stretch>
                    </p:blipFill>
                    <p:spPr>
                      <a:xfrm>
                        <a:off x="-835025" y="152400"/>
                        <a:ext cx="6092825" cy="4064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0" name="Group 4"/>
          <p:cNvGrpSpPr/>
          <p:nvPr/>
        </p:nvGrpSpPr>
        <p:grpSpPr>
          <a:xfrm>
            <a:off x="2667000" y="381000"/>
            <a:ext cx="3886200" cy="6019800"/>
            <a:chOff x="0" y="0"/>
            <a:chExt cx="2448" cy="3792"/>
          </a:xfrm>
        </p:grpSpPr>
        <p:sp>
          <p:nvSpPr>
            <p:cNvPr id="9221" name="Text Box 5"/>
            <p:cNvSpPr txBox="1"/>
            <p:nvPr/>
          </p:nvSpPr>
          <p:spPr>
            <a:xfrm>
              <a:off x="0" y="0"/>
              <a:ext cx="244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0000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闻官军收河南河北</a:t>
              </a:r>
              <a:endPara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22" name="Text Box 6"/>
            <p:cNvSpPr txBox="1"/>
            <p:nvPr/>
          </p:nvSpPr>
          <p:spPr>
            <a:xfrm>
              <a:off x="96" y="432"/>
              <a:ext cx="230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00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唐代    杜甫</a:t>
              </a:r>
              <a:endParaRPr lang="zh-CN" altLang="en-US" sz="28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23" name="Line 7"/>
            <p:cNvSpPr/>
            <p:nvPr/>
          </p:nvSpPr>
          <p:spPr>
            <a:xfrm flipH="1">
              <a:off x="720" y="816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4" name="Line 8"/>
            <p:cNvSpPr/>
            <p:nvPr/>
          </p:nvSpPr>
          <p:spPr>
            <a:xfrm flipH="1">
              <a:off x="1344" y="816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5" name="Line 9"/>
            <p:cNvSpPr/>
            <p:nvPr/>
          </p:nvSpPr>
          <p:spPr>
            <a:xfrm flipH="1">
              <a:off x="720" y="1200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6" name="Line 10"/>
            <p:cNvSpPr/>
            <p:nvPr/>
          </p:nvSpPr>
          <p:spPr>
            <a:xfrm flipH="1">
              <a:off x="1344" y="1920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7" name="Line 11"/>
            <p:cNvSpPr/>
            <p:nvPr/>
          </p:nvSpPr>
          <p:spPr>
            <a:xfrm flipH="1">
              <a:off x="720" y="1920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8" name="Line 12"/>
            <p:cNvSpPr/>
            <p:nvPr/>
          </p:nvSpPr>
          <p:spPr>
            <a:xfrm flipH="1">
              <a:off x="1296" y="1584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9" name="Line 13"/>
            <p:cNvSpPr/>
            <p:nvPr/>
          </p:nvSpPr>
          <p:spPr>
            <a:xfrm flipH="1">
              <a:off x="720" y="1584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0" name="Line 14"/>
            <p:cNvSpPr/>
            <p:nvPr/>
          </p:nvSpPr>
          <p:spPr>
            <a:xfrm flipH="1">
              <a:off x="1344" y="3408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1" name="Line 15"/>
            <p:cNvSpPr/>
            <p:nvPr/>
          </p:nvSpPr>
          <p:spPr>
            <a:xfrm flipH="1">
              <a:off x="672" y="3408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2" name="Line 16"/>
            <p:cNvSpPr/>
            <p:nvPr/>
          </p:nvSpPr>
          <p:spPr>
            <a:xfrm flipH="1">
              <a:off x="720" y="2688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3" name="Line 17"/>
            <p:cNvSpPr/>
            <p:nvPr/>
          </p:nvSpPr>
          <p:spPr>
            <a:xfrm flipH="1">
              <a:off x="1344" y="2304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4" name="Line 18"/>
            <p:cNvSpPr/>
            <p:nvPr/>
          </p:nvSpPr>
          <p:spPr>
            <a:xfrm flipH="1">
              <a:off x="720" y="2304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5" name="Line 19"/>
            <p:cNvSpPr/>
            <p:nvPr/>
          </p:nvSpPr>
          <p:spPr>
            <a:xfrm flipH="1">
              <a:off x="720" y="3072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6" name="Line 20"/>
            <p:cNvSpPr/>
            <p:nvPr/>
          </p:nvSpPr>
          <p:spPr>
            <a:xfrm flipH="1">
              <a:off x="1392" y="2688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7" name="Line 21"/>
            <p:cNvSpPr/>
            <p:nvPr/>
          </p:nvSpPr>
          <p:spPr>
            <a:xfrm flipH="1">
              <a:off x="1392" y="3072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8" name="Line 22"/>
            <p:cNvSpPr/>
            <p:nvPr/>
          </p:nvSpPr>
          <p:spPr>
            <a:xfrm flipH="1">
              <a:off x="1344" y="1200"/>
              <a:ext cx="96" cy="288"/>
            </a:xfrm>
            <a:prstGeom prst="line">
              <a:avLst/>
            </a:prstGeom>
            <a:ln w="38100" cap="flat" cmpd="sng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39" name="Oval 23"/>
            <p:cNvSpPr/>
            <p:nvPr/>
          </p:nvSpPr>
          <p:spPr>
            <a:xfrm>
              <a:off x="1536" y="2208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0" name="Oval 24"/>
            <p:cNvSpPr/>
            <p:nvPr/>
          </p:nvSpPr>
          <p:spPr>
            <a:xfrm>
              <a:off x="288" y="2976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1" name="Oval 25"/>
            <p:cNvSpPr/>
            <p:nvPr/>
          </p:nvSpPr>
          <p:spPr>
            <a:xfrm>
              <a:off x="2064" y="182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2" name="Oval 26"/>
            <p:cNvSpPr/>
            <p:nvPr/>
          </p:nvSpPr>
          <p:spPr>
            <a:xfrm>
              <a:off x="1776" y="182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3" name="Oval 27"/>
            <p:cNvSpPr/>
            <p:nvPr/>
          </p:nvSpPr>
          <p:spPr>
            <a:xfrm>
              <a:off x="288" y="182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4" name="Oval 28"/>
            <p:cNvSpPr/>
            <p:nvPr/>
          </p:nvSpPr>
          <p:spPr>
            <a:xfrm>
              <a:off x="1536" y="182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5" name="Oval 29"/>
            <p:cNvSpPr/>
            <p:nvPr/>
          </p:nvSpPr>
          <p:spPr>
            <a:xfrm>
              <a:off x="1536" y="1488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6" name="Oval 30"/>
            <p:cNvSpPr/>
            <p:nvPr/>
          </p:nvSpPr>
          <p:spPr>
            <a:xfrm>
              <a:off x="288" y="2208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7" name="Oval 31"/>
            <p:cNvSpPr/>
            <p:nvPr/>
          </p:nvSpPr>
          <p:spPr>
            <a:xfrm>
              <a:off x="288" y="1488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8" name="Oval 32"/>
            <p:cNvSpPr/>
            <p:nvPr/>
          </p:nvSpPr>
          <p:spPr>
            <a:xfrm>
              <a:off x="1536" y="110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49" name="Oval 33"/>
            <p:cNvSpPr/>
            <p:nvPr/>
          </p:nvSpPr>
          <p:spPr>
            <a:xfrm>
              <a:off x="912" y="110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0" name="Oval 34"/>
            <p:cNvSpPr/>
            <p:nvPr/>
          </p:nvSpPr>
          <p:spPr>
            <a:xfrm>
              <a:off x="1536" y="254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1" name="Oval 35"/>
            <p:cNvSpPr/>
            <p:nvPr/>
          </p:nvSpPr>
          <p:spPr>
            <a:xfrm>
              <a:off x="912" y="2976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2" name="Oval 36"/>
            <p:cNvSpPr/>
            <p:nvPr/>
          </p:nvSpPr>
          <p:spPr>
            <a:xfrm>
              <a:off x="912" y="2592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3" name="Oval 37"/>
            <p:cNvSpPr/>
            <p:nvPr/>
          </p:nvSpPr>
          <p:spPr>
            <a:xfrm>
              <a:off x="288" y="2592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4" name="Oval 38"/>
            <p:cNvSpPr/>
            <p:nvPr/>
          </p:nvSpPr>
          <p:spPr>
            <a:xfrm>
              <a:off x="1536" y="3312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5" name="Oval 39"/>
            <p:cNvSpPr/>
            <p:nvPr/>
          </p:nvSpPr>
          <p:spPr>
            <a:xfrm>
              <a:off x="288" y="3360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6" name="Oval 40"/>
            <p:cNvSpPr/>
            <p:nvPr/>
          </p:nvSpPr>
          <p:spPr>
            <a:xfrm>
              <a:off x="1536" y="2928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7" name="Oval 41"/>
            <p:cNvSpPr/>
            <p:nvPr/>
          </p:nvSpPr>
          <p:spPr>
            <a:xfrm>
              <a:off x="1584" y="3696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8" name="Oval 42"/>
            <p:cNvSpPr/>
            <p:nvPr/>
          </p:nvSpPr>
          <p:spPr>
            <a:xfrm>
              <a:off x="912" y="1488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59" name="Oval 43"/>
            <p:cNvSpPr/>
            <p:nvPr/>
          </p:nvSpPr>
          <p:spPr>
            <a:xfrm>
              <a:off x="288" y="3744"/>
              <a:ext cx="48" cy="48"/>
            </a:xfrm>
            <a:prstGeom prst="ellipse">
              <a:avLst/>
            </a:prstGeom>
            <a:solidFill>
              <a:srgbClr val="CC0066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260" name="Text Box 45"/>
          <p:cNvSpPr txBox="1"/>
          <p:nvPr/>
        </p:nvSpPr>
        <p:spPr>
          <a:xfrm>
            <a:off x="0" y="1295400"/>
            <a:ext cx="2362200" cy="2530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提示：读准字音、注意停顿，读通诗句，读出韵味。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61" name="TextBox 46"/>
          <p:cNvSpPr txBox="1"/>
          <p:nvPr/>
        </p:nvSpPr>
        <p:spPr>
          <a:xfrm>
            <a:off x="7086600" y="6324600"/>
            <a:ext cx="1295400" cy="138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00" dirty="0">
                <a:latin typeface="楷体" panose="02010609060101010101" pitchFamily="49" charset="-122"/>
                <a:ea typeface="楷体" panose="02010609060101010101" pitchFamily="49" charset="-122"/>
              </a:rPr>
              <a:t>朗读</a:t>
            </a:r>
            <a:r>
              <a:rPr lang="en-US" altLang="zh-CN" sz="300" dirty="0">
                <a:latin typeface="楷体" panose="02010609060101010101" pitchFamily="49" charset="-122"/>
                <a:ea typeface="楷体" panose="02010609060101010101" pitchFamily="49" charset="-122"/>
                <a:hlinkClick r:id="rId3" action="ppaction://hlinkfile"/>
              </a:rPr>
              <a:t>《</a:t>
            </a:r>
            <a:r>
              <a:rPr lang="zh-CN" altLang="en-US" sz="300" dirty="0">
                <a:latin typeface="楷体" panose="02010609060101010101" pitchFamily="49" charset="-122"/>
                <a:ea typeface="楷体" panose="02010609060101010101" pitchFamily="49" charset="-122"/>
                <a:hlinkClick r:id="rId3" action="ppaction://hlinkfile"/>
              </a:rPr>
              <a:t>闻官军收河南河北</a:t>
            </a:r>
            <a:r>
              <a:rPr lang="en-US" altLang="zh-CN" sz="300" dirty="0">
                <a:latin typeface="楷体" panose="02010609060101010101" pitchFamily="49" charset="-122"/>
                <a:ea typeface="楷体" panose="02010609060101010101" pitchFamily="49" charset="-122"/>
                <a:hlinkClick r:id="rId3" action="ppaction://hlinkfile"/>
              </a:rPr>
              <a:t>》_</a:t>
            </a:r>
            <a:r>
              <a:rPr lang="zh-CN" altLang="en-US" sz="300" dirty="0">
                <a:latin typeface="楷体" panose="02010609060101010101" pitchFamily="49" charset="-122"/>
                <a:ea typeface="楷体" panose="02010609060101010101" pitchFamily="49" charset="-122"/>
                <a:hlinkClick r:id="rId3" action="ppaction://hlinkfile"/>
              </a:rPr>
              <a:t>标清</a:t>
            </a:r>
            <a:r>
              <a:rPr lang="en-US" altLang="zh-CN" sz="300" dirty="0">
                <a:latin typeface="楷体" panose="02010609060101010101" pitchFamily="49" charset="-122"/>
                <a:ea typeface="楷体" panose="02010609060101010101" pitchFamily="49" charset="-122"/>
                <a:hlinkClick r:id="rId3" action="ppaction://hlinkfile"/>
              </a:rPr>
              <a:t>.flv</a:t>
            </a:r>
            <a:endParaRPr lang="zh-CN" altLang="en-US" sz="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4" name="CAMERA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2133600" y="1295400"/>
            <a:ext cx="5276850" cy="5207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剑外 忽传 收蓟北，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初闻 涕泪 满衣裳。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却看 妻子 愁何在，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漫卷 诗书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喜欲狂</a:t>
            </a: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白日 放歌 须纵酒，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青春  作伴 好还乡。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即从 巴峡 穿巫峡，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便下 襄阳  向洛阳。</a:t>
            </a:r>
            <a:endParaRPr lang="zh-CN" altLang="en-US" sz="3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2286000" y="304800"/>
            <a:ext cx="4711700" cy="7699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闻官军收河南河北</a:t>
            </a:r>
            <a:endParaRPr lang="zh-CN" altLang="en-US" sz="4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914400" y="1905000"/>
            <a:ext cx="5276850" cy="1655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zh-CN" altLang="zh-CN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喜欲狂</a:t>
            </a:r>
            <a:endParaRPr lang="zh-CN" altLang="en-US" sz="66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3429000" y="1752600"/>
            <a:ext cx="5276850" cy="1766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zh-CN" altLang="en-US" sz="3200" b="1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zh-CN" altLang="en-US" sz="7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7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2057400" y="3733800"/>
            <a:ext cx="5054600" cy="923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高兴得要发狂。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  <p:bldP spid="14340" grpId="0" bldLvl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2616</Words>
  <Application>WPS 演示</Application>
  <PresentationFormat>全屏显示(4:3)</PresentationFormat>
  <Paragraphs>289</Paragraphs>
  <Slides>28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楷体</vt:lpstr>
      <vt:lpstr>华文彩云</vt:lpstr>
      <vt:lpstr>微软雅黑</vt:lpstr>
      <vt:lpstr>Arial Unicode MS</vt:lpstr>
      <vt:lpstr>Times New Roman</vt:lpstr>
      <vt:lpstr>楷体_GB2312</vt:lpstr>
      <vt:lpstr>新宋体</vt:lpstr>
      <vt:lpstr>默认设计模板</vt:lpstr>
      <vt:lpstr>MS_ClipArt_Gallery.2</vt:lpstr>
      <vt:lpstr>Photoshop.Image.5</vt:lpstr>
      <vt:lpstr>Photoshop.Image.5</vt:lpstr>
      <vt:lpstr>PowerPoint 演示文稿</vt:lpstr>
      <vt:lpstr>PowerPoint 演示文稿</vt:lpstr>
      <vt:lpstr>写作背景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qwe</cp:lastModifiedBy>
  <cp:revision>126</cp:revision>
  <dcterms:created xsi:type="dcterms:W3CDTF">2014-09-10T12:30:00Z</dcterms:created>
  <dcterms:modified xsi:type="dcterms:W3CDTF">2021-11-01T11:32:14Z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2052-11.1.0.10938</vt:lpwstr>
  </property>
  <property fmtid="{D5CDD505-2E9C-101B-9397-08002B2CF9AE}" pid="4" name="ICV">
    <vt:lpwstr>5854A860ADFF42A0884660B35B27A0C8</vt:lpwstr>
  </property>
</Properties>
</file>