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0" r:id="rId5"/>
    <p:sldId id="258" r:id="rId6"/>
    <p:sldId id="259" r:id="rId7"/>
    <p:sldId id="263" r:id="rId8"/>
    <p:sldId id="262" r:id="rId9"/>
    <p:sldId id="269" r:id="rId10"/>
    <p:sldId id="277" r:id="rId11"/>
    <p:sldId id="264" r:id="rId12"/>
    <p:sldId id="265" r:id="rId13"/>
    <p:sldId id="278" r:id="rId14"/>
    <p:sldId id="272" r:id="rId15"/>
    <p:sldId id="279" r:id="rId16"/>
    <p:sldId id="293" r:id="rId17"/>
    <p:sldId id="292" r:id="rId18"/>
    <p:sldId id="274" r:id="rId19"/>
    <p:sldId id="275" r:id="rId20"/>
    <p:sldId id="268" r:id="rId21"/>
    <p:sldId id="280" r:id="rId22"/>
    <p:sldId id="291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267"/>
  </p:normalViewPr>
  <p:slideViewPr>
    <p:cSldViewPr showGuides="1">
      <p:cViewPr varScale="1">
        <p:scale>
          <a:sx n="84" d="100"/>
          <a:sy n="84" d="100"/>
        </p:scale>
        <p:origin x="11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62A061D-18C5-42DC-917C-711D6AF1BB1E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jpeg"/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Rectangle 2"/>
          <p:cNvSpPr>
            <a:spLocks noGrp="1"/>
          </p:cNvSpPr>
          <p:nvPr>
            <p:ph type="ctrTitle"/>
          </p:nvPr>
        </p:nvSpPr>
        <p:spPr>
          <a:xfrm>
            <a:off x="-180975" y="1412875"/>
            <a:ext cx="4748213" cy="2379663"/>
          </a:xfrm>
          <a:ln/>
        </p:spPr>
        <p:txBody>
          <a:bodyPr vert="horz" wrap="square" lIns="91440" tIns="45720" rIns="91440" bIns="45720" anchor="ctr" anchorCtr="0"/>
          <a:p>
            <a:pPr eaLnBrk="1" hangingPunct="1">
              <a:buClrTx/>
              <a:buSzTx/>
              <a:buFontTx/>
            </a:pPr>
            <a:r>
              <a:rPr lang="zh-CN" altLang="en-US" sz="9600" b="1" kern="12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  <a:cs typeface="+mj-cs"/>
              </a:rPr>
              <a:t>军神</a:t>
            </a:r>
            <a:endParaRPr lang="zh-CN" altLang="en-US" sz="9600" b="1" kern="1200" dirty="0">
              <a:solidFill>
                <a:schemeClr val="tx1"/>
              </a:solidFill>
              <a:latin typeface="楷体_GB2312" pitchFamily="1" charset="-122"/>
              <a:ea typeface="楷体_GB2312" pitchFamily="1" charset="-122"/>
              <a:cs typeface="+mj-cs"/>
            </a:endParaRPr>
          </a:p>
        </p:txBody>
      </p:sp>
      <p:pic>
        <p:nvPicPr>
          <p:cNvPr id="2050" name="Picture 8" descr="0b907cd9f1b2597811df9b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100" y="188913"/>
            <a:ext cx="4284663" cy="6381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Rectangle 3"/>
          <p:cNvSpPr>
            <a:spLocks noGrp="1"/>
          </p:cNvSpPr>
          <p:nvPr>
            <p:ph idx="1"/>
          </p:nvPr>
        </p:nvSpPr>
        <p:spPr>
          <a:xfrm>
            <a:off x="323850" y="333375"/>
            <a:ext cx="8153400" cy="6524625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en-US" altLang="zh-CN" dirty="0"/>
          </a:p>
          <a:p>
            <a:pPr eaLnBrk="1" hangingPunct="1"/>
            <a:r>
              <a:rPr lang="en-US" altLang="zh-CN" dirty="0"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手术台上，一向从容镇定的沃克医生，这次双手却有些颤抖，他额上渗出汗珠，护士帮他擦了一次又一次。最后，他终于开口对病人说</a:t>
            </a:r>
            <a:r>
              <a:rPr lang="en-US" altLang="zh-CN" dirty="0">
                <a:latin typeface="楷体_GB2312" pitchFamily="1" charset="-122"/>
                <a:ea typeface="楷体_GB2312" pitchFamily="1" charset="-122"/>
              </a:rPr>
              <a:t>: </a:t>
            </a:r>
            <a:r>
              <a:rPr lang="en-US" altLang="zh-CN" dirty="0">
                <a:ea typeface="楷体_GB2312" pitchFamily="1" charset="-122"/>
              </a:rPr>
              <a:t>“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你忍不住时可以哼叫。</a:t>
            </a:r>
            <a:r>
              <a:rPr lang="zh-CN" altLang="en-US" dirty="0">
                <a:ea typeface="楷体_GB2312" pitchFamily="1" charset="-122"/>
              </a:rPr>
              <a:t>”</a:t>
            </a:r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   病人一声不吭，他的双手紧紧抓住身下的白垫单，手臂上青筋暴起，汗如雨下。他越来越使劲，崭新的白垫单居然被抓破了。</a:t>
            </a:r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Rectangle 3"/>
          <p:cNvSpPr>
            <a:spLocks noGrp="1"/>
          </p:cNvSpPr>
          <p:nvPr>
            <p:ph idx="1"/>
          </p:nvPr>
        </p:nvSpPr>
        <p:spPr>
          <a:xfrm>
            <a:off x="468313" y="765175"/>
            <a:ext cx="8153400" cy="4498975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病人</a:t>
            </a:r>
            <a:r>
              <a:rPr lang="zh-CN" altLang="en-US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一声不吭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，他的双手</a:t>
            </a:r>
            <a:r>
              <a:rPr lang="zh-CN" altLang="en-US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紧紧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抓住身下的白垫单，手臂上</a:t>
            </a:r>
            <a:r>
              <a:rPr lang="zh-CN" altLang="en-US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青筋暴起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，</a:t>
            </a:r>
            <a:r>
              <a:rPr lang="zh-CN" altLang="en-US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汗如雨下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。他越来越使劲，崭新的白垫单</a:t>
            </a:r>
            <a:r>
              <a:rPr lang="zh-CN" altLang="en-US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居然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被抓破了。</a:t>
            </a:r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en-US" altLang="zh-CN" dirty="0"/>
          </a:p>
        </p:txBody>
      </p:sp>
      <p:pic>
        <p:nvPicPr>
          <p:cNvPr id="12290" name="Picture 6" descr="200805201502208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924175"/>
            <a:ext cx="7920038" cy="3933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5651500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None/>
            </a:pPr>
            <a:r>
              <a:rPr lang="en-US" altLang="zh-CN" sz="6000" dirty="0">
                <a:ea typeface="楷体_GB2312" pitchFamily="1" charset="-122"/>
              </a:rPr>
              <a:t>    </a:t>
            </a:r>
            <a:r>
              <a:rPr lang="zh-CN" altLang="en-US" sz="6000" dirty="0">
                <a:ea typeface="楷体_GB2312" pitchFamily="1" charset="-122"/>
              </a:rPr>
              <a:t>你是一个真正的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男子汉</a:t>
            </a:r>
            <a:r>
              <a:rPr lang="zh-CN" altLang="en-US" sz="6000" dirty="0">
                <a:ea typeface="楷体_GB2312" pitchFamily="1" charset="-122"/>
              </a:rPr>
              <a:t>，一块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会说话的钢板</a:t>
            </a:r>
            <a:r>
              <a:rPr lang="zh-CN" altLang="en-US" sz="6000" dirty="0">
                <a:ea typeface="楷体_GB2312" pitchFamily="1" charset="-122"/>
              </a:rPr>
              <a:t>！按德意志的观点，你堪称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军神</a:t>
            </a:r>
            <a:r>
              <a:rPr lang="zh-CN" altLang="en-US" sz="6000" dirty="0">
                <a:ea typeface="楷体_GB2312" pitchFamily="1" charset="-122"/>
              </a:rPr>
              <a:t>！</a:t>
            </a:r>
            <a:endParaRPr lang="zh-CN" altLang="en-US" sz="6000" dirty="0">
              <a:ea typeface="楷体_GB2312" pitchFamily="1" charset="-122"/>
            </a:endParaRPr>
          </a:p>
        </p:txBody>
      </p:sp>
      <p:pic>
        <p:nvPicPr>
          <p:cNvPr id="13314" name="Picture 3" descr="075117c7a78s1e4vwqq7q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0"/>
            <a:ext cx="377983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Rectangle 2"/>
          <p:cNvSpPr>
            <a:spLocks noGrp="1"/>
          </p:cNvSpPr>
          <p:nvPr>
            <p:ph idx="1"/>
          </p:nvPr>
        </p:nvSpPr>
        <p:spPr>
          <a:xfrm>
            <a:off x="323850" y="333375"/>
            <a:ext cx="8153400" cy="6524625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endParaRPr lang="en-US" altLang="zh-CN" dirty="0"/>
          </a:p>
          <a:p>
            <a:pPr eaLnBrk="1" hangingPunct="1"/>
            <a:r>
              <a:rPr lang="en-US" altLang="zh-CN" dirty="0"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手术台上，一向从容镇定的沃克医生，这次双手却有些颤抖，他额上渗出汗珠，护士帮他擦了一次又一次。最后，他终于开口对病人说</a:t>
            </a:r>
            <a:r>
              <a:rPr lang="en-US" altLang="zh-CN" dirty="0">
                <a:latin typeface="楷体_GB2312" pitchFamily="1" charset="-122"/>
                <a:ea typeface="楷体_GB2312" pitchFamily="1" charset="-122"/>
              </a:rPr>
              <a:t>: </a:t>
            </a:r>
            <a:r>
              <a:rPr lang="en-US" altLang="zh-CN" dirty="0">
                <a:ea typeface="楷体_GB2312" pitchFamily="1" charset="-122"/>
              </a:rPr>
              <a:t>“</a:t>
            </a:r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你忍不住时可以哼叫。</a:t>
            </a:r>
            <a:r>
              <a:rPr lang="zh-CN" altLang="en-US" dirty="0">
                <a:ea typeface="楷体_GB2312" pitchFamily="1" charset="-122"/>
              </a:rPr>
              <a:t>”</a:t>
            </a:r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dirty="0">
                <a:latin typeface="楷体_GB2312" pitchFamily="1" charset="-122"/>
                <a:ea typeface="楷体_GB2312" pitchFamily="1" charset="-122"/>
              </a:rPr>
              <a:t>   病人一声不吭，他的双手紧紧抓住身下的白垫单，手臂上青筋暴起，汗如雨下。他越来越使劲，崭新的白垫单居然被抓破了。</a:t>
            </a:r>
            <a:endParaRPr lang="zh-CN" altLang="en-US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5651500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None/>
            </a:pPr>
            <a:r>
              <a:rPr lang="en-US" altLang="zh-CN" sz="6000" dirty="0">
                <a:ea typeface="楷体_GB2312" pitchFamily="1" charset="-122"/>
              </a:rPr>
              <a:t>    </a:t>
            </a:r>
            <a:r>
              <a:rPr lang="zh-CN" altLang="en-US" sz="6000" dirty="0">
                <a:ea typeface="楷体_GB2312" pitchFamily="1" charset="-122"/>
              </a:rPr>
              <a:t>你是一个真正的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男子汉</a:t>
            </a:r>
            <a:r>
              <a:rPr lang="zh-CN" altLang="en-US" sz="6000" dirty="0">
                <a:ea typeface="楷体_GB2312" pitchFamily="1" charset="-122"/>
              </a:rPr>
              <a:t>，一块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会说话的钢板</a:t>
            </a:r>
            <a:r>
              <a:rPr lang="zh-CN" altLang="en-US" sz="6000" dirty="0">
                <a:ea typeface="楷体_GB2312" pitchFamily="1" charset="-122"/>
              </a:rPr>
              <a:t>！按德意志的观点，你堪称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军神</a:t>
            </a:r>
            <a:r>
              <a:rPr lang="zh-CN" altLang="en-US" sz="6000" dirty="0">
                <a:ea typeface="楷体_GB2312" pitchFamily="1" charset="-122"/>
              </a:rPr>
              <a:t>！</a:t>
            </a:r>
            <a:endParaRPr lang="zh-CN" altLang="en-US" sz="6000" dirty="0">
              <a:ea typeface="楷体_GB2312" pitchFamily="1" charset="-122"/>
            </a:endParaRPr>
          </a:p>
        </p:txBody>
      </p:sp>
      <p:pic>
        <p:nvPicPr>
          <p:cNvPr id="15362" name="Picture 3" descr="075117c7a78s1e4vwqq7q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0"/>
            <a:ext cx="377983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2" descr="back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2488" y="5710238"/>
            <a:ext cx="623887" cy="623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Picture 3" descr="up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50" y="5710238"/>
            <a:ext cx="614363" cy="61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4" descr="next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3025" y="5710238"/>
            <a:ext cx="635000" cy="61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Text Box 5"/>
          <p:cNvSpPr txBox="1"/>
          <p:nvPr/>
        </p:nvSpPr>
        <p:spPr>
          <a:xfrm>
            <a:off x="1441450" y="1328738"/>
            <a:ext cx="6491288" cy="501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4"/>
              </a:buBlip>
              <a:defRPr sz="2000">
                <a:solidFill>
                  <a:srgbClr val="8B8E2E"/>
                </a:solidFill>
                <a:latin typeface="+mn-lt"/>
                <a:ea typeface="+mn-ea"/>
                <a:cs typeface="+mn-cs"/>
              </a:defRPr>
            </a:lvl1pPr>
            <a:lvl2pPr marL="444500" indent="-4445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有感情朗读小诗：</a:t>
            </a:r>
            <a:r>
              <a:rPr kumimoji="0" lang="zh-CN" altLang="en-US" sz="2665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</a:t>
            </a:r>
            <a:endParaRPr kumimoji="0" lang="zh-CN" altLang="en-US" sz="266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702" name="Text Box 6"/>
          <p:cNvSpPr txBox="1"/>
          <p:nvPr/>
        </p:nvSpPr>
        <p:spPr>
          <a:xfrm>
            <a:off x="1450975" y="2108200"/>
            <a:ext cx="6421438" cy="2133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4"/>
              </a:buBlip>
              <a:defRPr sz="2000">
                <a:solidFill>
                  <a:srgbClr val="8B8E2E"/>
                </a:solidFill>
                <a:latin typeface="+mn-lt"/>
                <a:ea typeface="+mn-ea"/>
                <a:cs typeface="+mn-cs"/>
              </a:defRPr>
            </a:lvl1pPr>
            <a:lvl2pPr marL="444500" indent="-4445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6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仿宋_GB2312" pitchFamily="49" charset="-122"/>
                <a:cs typeface="+mn-cs"/>
              </a:rPr>
              <a:t>赞军神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1" charset="-122"/>
                <a:cs typeface="+mn-cs"/>
              </a:rPr>
              <a:t>英雄壮举泣鬼神，铁骨钢筋铸军魂。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_GB2312" pitchFamily="1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1" charset="-122"/>
                <a:cs typeface="+mn-cs"/>
              </a:rPr>
              <a:t>七十二刀生死痛，胜似昔日刮骨人。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6390" name="图片 1" descr="军神_课件3_240" hidden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09" name="Group 2"/>
          <p:cNvGrpSpPr/>
          <p:nvPr/>
        </p:nvGrpSpPr>
        <p:grpSpPr>
          <a:xfrm>
            <a:off x="-46037" y="603250"/>
            <a:ext cx="9161462" cy="5683250"/>
            <a:chOff x="0" y="0"/>
            <a:chExt cx="5760" cy="4320"/>
          </a:xfrm>
        </p:grpSpPr>
        <p:grpSp>
          <p:nvGrpSpPr>
            <p:cNvPr id="17410" name="Group 3"/>
            <p:cNvGrpSpPr/>
            <p:nvPr/>
          </p:nvGrpSpPr>
          <p:grpSpPr>
            <a:xfrm>
              <a:off x="0" y="0"/>
              <a:ext cx="5760" cy="4320"/>
              <a:chOff x="0" y="0"/>
              <a:chExt cx="5760" cy="4320"/>
            </a:xfrm>
          </p:grpSpPr>
          <p:pic>
            <p:nvPicPr>
              <p:cNvPr id="17411" name="Picture 4" descr="BJ1188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0"/>
                <a:ext cx="5760" cy="432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17412" name="Group 5"/>
              <p:cNvGrpSpPr/>
              <p:nvPr/>
            </p:nvGrpSpPr>
            <p:grpSpPr>
              <a:xfrm>
                <a:off x="336" y="144"/>
                <a:ext cx="5232" cy="1344"/>
                <a:chOff x="0" y="0"/>
                <a:chExt cx="5232" cy="1344"/>
              </a:xfrm>
            </p:grpSpPr>
            <p:sp>
              <p:nvSpPr>
                <p:cNvPr id="17413" name="WordArt 6"/>
                <p:cNvSpPr/>
                <p:nvPr/>
              </p:nvSpPr>
              <p:spPr>
                <a:xfrm>
                  <a:off x="0" y="43"/>
                  <a:ext cx="1680" cy="1248"/>
                </a:xfrm>
                <a:prstGeom prst="rect">
                  <a:avLst/>
                </a:prstGeom>
              </p:spPr>
              <p:txBody>
                <a:bodyPr wrap="none" fromWordArt="1">
                  <a:prstTxWarp prst="textArchUp">
                    <a:avLst>
                      <a:gd name="adj" fmla="val 10800004"/>
                    </a:avLst>
                  </a:prstTxWarp>
                  <a:normAutofit/>
                </a:bodyPr>
                <a:p>
                  <a:pPr algn="ctr"/>
                  <a:r>
                    <a:rPr lang="zh-CN" altLang="en-US" sz="5000" b="1">
                      <a:ln w="9525" cap="flat" cmpd="sng">
                        <a:solidFill>
                          <a:schemeClr val="accent2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solidFill>
                        <a:schemeClr val="accent2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想一想，写一写</a:t>
                  </a:r>
                  <a:endParaRPr lang="zh-CN" altLang="en-US" sz="5000" b="1">
                    <a:ln w="9525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solidFill>
                      <a:schemeClr val="accent2"/>
                    </a:solidFill>
                    <a:latin typeface="宋体" panose="02010600030101010101" pitchFamily="2" charset="-122"/>
                    <a:ea typeface="宋体" panose="02010600030101010101" pitchFamily="2" charset="-122"/>
                  </a:endParaRPr>
                </a:p>
              </p:txBody>
            </p:sp>
            <p:pic>
              <p:nvPicPr>
                <p:cNvPr id="17414" name="Picture 7" descr="xh006"/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EFDF7"/>
                    </a:clrFrom>
                    <a:clrTo>
                      <a:srgbClr val="FEFDF7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336" y="240"/>
                  <a:ext cx="1038" cy="110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30731" name="Text Box 8"/>
                <p:cNvSpPr txBox="1"/>
                <p:nvPr/>
              </p:nvSpPr>
              <p:spPr>
                <a:xfrm>
                  <a:off x="1872" y="0"/>
                  <a:ext cx="3360" cy="89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444500" indent="-444500" algn="just" rtl="0" eaLnBrk="0" fontAlgn="base" hangingPunct="0">
                    <a:lnSpc>
                      <a:spcPct val="110000"/>
                    </a:lnSpc>
                    <a:spcBef>
                      <a:spcPts val="1800"/>
                    </a:spcBef>
                    <a:spcAft>
                      <a:spcPct val="0"/>
                    </a:spcAft>
                    <a:buClr>
                      <a:srgbClr val="963B22"/>
                    </a:buClr>
                    <a:buSzPct val="80000"/>
                    <a:buBlip>
                      <a:blip r:embed="rId3"/>
                    </a:buBlip>
                    <a:defRPr sz="2000">
                      <a:solidFill>
                        <a:srgbClr val="8B8E2E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44500" indent="-444500" algn="l" rtl="0" eaLnBrk="0" fontAlgn="base" hangingPunct="0">
                    <a:lnSpc>
                      <a:spcPct val="130000"/>
                    </a:lnSpc>
                    <a:spcBef>
                      <a:spcPct val="0"/>
                    </a:spcBef>
                    <a:spcAft>
                      <a:spcPts val="600"/>
                    </a:spcAft>
                    <a:buClr>
                      <a:srgbClr val="B1D19B"/>
                    </a:buClr>
                    <a:buFont typeface="幼圆" panose="02010509060101010101" pitchFamily="49" charset="-122"/>
                    <a:buChar char=" "/>
                    <a:defRPr sz="1600">
                      <a:solidFill>
                        <a:srgbClr val="727E6C"/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defRPr>
                  </a:lvl2pPr>
                  <a:lvl3pPr marL="11430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charset="0"/>
                      <a:ea typeface="幼圆" panose="02010509060101010101" pitchFamily="49" charset="-122"/>
                    </a:defRPr>
                  </a:lvl3pPr>
                  <a:lvl4pPr marL="16002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幼圆" panose="02010509060101010101" pitchFamily="49" charset="-122"/>
                    </a:defRPr>
                  </a:lvl4pPr>
                  <a:lvl5pPr marL="2057400" indent="-228600" algn="l" rtl="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charset="0"/>
                      <a:ea typeface="幼圆" panose="02010509060101010101" pitchFamily="49" charset="-122"/>
                    </a:defRPr>
                  </a:lvl5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335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 panose="02010600030101010101" pitchFamily="2" charset="-122"/>
                      <a:cs typeface="+mn-cs"/>
                    </a:rPr>
                    <a:t>        同学们，如果当时你也在手术台旁，亲眼目睹了这次手术，你会怎样称赞刘伯承呢？</a:t>
                  </a:r>
                  <a:r>
                    <a:rPr kumimoji="0" lang="zh-CN" altLang="en-US" sz="2335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宋体" panose="02010600030101010101" pitchFamily="2" charset="-122"/>
                      <a:cs typeface="+mn-cs"/>
                    </a:rPr>
                    <a:t> </a:t>
                  </a:r>
                  <a:endParaRPr kumimoji="0" lang="zh-CN" altLang="en-US" sz="2335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pic>
          <p:nvPicPr>
            <p:cNvPr id="17416" name="Picture 9" descr="CJ311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16" y="3120"/>
              <a:ext cx="1200" cy="101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0723" name="Text Box 10"/>
          <p:cNvSpPr txBox="1"/>
          <p:nvPr/>
        </p:nvSpPr>
        <p:spPr>
          <a:xfrm>
            <a:off x="1031875" y="2528888"/>
            <a:ext cx="7048500" cy="811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3"/>
              </a:buBlip>
              <a:defRPr sz="2000">
                <a:solidFill>
                  <a:srgbClr val="8B8E2E"/>
                </a:solidFill>
                <a:latin typeface="+mn-lt"/>
                <a:ea typeface="+mn-ea"/>
                <a:cs typeface="+mn-cs"/>
              </a:defRPr>
            </a:lvl1pPr>
            <a:lvl2pPr marL="444500" indent="-4445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刘伯承爷爷，你的意志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真坚强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！真不愧是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军神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！</a:t>
            </a:r>
            <a:b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br>
            <a:endParaRPr kumimoji="0" lang="zh-CN" altLang="en-US" sz="233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24" name="Text Box 11"/>
          <p:cNvSpPr txBox="1"/>
          <p:nvPr/>
        </p:nvSpPr>
        <p:spPr>
          <a:xfrm>
            <a:off x="1031875" y="3789363"/>
            <a:ext cx="7081838" cy="809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44500" indent="-444500" algn="just" rtl="0" eaLnBrk="0" fontAlgn="base" hangingPunct="0">
              <a:lnSpc>
                <a:spcPct val="110000"/>
              </a:lnSpc>
              <a:spcBef>
                <a:spcPts val="1800"/>
              </a:spcBef>
              <a:spcAft>
                <a:spcPct val="0"/>
              </a:spcAft>
              <a:buClr>
                <a:srgbClr val="963B22"/>
              </a:buClr>
              <a:buSzPct val="80000"/>
              <a:buBlip>
                <a:blip r:embed="rId3"/>
              </a:buBlip>
              <a:defRPr sz="2000">
                <a:solidFill>
                  <a:srgbClr val="8B8E2E"/>
                </a:solidFill>
                <a:latin typeface="+mn-lt"/>
                <a:ea typeface="+mn-ea"/>
                <a:cs typeface="+mn-cs"/>
              </a:defRPr>
            </a:lvl1pPr>
            <a:lvl2pPr marL="444500" indent="-4445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>
                <a:srgbClr val="B1D19B"/>
              </a:buClr>
              <a:buFont typeface="幼圆" panose="02010509060101010101" pitchFamily="49" charset="-122"/>
              <a:buChar char=" "/>
              <a:defRPr sz="1600">
                <a:solidFill>
                  <a:srgbClr val="727E6C"/>
                </a:solidFill>
                <a:latin typeface="幼圆" panose="02010509060101010101" pitchFamily="49" charset="-122"/>
                <a:ea typeface="幼圆" panose="02010509060101010101" pitchFamily="49" charset="-122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幼圆" panose="02010509060101010101" pitchFamily="49" charset="-122"/>
              </a:defRPr>
            </a:lvl5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 在</a:t>
            </a:r>
            <a:r>
              <a:rPr kumimoji="0" lang="en-US" altLang="zh-CN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《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三国演义</a:t>
            </a:r>
            <a:r>
              <a:rPr kumimoji="0" lang="en-US" altLang="zh-CN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》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中，也有一位“军神”，他是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关羽 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zh-CN" altLang="en-US" sz="2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人们称他为军神的原因是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刮骨疗</a:t>
            </a:r>
            <a:r>
              <a:rPr kumimoji="0" lang="zh-CN" altLang="en-US" sz="2335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毒 。</a:t>
            </a:r>
            <a:r>
              <a:rPr kumimoji="0" lang="zh-CN" altLang="en-US" sz="2000" b="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             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813" name="Picture 21" descr="r7a20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22488"/>
            <a:ext cx="8964613" cy="47355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5" name="Picture 23" descr="20115151222119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013" y="0"/>
            <a:ext cx="4852987" cy="3068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17" name="Picture 25" descr="201005121442286fb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11638" cy="299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4821" name="Picture 5" descr="u=1343122551,361254929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009063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Text Box 6"/>
          <p:cNvSpPr txBox="1"/>
          <p:nvPr/>
        </p:nvSpPr>
        <p:spPr>
          <a:xfrm>
            <a:off x="0" y="1844675"/>
            <a:ext cx="5003800" cy="1920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刘伯承爷爷，我想对你说：“</a:t>
            </a:r>
            <a:r>
              <a:rPr lang="en-US" altLang="zh-CN" sz="4000" dirty="0">
                <a:latin typeface="Arial" panose="020B0604020202020204" pitchFamily="34" charset="0"/>
                <a:ea typeface="宋体" panose="02010600030101010101" pitchFamily="2" charset="-122"/>
              </a:rPr>
              <a:t>--------------</a:t>
            </a:r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。”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2" name="Picture 14" descr="lb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1196975"/>
            <a:ext cx="3082925" cy="4392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Rectangle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土匪  判断  手套  勉强 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荣幸  按照  拒绝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火辣辣  麻醉剂  晕过去 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烂死的     汗珠滚滚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一针见血   失声嚷道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肃然起敬   邮局职员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5795963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4800" dirty="0">
                <a:latin typeface="楷体_GB2312" pitchFamily="1" charset="-122"/>
                <a:ea typeface="楷体_GB2312" pitchFamily="1" charset="-122"/>
              </a:rPr>
              <a:t>1916</a:t>
            </a:r>
            <a:r>
              <a:rPr lang="zh-CN" altLang="en-US" sz="4800" dirty="0">
                <a:latin typeface="楷体_GB2312" pitchFamily="1" charset="-122"/>
                <a:ea typeface="楷体_GB2312" pitchFamily="1" charset="-122"/>
              </a:rPr>
              <a:t>年，在一次战斗中，刘伯承为了救一位战士，猛扑过去，敌人的一颗飞弹射中了他的太阳穴，又从右眼飞出，刘伯承当即昏倒在地，血流如注 </a:t>
            </a:r>
            <a:r>
              <a:rPr lang="en-US" altLang="zh-CN" sz="4800" dirty="0">
                <a:ea typeface="楷体_GB2312" pitchFamily="1" charset="-122"/>
              </a:rPr>
              <a:t>……</a:t>
            </a:r>
            <a:br>
              <a:rPr lang="en-US" altLang="zh-CN" sz="4800" dirty="0">
                <a:latin typeface="楷体_GB2312" pitchFamily="1" charset="-122"/>
                <a:ea typeface="楷体_GB2312" pitchFamily="1" charset="-122"/>
              </a:rPr>
            </a:br>
            <a:endParaRPr lang="en-US" altLang="zh-CN" sz="4800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pPr>
              <a:buNone/>
            </a:pPr>
            <a:r>
              <a:rPr lang="zh-CN" altLang="en-US" dirty="0">
                <a:solidFill>
                  <a:schemeClr val="tx1"/>
                </a:solidFill>
                <a:sym typeface="+mn-ea"/>
              </a:rPr>
              <a:t>完成以下作业：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1、以沃克医生的口吻讲述刘伯承的故事，讲给同学听。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2、搜集有关意志力的名人名言与同学交流。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3、同学之间自由组合，排演课本剧《军神》。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土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匪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判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断  手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套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勉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强 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荣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幸  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按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照  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拒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绝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火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辣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辣  麻醉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剂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晕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过去 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烂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死的     汗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珠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滚滚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一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针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见血   失声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嚷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道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肃然起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敬  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 邮局</a:t>
            </a:r>
            <a:r>
              <a:rPr lang="zh-CN" altLang="en-US" sz="6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职</a:t>
            </a:r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员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Rectangle 3"/>
          <p:cNvSpPr>
            <a:spLocks noGrp="1"/>
          </p:cNvSpPr>
          <p:nvPr>
            <p:ph idx="1"/>
          </p:nvPr>
        </p:nvSpPr>
        <p:spPr>
          <a:xfrm>
            <a:off x="0" y="0"/>
            <a:ext cx="7451725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拒（      ）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距（      ）</a:t>
            </a:r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zh-CN" altLang="en-US" sz="60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6000" b="1" dirty="0">
                <a:latin typeface="楷体_GB2312" pitchFamily="1" charset="-122"/>
                <a:ea typeface="楷体_GB2312" pitchFamily="1" charset="-122"/>
              </a:rPr>
              <a:t>矩（</a:t>
            </a:r>
            <a:r>
              <a:rPr lang="zh-CN" altLang="en-US" sz="6000" dirty="0"/>
              <a:t>           </a:t>
            </a:r>
            <a:r>
              <a:rPr lang="zh-CN" altLang="en-US" sz="6000" b="1" dirty="0"/>
              <a:t>）</a:t>
            </a:r>
            <a:endParaRPr lang="zh-CN" altLang="en-US" sz="6000" b="1" dirty="0"/>
          </a:p>
        </p:txBody>
      </p:sp>
      <p:sp>
        <p:nvSpPr>
          <p:cNvPr id="17413" name="Text Box 5"/>
          <p:cNvSpPr txBox="1"/>
          <p:nvPr/>
        </p:nvSpPr>
        <p:spPr>
          <a:xfrm>
            <a:off x="2268538" y="260350"/>
            <a:ext cx="1800225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  <a:ea typeface="楷体_GB2312" pitchFamily="1" charset="-122"/>
              </a:rPr>
              <a:t>拒绝</a:t>
            </a:r>
            <a:endParaRPr lang="zh-CN" altLang="en-US" sz="5400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17415" name="Text Box 7"/>
          <p:cNvSpPr txBox="1"/>
          <p:nvPr/>
        </p:nvSpPr>
        <p:spPr>
          <a:xfrm rot="10727691" flipV="1">
            <a:off x="2195513" y="4508500"/>
            <a:ext cx="1800225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  <a:ea typeface="楷体_GB2312" pitchFamily="1" charset="-122"/>
              </a:rPr>
              <a:t>规矩</a:t>
            </a:r>
            <a:endParaRPr lang="zh-CN" altLang="en-US" sz="5400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2268538" y="2205038"/>
            <a:ext cx="1800225" cy="914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  <a:ea typeface="楷体_GB2312" pitchFamily="1" charset="-122"/>
              </a:rPr>
              <a:t>距离</a:t>
            </a:r>
            <a:endParaRPr lang="zh-CN" altLang="en-US" sz="5400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pic>
        <p:nvPicPr>
          <p:cNvPr id="5125" name="Picture 12" descr="013000001672991248126685876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725" y="188913"/>
            <a:ext cx="3571875" cy="476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5" grpId="0"/>
      <p:bldP spid="174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Rectangle 3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638175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6000" dirty="0"/>
              <a:t>        </a:t>
            </a:r>
            <a:r>
              <a:rPr lang="zh-CN" altLang="en-US" sz="6000" dirty="0">
                <a:ea typeface="楷体_GB2312" pitchFamily="1" charset="-122"/>
              </a:rPr>
              <a:t>沃克医生惊呆了，大声嚷道：“你是一个真正的男子汉，一块会说话的钢板！你堪称军神！”</a:t>
            </a:r>
            <a:endParaRPr lang="zh-CN" altLang="en-US" sz="6000" dirty="0"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Rectangle 3"/>
          <p:cNvSpPr>
            <a:spLocks noGrp="1"/>
          </p:cNvSpPr>
          <p:nvPr>
            <p:ph idx="1"/>
          </p:nvPr>
        </p:nvSpPr>
        <p:spPr>
          <a:xfrm>
            <a:off x="0" y="0"/>
            <a:ext cx="8153400" cy="6669088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沃克态度：</a:t>
            </a:r>
            <a:r>
              <a:rPr lang="zh-CN" altLang="en-US" sz="2800" b="1" dirty="0">
                <a:solidFill>
                  <a:schemeClr val="hlink"/>
                </a:solidFill>
                <a:latin typeface="楷体_GB2312" pitchFamily="1" charset="-122"/>
                <a:ea typeface="楷体_GB2312" pitchFamily="1" charset="-122"/>
              </a:rPr>
              <a:t>冷冷地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     刘伯承态度：</a:t>
            </a:r>
            <a:r>
              <a:rPr lang="zh-CN" altLang="en-US" sz="2800" b="1" dirty="0">
                <a:solidFill>
                  <a:schemeClr val="hlink"/>
                </a:solidFill>
                <a:latin typeface="楷体_GB2312" pitchFamily="1" charset="-122"/>
                <a:ea typeface="楷体_GB2312" pitchFamily="1" charset="-122"/>
              </a:rPr>
              <a:t>从容镇定</a:t>
            </a:r>
            <a:endParaRPr lang="zh-CN" altLang="en-US" sz="2800" b="1" dirty="0">
              <a:solidFill>
                <a:schemeClr val="hlink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什么名字？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</a:t>
            </a:r>
            <a:endParaRPr lang="zh-CN" altLang="en-US" sz="2800" b="1" dirty="0">
              <a:solidFill>
                <a:srgbClr val="0099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ea typeface="楷体_GB2312" pitchFamily="1" charset="-122"/>
              </a:rPr>
              <a:t>“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刘大川。</a:t>
            </a:r>
            <a:r>
              <a:rPr lang="zh-CN" altLang="en-US" sz="2800" b="1" dirty="0">
                <a:ea typeface="楷体_GB2312" pitchFamily="1" charset="-122"/>
              </a:rPr>
              <a:t>”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年龄？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</a:t>
            </a:r>
            <a:endParaRPr lang="zh-CN" altLang="en-US" sz="2800" b="1" dirty="0">
              <a:solidFill>
                <a:srgbClr val="0099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ea typeface="楷体_GB2312" pitchFamily="1" charset="-122"/>
              </a:rPr>
              <a:t>“</a:t>
            </a:r>
            <a:r>
              <a:rPr lang="en-US" altLang="zh-CN" sz="2800" b="1" dirty="0">
                <a:latin typeface="楷体_GB2312" pitchFamily="1" charset="-122"/>
                <a:ea typeface="楷体_GB2312" pitchFamily="1" charset="-122"/>
              </a:rPr>
              <a:t>24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。</a:t>
            </a:r>
            <a:r>
              <a:rPr lang="zh-CN" altLang="en-US" sz="2800" b="1" dirty="0">
                <a:ea typeface="楷体_GB2312" pitchFamily="1" charset="-122"/>
              </a:rPr>
              <a:t>”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什么病？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</a:t>
            </a:r>
            <a:endParaRPr lang="zh-CN" altLang="en-US" sz="2800" b="1" dirty="0">
              <a:solidFill>
                <a:srgbClr val="0099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ea typeface="楷体_GB2312" pitchFamily="1" charset="-122"/>
              </a:rPr>
              <a:t>“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土匪打伤了眼睛。</a:t>
            </a:r>
            <a:r>
              <a:rPr lang="zh-CN" altLang="en-US" sz="2800" b="1" dirty="0">
                <a:ea typeface="楷体_GB2312" pitchFamily="1" charset="-122"/>
              </a:rPr>
              <a:t>”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你是干什么的？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</a:t>
            </a:r>
            <a:endParaRPr lang="zh-CN" altLang="en-US" sz="2800" b="1" dirty="0">
              <a:solidFill>
                <a:srgbClr val="0099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ea typeface="楷体_GB2312" pitchFamily="1" charset="-122"/>
              </a:rPr>
              <a:t>“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邮局职员。</a:t>
            </a:r>
            <a:r>
              <a:rPr lang="zh-CN" altLang="en-US" sz="2800" b="1" dirty="0">
                <a:ea typeface="楷体_GB2312" pitchFamily="1" charset="-122"/>
              </a:rPr>
              <a:t>”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你是军人！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”“</a:t>
            </a:r>
            <a:r>
              <a:rPr lang="zh-CN" altLang="en-US" sz="2800" b="1" dirty="0">
                <a:solidFill>
                  <a:srgbClr val="009900"/>
                </a:solidFill>
                <a:latin typeface="楷体_GB2312" pitchFamily="1" charset="-122"/>
                <a:ea typeface="楷体_GB2312" pitchFamily="1" charset="-122"/>
              </a:rPr>
              <a:t>我当过德军的军医。这么重的伤势，只有军人才能这样从容镇定！</a:t>
            </a:r>
            <a:r>
              <a:rPr lang="zh-CN" altLang="en-US" sz="2800" b="1" dirty="0">
                <a:solidFill>
                  <a:srgbClr val="009900"/>
                </a:solidFill>
                <a:ea typeface="楷体_GB2312" pitchFamily="1" charset="-122"/>
              </a:rPr>
              <a:t>”</a:t>
            </a:r>
            <a:endParaRPr lang="zh-CN" altLang="en-US" sz="2800" b="1" dirty="0">
              <a:solidFill>
                <a:srgbClr val="009900"/>
              </a:solidFill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ea typeface="楷体_GB2312" pitchFamily="1" charset="-122"/>
              </a:rPr>
              <a:t>“</a:t>
            </a:r>
            <a:r>
              <a:rPr lang="zh-CN" altLang="en-US" sz="2800" b="1" dirty="0">
                <a:latin typeface="楷体_GB2312" pitchFamily="1" charset="-122"/>
                <a:ea typeface="楷体_GB2312" pitchFamily="1" charset="-122"/>
              </a:rPr>
              <a:t>沃克医生，军人处事靠自己的判断，而不是老太婆似的喋喋不休！</a:t>
            </a:r>
            <a:r>
              <a:rPr lang="zh-CN" altLang="en-US" sz="2800" b="1" dirty="0">
                <a:ea typeface="楷体_GB2312" pitchFamily="1" charset="-122"/>
              </a:rPr>
              <a:t>”</a:t>
            </a:r>
            <a:endParaRPr lang="zh-CN" altLang="en-US" sz="2800" b="1" dirty="0">
              <a:latin typeface="楷体_GB2312" pitchFamily="1" charset="-122"/>
              <a:ea typeface="楷体_GB2312" pitchFamily="1" charset="-122"/>
            </a:endParaRPr>
          </a:p>
          <a:p>
            <a:pPr eaLnBrk="1" hangingPunct="1"/>
            <a:endParaRPr lang="en-US" altLang="zh-CN" sz="2800" b="1" dirty="0">
              <a:latin typeface="楷体_GB2312" pitchFamily="1" charset="-122"/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5" descr="0130000016729912481266858764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78525" y="1125538"/>
            <a:ext cx="3165475" cy="4221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0" y="1484313"/>
            <a:ext cx="5580063" cy="4437062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dirty="0">
                <a:ea typeface="楷体_GB2312" pitchFamily="1" charset="-122"/>
              </a:rPr>
              <a:t>      </a:t>
            </a:r>
            <a:r>
              <a:rPr lang="zh-CN" altLang="en-US" dirty="0">
                <a:ea typeface="楷体_GB2312" pitchFamily="1" charset="-122"/>
              </a:rPr>
              <a:t>孙膑失去了双腿，依然可以指挥千军万马；我失去一只眼睛，只要还有健全的大脑，也可以驰骋疆场，为祖国效汗马之劳。</a:t>
            </a:r>
            <a:endParaRPr lang="zh-CN" altLang="en-US" dirty="0">
              <a:ea typeface="楷体_GB2312" pitchFamily="1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Rectangle 3"/>
          <p:cNvSpPr>
            <a:spLocks noGrp="1"/>
          </p:cNvSpPr>
          <p:nvPr>
            <p:ph idx="1"/>
          </p:nvPr>
        </p:nvSpPr>
        <p:spPr>
          <a:xfrm>
            <a:off x="468313" y="692150"/>
            <a:ext cx="8675687" cy="6165850"/>
          </a:xfrm>
          <a:ln/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4800" dirty="0"/>
              <a:t>       </a:t>
            </a:r>
            <a:r>
              <a:rPr lang="zh-CN" altLang="en-US" sz="4800" dirty="0"/>
              <a:t>病人</a:t>
            </a:r>
            <a:r>
              <a:rPr lang="zh-CN" altLang="en-US" sz="4800" dirty="0">
                <a:solidFill>
                  <a:schemeClr val="tx2"/>
                </a:solidFill>
              </a:rPr>
              <a:t>平静</a:t>
            </a:r>
            <a:r>
              <a:rPr lang="zh-CN" altLang="en-US" sz="4800" dirty="0"/>
              <a:t>地回答：“沃克医生，眼睛离脑子太近，我担心施行麻醉会影响脑神经。而我，今后需要一个非常</a:t>
            </a:r>
            <a:r>
              <a:rPr lang="zh-CN" altLang="en-US" sz="4800" dirty="0">
                <a:solidFill>
                  <a:schemeClr val="tx2"/>
                </a:solidFill>
              </a:rPr>
              <a:t>清醒</a:t>
            </a:r>
            <a:r>
              <a:rPr lang="zh-CN" altLang="en-US" sz="4800" dirty="0"/>
              <a:t>的大脑！”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Rectangle 2"/>
          <p:cNvSpPr>
            <a:spLocks noGrp="1"/>
          </p:cNvSpPr>
          <p:nvPr>
            <p:ph idx="1"/>
          </p:nvPr>
        </p:nvSpPr>
        <p:spPr>
          <a:xfrm>
            <a:off x="0" y="0"/>
            <a:ext cx="5651500" cy="6858000"/>
          </a:xfrm>
          <a:ln/>
        </p:spPr>
        <p:txBody>
          <a:bodyPr vert="horz" wrap="square" lIns="91440" tIns="45720" rIns="91440" bIns="45720" anchor="t" anchorCtr="0"/>
          <a:p>
            <a:pPr eaLnBrk="1" hangingPunct="1">
              <a:lnSpc>
                <a:spcPct val="90000"/>
              </a:lnSpc>
              <a:buNone/>
            </a:pPr>
            <a:r>
              <a:rPr lang="en-US" altLang="zh-CN" sz="6000" dirty="0">
                <a:ea typeface="楷体_GB2312" pitchFamily="1" charset="-122"/>
              </a:rPr>
              <a:t>    </a:t>
            </a:r>
            <a:r>
              <a:rPr lang="zh-CN" altLang="en-US" sz="6000" dirty="0">
                <a:ea typeface="楷体_GB2312" pitchFamily="1" charset="-122"/>
              </a:rPr>
              <a:t>你是一个真正的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男子汉</a:t>
            </a:r>
            <a:r>
              <a:rPr lang="zh-CN" altLang="en-US" sz="6000" dirty="0">
                <a:ea typeface="楷体_GB2312" pitchFamily="1" charset="-122"/>
              </a:rPr>
              <a:t>，一块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会说话的钢板</a:t>
            </a:r>
            <a:r>
              <a:rPr lang="zh-CN" altLang="en-US" sz="6000" dirty="0">
                <a:ea typeface="楷体_GB2312" pitchFamily="1" charset="-122"/>
              </a:rPr>
              <a:t>！按德意志的观点，你堪称</a:t>
            </a:r>
            <a:r>
              <a:rPr lang="zh-CN" altLang="en-US" sz="6000" dirty="0">
                <a:solidFill>
                  <a:schemeClr val="hlink"/>
                </a:solidFill>
                <a:ea typeface="楷体_GB2312" pitchFamily="1" charset="-122"/>
              </a:rPr>
              <a:t>军神</a:t>
            </a:r>
            <a:r>
              <a:rPr lang="zh-CN" altLang="en-US" sz="6000" dirty="0">
                <a:ea typeface="楷体_GB2312" pitchFamily="1" charset="-122"/>
              </a:rPr>
              <a:t>！</a:t>
            </a:r>
            <a:endParaRPr lang="zh-CN" altLang="en-US" sz="6000" dirty="0">
              <a:ea typeface="楷体_GB2312" pitchFamily="1" charset="-122"/>
            </a:endParaRPr>
          </a:p>
        </p:txBody>
      </p:sp>
      <p:pic>
        <p:nvPicPr>
          <p:cNvPr id="10242" name="Picture 3" descr="075117c7a78s1e4vwqq7q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0"/>
            <a:ext cx="3779837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1326</Words>
  <Application>WPS 演示</Application>
  <PresentationFormat>全屏显示(4:3)</PresentationFormat>
  <Paragraphs>88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等线</vt:lpstr>
      <vt:lpstr>楷体_GB2312</vt:lpstr>
      <vt:lpstr>新宋体</vt:lpstr>
      <vt:lpstr>黑体</vt:lpstr>
      <vt:lpstr>Times New Roman</vt:lpstr>
      <vt:lpstr>仿宋_GB2312</vt:lpstr>
      <vt:lpstr>仿宋</vt:lpstr>
      <vt:lpstr>+mn-ea</vt:lpstr>
      <vt:lpstr>Segoe Print</vt:lpstr>
      <vt:lpstr>微软雅黑</vt:lpstr>
      <vt:lpstr>Arial Unicode MS</vt:lpstr>
      <vt:lpstr>Calibri</vt:lpstr>
      <vt:lpstr>幼圆</vt:lpstr>
      <vt:lpstr>仿宋_GB2312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12</cp:revision>
  <dcterms:created xsi:type="dcterms:W3CDTF">2013-03-13T08:59:12Z</dcterms:created>
  <dcterms:modified xsi:type="dcterms:W3CDTF">2021-11-01T11:35:40Z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22679FF9177F47EF80218B6C3FFD2EE8</vt:lpwstr>
  </property>
</Properties>
</file>