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3"/>
  </p:notesMasterIdLst>
  <p:sldIdLst>
    <p:sldId id="316" r:id="rId3"/>
    <p:sldId id="342" r:id="rId4"/>
    <p:sldId id="926" r:id="rId5"/>
    <p:sldId id="908" r:id="rId6"/>
    <p:sldId id="910" r:id="rId7"/>
    <p:sldId id="804" r:id="rId8"/>
    <p:sldId id="911" r:id="rId9"/>
    <p:sldId id="873" r:id="rId10"/>
    <p:sldId id="912" r:id="rId11"/>
    <p:sldId id="913" r:id="rId12"/>
    <p:sldId id="915" r:id="rId13"/>
    <p:sldId id="916" r:id="rId14"/>
    <p:sldId id="917" r:id="rId15"/>
    <p:sldId id="892" r:id="rId16"/>
    <p:sldId id="927" r:id="rId17"/>
    <p:sldId id="928" r:id="rId18"/>
    <p:sldId id="929" r:id="rId19"/>
    <p:sldId id="930" r:id="rId20"/>
    <p:sldId id="932" r:id="rId21"/>
    <p:sldId id="936" r:id="rId22"/>
  </p:sldIdLst>
  <p:sldSz cx="12192000" cy="6858000"/>
  <p:notesSz cx="6858000" cy="9144000"/>
  <p:embeddedFontLst>
    <p:embeddedFont>
      <p:font typeface="微软雅黑" panose="020B0503020204020204" charset="-122"/>
      <p:regular r:id="rId27"/>
    </p:embeddedFont>
    <p:embeddedFont>
      <p:font typeface="楷体" panose="02010609060101010101" pitchFamily="49" charset="-122"/>
      <p:regular r:id="rId28"/>
    </p:embeddedFont>
    <p:embeddedFont>
      <p:font typeface="Calibri" panose="020F0502020204030204" charset="0"/>
      <p:regular r:id="rId29"/>
      <p:bold r:id="rId30"/>
      <p:italic r:id="rId31"/>
      <p:boldItalic r:id="rId32"/>
    </p:embeddedFont>
    <p:embeddedFont>
      <p:font typeface="黑体" panose="02010609060101010101" pitchFamily="49" charset="-122"/>
      <p:regular r:id="rId33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1C450"/>
    <a:srgbClr val="E042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241" autoAdjust="0"/>
    <p:restoredTop sz="94660"/>
  </p:normalViewPr>
  <p:slideViewPr>
    <p:cSldViewPr snapToGrid="0">
      <p:cViewPr varScale="1">
        <p:scale>
          <a:sx n="92" d="100"/>
          <a:sy n="92" d="100"/>
        </p:scale>
        <p:origin x="534" y="84"/>
      </p:cViewPr>
      <p:guideLst>
        <p:guide orient="horz" pos="2495"/>
        <p:guide pos="38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3" Type="http://schemas.openxmlformats.org/officeDocument/2006/relationships/font" Target="fonts/font7.fntdata"/><Relationship Id="rId32" Type="http://schemas.openxmlformats.org/officeDocument/2006/relationships/font" Target="fonts/font6.fntdata"/><Relationship Id="rId31" Type="http://schemas.openxmlformats.org/officeDocument/2006/relationships/font" Target="fonts/font5.fntdata"/><Relationship Id="rId30" Type="http://schemas.openxmlformats.org/officeDocument/2006/relationships/font" Target="fonts/font4.fntdata"/><Relationship Id="rId3" Type="http://schemas.openxmlformats.org/officeDocument/2006/relationships/slide" Target="slides/slide1.xml"/><Relationship Id="rId29" Type="http://schemas.openxmlformats.org/officeDocument/2006/relationships/font" Target="fonts/font3.fntdata"/><Relationship Id="rId28" Type="http://schemas.openxmlformats.org/officeDocument/2006/relationships/font" Target="fonts/font2.fntdata"/><Relationship Id="rId27" Type="http://schemas.openxmlformats.org/officeDocument/2006/relationships/font" Target="fonts/font1.fntdata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notesMaster" Target="notesMasters/notesMaster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 userDrawn="1"/>
        </p:nvSpPr>
        <p:spPr>
          <a:xfrm>
            <a:off x="123461" y="351065"/>
            <a:ext cx="11953078" cy="6391473"/>
          </a:xfrm>
          <a:prstGeom prst="roundRect">
            <a:avLst>
              <a:gd name="adj" fmla="val 147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4" name="矩形 313" hidden="1"/>
          <p:cNvSpPr/>
          <p:nvPr userDrawn="1"/>
        </p:nvSpPr>
        <p:spPr>
          <a:xfrm>
            <a:off x="123461" y="346497"/>
            <a:ext cx="11953078" cy="63960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C1D861-E942-4694-966D-F6A93EB1A68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94FA98-B1F0-4380-866C-E18380B9059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idx="4294967295"/>
          </p:nvPr>
        </p:nvSpPr>
        <p:spPr>
          <a:xfrm>
            <a:off x="3124922" y="2479387"/>
            <a:ext cx="6313487" cy="750888"/>
          </a:xfrm>
          <a:prstGeom prst="rect">
            <a:avLst/>
          </a:prstGeom>
          <a:solidFill>
            <a:schemeClr val="accent2"/>
          </a:solidFill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zh-CN" altLang="zh-CN" sz="40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习作</a:t>
            </a:r>
            <a:r>
              <a:rPr lang="zh-CN" altLang="en-US" sz="40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：</a:t>
            </a:r>
            <a:r>
              <a:rPr lang="zh-CN" altLang="zh-CN" sz="40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他</a:t>
            </a:r>
            <a:r>
              <a:rPr lang="zh-CN" altLang="zh-CN" sz="40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____了</a:t>
            </a:r>
            <a:endParaRPr lang="en-US" altLang="zh-CN" sz="40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4294967295"/>
          </p:nvPr>
        </p:nvSpPr>
        <p:spPr>
          <a:xfrm>
            <a:off x="4798040" y="3669579"/>
            <a:ext cx="2438400" cy="392112"/>
          </a:xfrm>
          <a:prstGeom prst="rect">
            <a:avLst/>
          </a:prstGeom>
          <a:solidFill>
            <a:schemeClr val="accent2"/>
          </a:solidFill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zh-CN" altLang="en-US" sz="2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第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</a:t>
            </a:r>
            <a:r>
              <a:rPr lang="zh-CN" sz="2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课时</a:t>
            </a:r>
            <a:endParaRPr lang="zh-CN" sz="24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>
          <a:xfrm>
            <a:off x="3754120" y="981075"/>
            <a:ext cx="4568825" cy="593090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示例</a:t>
            </a:r>
            <a:endParaRPr lang="zh-CN" altLang="en-US" sz="2800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5" name="文本框 5"/>
          <p:cNvSpPr txBox="1">
            <a:spLocks noChangeArrowheads="1"/>
          </p:cNvSpPr>
          <p:nvPr/>
        </p:nvSpPr>
        <p:spPr bwMode="auto">
          <a:xfrm>
            <a:off x="585527" y="1697403"/>
            <a:ext cx="11139055" cy="32478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indent="609600" algn="l" fontAlgn="auto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</a:rPr>
              <a:t>他就要做第12 个引体向上了，只见他的身子前后摆了摆，仿佛在积蓄力量，就在身子再一次</a:t>
            </a:r>
            <a:r>
              <a:rPr lang="zh-CN" altLang="en-US" sz="2800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</a:rPr>
              <a:t>向前悠</a:t>
            </a:r>
            <a:r>
              <a:rPr lang="zh-CN" altLang="en-US" sz="2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</a:rPr>
              <a:t>的时候，他猛地大喊一声</a:t>
            </a:r>
            <a:r>
              <a:rPr lang="zh-CN" altLang="en-US" sz="2800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</a:rPr>
              <a:t>“嗨！”</a:t>
            </a:r>
            <a:r>
              <a:rPr lang="zh-CN" altLang="en-US" sz="2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</a:rPr>
              <a:t>立刻，全身都绷得紧紧的，双臂用力向上拉，身子哆哆嗦嗦地慢慢向上移动。他双眼紧闭，汗水顺着通红的脸颊往下流。胳膊上的肌肉像正在充气的气球一样逐渐鼓了起来， 小臂上的青筋也鼓起</a:t>
            </a:r>
            <a:r>
              <a:rPr lang="zh-CN" altLang="en-US" sz="2800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</a:rPr>
              <a:t>来。 </a:t>
            </a:r>
            <a:endParaRPr lang="zh-CN" altLang="en-US" sz="28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楷体" panose="02010609060101010101" pitchFamily="49" charset="-122"/>
            </a:endParaRPr>
          </a:p>
        </p:txBody>
      </p:sp>
      <p:sp>
        <p:nvSpPr>
          <p:cNvPr id="12" name="圆角矩形 11"/>
          <p:cNvSpPr/>
          <p:nvPr/>
        </p:nvSpPr>
        <p:spPr bwMode="auto">
          <a:xfrm>
            <a:off x="367318" y="1808019"/>
            <a:ext cx="11378046" cy="3260500"/>
          </a:xfrm>
          <a:prstGeom prst="roundRect">
            <a:avLst/>
          </a:prstGeom>
          <a:noFill/>
          <a:ln w="38100" cmpd="thickThin">
            <a:solidFill>
              <a:srgbClr val="A1C45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圆角矩形标注 3"/>
          <p:cNvSpPr/>
          <p:nvPr/>
        </p:nvSpPr>
        <p:spPr>
          <a:xfrm>
            <a:off x="6858000" y="5430019"/>
            <a:ext cx="4876973" cy="738505"/>
          </a:xfrm>
          <a:prstGeom prst="wedgeRoundRectCallout">
            <a:avLst>
              <a:gd name="adj1" fmla="val -12889"/>
              <a:gd name="adj2" fmla="val -75388"/>
              <a:gd name="adj3" fmla="val 16667"/>
            </a:avLst>
          </a:prstGeom>
          <a:solidFill>
            <a:srgbClr val="A1C450"/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</a:rPr>
              <a:t>细节描写他坚持的样子</a:t>
            </a:r>
            <a:endParaRPr lang="zh-CN" altLang="en-US" sz="32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36418" y="0"/>
            <a:ext cx="21717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习作指导</a:t>
            </a:r>
            <a:endParaRPr lang="zh-CN" altLang="en-US" sz="32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4926803" y="976107"/>
            <a:ext cx="2944559" cy="671630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写作指导</a:t>
            </a:r>
            <a:endParaRPr lang="zh-CN" altLang="en-US" sz="28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269365" y="2470785"/>
            <a:ext cx="9653270" cy="7439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711200" algn="l" fontAlgn="auto">
              <a:lnSpc>
                <a:spcPct val="150000"/>
              </a:lnSpc>
            </a:pPr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</a:rPr>
              <a:t>展开四类角度进行</a:t>
            </a:r>
            <a:r>
              <a:rPr lang="zh-CN" altLang="en-US" sz="3200" b="1" dirty="0" smtClean="0"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</a:rPr>
              <a:t>描写</a:t>
            </a:r>
            <a:endParaRPr lang="zh-CN" altLang="en-US" sz="3200" b="1" dirty="0">
              <a:latin typeface="微软雅黑" panose="020B0503020204020204" charset="-122"/>
              <a:ea typeface="微软雅黑" panose="020B0503020204020204" charset="-122"/>
              <a:cs typeface="楷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36418" y="0"/>
            <a:ext cx="21717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习作指导</a:t>
            </a:r>
            <a:endParaRPr lang="zh-CN" altLang="en-US" sz="32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269365" y="3533747"/>
            <a:ext cx="9499591" cy="1482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3200" dirty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</a:rPr>
              <a:t>描写动作本身，即动作发出者及其动作、行为；</a:t>
            </a:r>
            <a:endParaRPr lang="zh-CN" altLang="en-US" sz="3200" dirty="0">
              <a:solidFill>
                <a:schemeClr val="accent2"/>
              </a:solidFill>
              <a:latin typeface="微软雅黑" panose="020B0503020204020204" charset="-122"/>
              <a:ea typeface="微软雅黑" panose="020B0503020204020204" charset="-122"/>
              <a:cs typeface="楷体" panose="02010609060101010101" pitchFamily="49" charset="-122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3200" dirty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</a:rPr>
              <a:t>描写动作对象，即动作承受者及其状态、行为</a:t>
            </a:r>
            <a:endParaRPr lang="zh-CN" altLang="en-US" sz="3200" dirty="0">
              <a:solidFill>
                <a:schemeClr val="accent2"/>
              </a:solidFill>
              <a:latin typeface="微软雅黑" panose="020B0503020204020204" charset="-122"/>
              <a:ea typeface="微软雅黑" panose="020B0503020204020204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4926803" y="976107"/>
            <a:ext cx="2944559" cy="671630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写作指导</a:t>
            </a:r>
            <a:endParaRPr lang="zh-CN" altLang="en-US" sz="28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36418" y="1893974"/>
            <a:ext cx="11357264" cy="23083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457200" indent="-457200" fontAlgn="auto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3200" dirty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</a:rPr>
              <a:t>动作</a:t>
            </a:r>
            <a:r>
              <a:rPr lang="zh-CN" altLang="en-US" sz="3200" dirty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</a:rPr>
              <a:t>环境，即动作发生时周围的环境，包括客观环境及其周围</a:t>
            </a:r>
            <a:r>
              <a:rPr lang="zh-CN" altLang="en-US" sz="3200" dirty="0" smtClean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</a:rPr>
              <a:t>人物</a:t>
            </a:r>
            <a:r>
              <a:rPr lang="zh-CN" altLang="en-US" sz="3200" dirty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</a:rPr>
              <a:t>的反应；</a:t>
            </a:r>
            <a:endParaRPr lang="zh-CN" altLang="en-US" sz="3200" dirty="0">
              <a:solidFill>
                <a:schemeClr val="accent2"/>
              </a:solidFill>
              <a:latin typeface="微软雅黑" panose="020B0503020204020204" charset="-122"/>
              <a:ea typeface="微软雅黑" panose="020B0503020204020204" charset="-122"/>
              <a:cs typeface="楷体" panose="02010609060101010101" pitchFamily="49" charset="-122"/>
            </a:endParaRPr>
          </a:p>
          <a:p>
            <a:pPr marL="457200" indent="-457200" fontAlgn="auto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3200" dirty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</a:rPr>
              <a:t>动作心理，即动作发生时的“我”的</a:t>
            </a:r>
            <a:r>
              <a:rPr lang="zh-CN" altLang="en-US" sz="3200" dirty="0" smtClean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</a:rPr>
              <a:t>心理活动。</a:t>
            </a:r>
            <a:endParaRPr lang="zh-CN" altLang="en-US" sz="3200" dirty="0">
              <a:solidFill>
                <a:schemeClr val="accent2"/>
              </a:solidFill>
              <a:latin typeface="微软雅黑" panose="020B0503020204020204" charset="-122"/>
              <a:ea typeface="微软雅黑" panose="020B0503020204020204" charset="-122"/>
              <a:cs typeface="楷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36418" y="0"/>
            <a:ext cx="21717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习作指导</a:t>
            </a:r>
            <a:endParaRPr lang="zh-CN" altLang="en-US" sz="32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384964" y="4448535"/>
            <a:ext cx="762692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800" dirty="0" smtClean="0"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</a:rPr>
              <a:t>        这</a:t>
            </a:r>
            <a:r>
              <a:rPr lang="zh-CN" altLang="en-US" sz="2800" dirty="0"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</a:rPr>
              <a:t>四类角度， 既包括人物描写又包括环境描写， 既有正面描写又有侧面描写， 既有动作描写，又有外貌、语言、心理的描写。</a:t>
            </a:r>
            <a:endParaRPr lang="zh-CN" altLang="en-US" sz="2800" dirty="0">
              <a:latin typeface="微软雅黑" panose="020B0503020204020204" charset="-122"/>
              <a:ea typeface="微软雅黑" panose="020B0503020204020204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>
          <a:xfrm>
            <a:off x="3754120" y="981075"/>
            <a:ext cx="4568825" cy="593090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示例</a:t>
            </a:r>
            <a:endParaRPr lang="zh-CN" altLang="en-US" sz="2800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5" name="文本框 5"/>
          <p:cNvSpPr txBox="1">
            <a:spLocks noChangeArrowheads="1"/>
          </p:cNvSpPr>
          <p:nvPr/>
        </p:nvSpPr>
        <p:spPr bwMode="auto">
          <a:xfrm>
            <a:off x="753340" y="1803400"/>
            <a:ext cx="10733808" cy="33239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indent="609600" algn="l" fontAlgn="auto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</a:rPr>
              <a:t>突然从远处跑来一只头部受伤的小猫，贾奶奶眼中流露出疼爱的眼神，慢慢地蹲下，用</a:t>
            </a:r>
            <a:r>
              <a:rPr lang="zh-CN" altLang="en-US" sz="2800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</a:rPr>
              <a:t>布满皱纹</a:t>
            </a:r>
            <a:r>
              <a:rPr lang="zh-CN" altLang="en-US" sz="2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</a:rPr>
              <a:t>的双手托起那只受伤的小猫，轻轻地放在自己的膝上，嘴里</a:t>
            </a:r>
            <a:r>
              <a:rPr lang="zh-CN" altLang="en-US" sz="2800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</a:rPr>
              <a:t>不停地</a:t>
            </a:r>
            <a:r>
              <a:rPr lang="zh-CN" altLang="en-US" sz="2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</a:rPr>
              <a:t>说</a:t>
            </a:r>
            <a:r>
              <a:rPr lang="zh-CN" altLang="en-US" sz="2800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</a:rPr>
              <a:t>：“</a:t>
            </a:r>
            <a:r>
              <a:rPr lang="zh-CN" altLang="en-US" sz="2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</a:rPr>
              <a:t>这是怎么了？这是和谁打架了？不怕、不怕</a:t>
            </a:r>
            <a:r>
              <a:rPr lang="zh-CN" altLang="en-US" sz="2800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</a:rPr>
              <a:t>……”</a:t>
            </a:r>
            <a:r>
              <a:rPr lang="zh-CN" altLang="en-US" sz="2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</a:rPr>
              <a:t>并从兜</a:t>
            </a:r>
            <a:r>
              <a:rPr lang="zh-CN" altLang="en-US" sz="2800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</a:rPr>
              <a:t>里掏</a:t>
            </a:r>
            <a:r>
              <a:rPr lang="zh-CN" altLang="en-US" sz="2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</a:rPr>
              <a:t>出了白手帕，小心地为小猫擦拭着伤口，生怕弄疼了它。</a:t>
            </a:r>
            <a:endParaRPr lang="zh-CN" altLang="en-US" sz="28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楷体" panose="02010609060101010101" pitchFamily="49" charset="-122"/>
            </a:endParaRPr>
          </a:p>
        </p:txBody>
      </p:sp>
      <p:sp>
        <p:nvSpPr>
          <p:cNvPr id="12" name="圆角矩形 11"/>
          <p:cNvSpPr/>
          <p:nvPr/>
        </p:nvSpPr>
        <p:spPr bwMode="auto">
          <a:xfrm>
            <a:off x="602672" y="1803400"/>
            <a:ext cx="11035145" cy="3442335"/>
          </a:xfrm>
          <a:prstGeom prst="roundRect">
            <a:avLst/>
          </a:prstGeom>
          <a:noFill/>
          <a:ln w="38100" cmpd="thickThin">
            <a:solidFill>
              <a:srgbClr val="A1C45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圆角矩形标注 3"/>
          <p:cNvSpPr/>
          <p:nvPr/>
        </p:nvSpPr>
        <p:spPr>
          <a:xfrm>
            <a:off x="6816436" y="5589270"/>
            <a:ext cx="4821381" cy="738505"/>
          </a:xfrm>
          <a:prstGeom prst="wedgeRoundRectCallout">
            <a:avLst>
              <a:gd name="adj1" fmla="val -13031"/>
              <a:gd name="adj2" fmla="val -82423"/>
              <a:gd name="adj3" fmla="val 16667"/>
            </a:avLst>
          </a:prstGeom>
          <a:solidFill>
            <a:srgbClr val="A1C450"/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</a:rPr>
              <a:t>描写贾奶奶充满爱心的样子</a:t>
            </a:r>
            <a:endParaRPr lang="zh-CN" altLang="en-US" sz="28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36418" y="0"/>
            <a:ext cx="21717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习作指导</a:t>
            </a:r>
            <a:endParaRPr lang="zh-CN" altLang="en-US" sz="32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4926803" y="976107"/>
            <a:ext cx="2944559" cy="671630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词语积累</a:t>
            </a:r>
            <a:endParaRPr lang="en-US" altLang="zh-CN" sz="28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5" name="组合 32"/>
          <p:cNvGrpSpPr/>
          <p:nvPr/>
        </p:nvGrpSpPr>
        <p:grpSpPr bwMode="auto">
          <a:xfrm>
            <a:off x="5151120" y="2591435"/>
            <a:ext cx="1627188" cy="1485900"/>
            <a:chOff x="3200400" y="2317750"/>
            <a:chExt cx="1627188" cy="1485900"/>
          </a:xfrm>
        </p:grpSpPr>
        <p:pic>
          <p:nvPicPr>
            <p:cNvPr id="13361" name="Picture 10" descr="03"/>
            <p:cNvPicPr>
              <a:picLocks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913392" flipH="1">
              <a:off x="3200400" y="2317750"/>
              <a:ext cx="1627188" cy="148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62" name="TextBox 16"/>
            <p:cNvSpPr txBox="1">
              <a:spLocks noChangeArrowheads="1"/>
            </p:cNvSpPr>
            <p:nvPr/>
          </p:nvSpPr>
          <p:spPr bwMode="auto">
            <a:xfrm>
              <a:off x="3714744" y="2906711"/>
              <a:ext cx="785811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 dirty="0">
                  <a:solidFill>
                    <a:srgbClr val="FFFFCC"/>
                  </a:solidFill>
                  <a:latin typeface="微软雅黑" panose="020B0503020204020204" charset="-122"/>
                  <a:ea typeface="微软雅黑" panose="020B0503020204020204" charset="-122"/>
                </a:rPr>
                <a:t>凤眼</a:t>
              </a:r>
              <a:endParaRPr lang="zh-CN" altLang="en-US" sz="2000" dirty="0">
                <a:solidFill>
                  <a:srgbClr val="FFFFCC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6" name="组合 34"/>
          <p:cNvGrpSpPr/>
          <p:nvPr/>
        </p:nvGrpSpPr>
        <p:grpSpPr bwMode="auto">
          <a:xfrm rot="1055305">
            <a:off x="2534508" y="2868166"/>
            <a:ext cx="1541760" cy="1427162"/>
            <a:chOff x="695325" y="3033713"/>
            <a:chExt cx="1541733" cy="1427162"/>
          </a:xfrm>
        </p:grpSpPr>
        <p:pic>
          <p:nvPicPr>
            <p:cNvPr id="13359" name="Picture 9" descr="03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8016409" flipH="1">
              <a:off x="665163" y="3063875"/>
              <a:ext cx="1427162" cy="1366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60" name="TextBox 11"/>
            <p:cNvSpPr txBox="1">
              <a:spLocks noChangeArrowheads="1"/>
            </p:cNvSpPr>
            <p:nvPr/>
          </p:nvSpPr>
          <p:spPr bwMode="auto">
            <a:xfrm rot="20544695">
              <a:off x="808308" y="3411696"/>
              <a:ext cx="142875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 dirty="0">
                  <a:solidFill>
                    <a:srgbClr val="FFFFCC"/>
                  </a:solidFill>
                  <a:latin typeface="微软雅黑" panose="020B0503020204020204" charset="-122"/>
                  <a:ea typeface="微软雅黑" panose="020B0503020204020204" charset="-122"/>
                </a:rPr>
                <a:t>如痴如醉</a:t>
              </a:r>
              <a:endParaRPr lang="zh-CN" altLang="en-US" sz="2000" dirty="0">
                <a:solidFill>
                  <a:srgbClr val="FFFFCC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9" name="组合 31"/>
          <p:cNvGrpSpPr/>
          <p:nvPr/>
        </p:nvGrpSpPr>
        <p:grpSpPr bwMode="auto">
          <a:xfrm>
            <a:off x="5951220" y="2108835"/>
            <a:ext cx="1401763" cy="1401763"/>
            <a:chOff x="3771900" y="1938338"/>
            <a:chExt cx="1401763" cy="1401762"/>
          </a:xfrm>
        </p:grpSpPr>
        <p:pic>
          <p:nvPicPr>
            <p:cNvPr id="13357" name="Picture 8" descr="0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4540256">
              <a:off x="3771901" y="1938337"/>
              <a:ext cx="1401762" cy="1401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58" name="TextBox 12"/>
            <p:cNvSpPr txBox="1">
              <a:spLocks noChangeArrowheads="1"/>
            </p:cNvSpPr>
            <p:nvPr/>
          </p:nvSpPr>
          <p:spPr bwMode="auto">
            <a:xfrm>
              <a:off x="4129090" y="2295528"/>
              <a:ext cx="84297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 dirty="0">
                  <a:solidFill>
                    <a:srgbClr val="FFFFCC"/>
                  </a:solidFill>
                  <a:latin typeface="微软雅黑" panose="020B0503020204020204" charset="-122"/>
                  <a:ea typeface="微软雅黑" panose="020B0503020204020204" charset="-122"/>
                </a:rPr>
                <a:t>标致</a:t>
              </a:r>
              <a:endParaRPr lang="zh-CN" altLang="en-US" sz="2000" dirty="0">
                <a:solidFill>
                  <a:srgbClr val="FFFFCC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0" name="组合 35"/>
          <p:cNvGrpSpPr/>
          <p:nvPr/>
        </p:nvGrpSpPr>
        <p:grpSpPr bwMode="auto">
          <a:xfrm>
            <a:off x="4693920" y="4017010"/>
            <a:ext cx="1471613" cy="1423988"/>
            <a:chOff x="2743200" y="3743325"/>
            <a:chExt cx="1471600" cy="1423988"/>
          </a:xfrm>
        </p:grpSpPr>
        <p:pic>
          <p:nvPicPr>
            <p:cNvPr id="13355" name="Picture 2" descr="0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598021">
              <a:off x="2743200" y="3743325"/>
              <a:ext cx="1423988" cy="1423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56" name="TextBox 13"/>
            <p:cNvSpPr txBox="1">
              <a:spLocks noChangeArrowheads="1"/>
            </p:cNvSpPr>
            <p:nvPr/>
          </p:nvSpPr>
          <p:spPr bwMode="auto">
            <a:xfrm>
              <a:off x="2786050" y="4192595"/>
              <a:ext cx="142875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 dirty="0">
                  <a:solidFill>
                    <a:srgbClr val="FFFFCC"/>
                  </a:solidFill>
                  <a:latin typeface="微软雅黑" panose="020B0503020204020204" charset="-122"/>
                  <a:ea typeface="微软雅黑" panose="020B0503020204020204" charset="-122"/>
                </a:rPr>
                <a:t>耳聪目明</a:t>
              </a:r>
              <a:endParaRPr lang="zh-CN" altLang="en-US" sz="1600" dirty="0">
                <a:solidFill>
                  <a:srgbClr val="FFFFCC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1" name="组合 36"/>
          <p:cNvGrpSpPr/>
          <p:nvPr/>
        </p:nvGrpSpPr>
        <p:grpSpPr bwMode="auto">
          <a:xfrm>
            <a:off x="7522845" y="4251960"/>
            <a:ext cx="1500188" cy="1422400"/>
            <a:chOff x="5580162" y="3722046"/>
            <a:chExt cx="1500181" cy="1422400"/>
          </a:xfrm>
        </p:grpSpPr>
        <p:pic>
          <p:nvPicPr>
            <p:cNvPr id="13353" name="Picture 3" descr="0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854396">
              <a:off x="5579369" y="3722839"/>
              <a:ext cx="1422400" cy="1420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54" name="TextBox 14"/>
            <p:cNvSpPr txBox="1">
              <a:spLocks noChangeArrowheads="1"/>
            </p:cNvSpPr>
            <p:nvPr/>
          </p:nvSpPr>
          <p:spPr bwMode="auto">
            <a:xfrm rot="1080148">
              <a:off x="5651593" y="4222112"/>
              <a:ext cx="142875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 dirty="0">
                  <a:solidFill>
                    <a:srgbClr val="FFFFCC"/>
                  </a:solidFill>
                  <a:latin typeface="微软雅黑" panose="020B0503020204020204" charset="-122"/>
                  <a:ea typeface="微软雅黑" panose="020B0503020204020204" charset="-122"/>
                </a:rPr>
                <a:t>膀大腰粗</a:t>
              </a:r>
              <a:endParaRPr lang="zh-CN" altLang="en-US" sz="2000" dirty="0">
                <a:solidFill>
                  <a:srgbClr val="FFFFCC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2" name="组合 33"/>
          <p:cNvGrpSpPr/>
          <p:nvPr/>
        </p:nvGrpSpPr>
        <p:grpSpPr bwMode="auto">
          <a:xfrm>
            <a:off x="3914743" y="2418230"/>
            <a:ext cx="1738307" cy="1387475"/>
            <a:chOff x="2092537" y="1906168"/>
            <a:chExt cx="1738050" cy="1388133"/>
          </a:xfrm>
        </p:grpSpPr>
        <p:pic>
          <p:nvPicPr>
            <p:cNvPr id="13349" name="Picture 4" descr="06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7872656">
              <a:off x="2092537" y="1906168"/>
              <a:ext cx="1388133" cy="1388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50" name="TextBox 18"/>
            <p:cNvSpPr txBox="1">
              <a:spLocks noChangeArrowheads="1"/>
            </p:cNvSpPr>
            <p:nvPr/>
          </p:nvSpPr>
          <p:spPr bwMode="auto">
            <a:xfrm>
              <a:off x="2401837" y="2418964"/>
              <a:ext cx="1428750" cy="3989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 dirty="0">
                  <a:solidFill>
                    <a:srgbClr val="FFFFCC"/>
                  </a:solidFill>
                  <a:latin typeface="微软雅黑" panose="020B0503020204020204" charset="-122"/>
                  <a:ea typeface="微软雅黑" panose="020B0503020204020204" charset="-122"/>
                </a:rPr>
                <a:t>抖擞</a:t>
              </a:r>
              <a:endParaRPr lang="zh-CN" altLang="en-US" sz="2000" dirty="0">
                <a:solidFill>
                  <a:srgbClr val="FFFFCC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3" name="组合 31"/>
          <p:cNvGrpSpPr/>
          <p:nvPr/>
        </p:nvGrpSpPr>
        <p:grpSpPr bwMode="auto">
          <a:xfrm>
            <a:off x="8737283" y="3228023"/>
            <a:ext cx="1728787" cy="1401762"/>
            <a:chOff x="3771900" y="1938338"/>
            <a:chExt cx="1728788" cy="1401762"/>
          </a:xfrm>
        </p:grpSpPr>
        <p:pic>
          <p:nvPicPr>
            <p:cNvPr id="13332" name="Picture 8" descr="0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4540256">
              <a:off x="3771901" y="1938337"/>
              <a:ext cx="1401762" cy="1401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33" name="TextBox 12"/>
            <p:cNvSpPr txBox="1">
              <a:spLocks noChangeArrowheads="1"/>
            </p:cNvSpPr>
            <p:nvPr/>
          </p:nvSpPr>
          <p:spPr bwMode="auto">
            <a:xfrm>
              <a:off x="4071938" y="2286000"/>
              <a:ext cx="142875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 dirty="0">
                  <a:solidFill>
                    <a:srgbClr val="FFFFCC"/>
                  </a:solidFill>
                  <a:latin typeface="微软雅黑" panose="020B0503020204020204" charset="-122"/>
                  <a:ea typeface="微软雅黑" panose="020B0503020204020204" charset="-122"/>
                </a:rPr>
                <a:t>苗条</a:t>
              </a:r>
              <a:endParaRPr lang="zh-CN" altLang="en-US" sz="1600" dirty="0">
                <a:solidFill>
                  <a:srgbClr val="FFFFCC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4" name="组合 32"/>
          <p:cNvGrpSpPr/>
          <p:nvPr/>
        </p:nvGrpSpPr>
        <p:grpSpPr bwMode="auto">
          <a:xfrm>
            <a:off x="6992620" y="2888298"/>
            <a:ext cx="1627188" cy="1485900"/>
            <a:chOff x="3200400" y="2317750"/>
            <a:chExt cx="1627188" cy="1485900"/>
          </a:xfrm>
        </p:grpSpPr>
        <p:pic>
          <p:nvPicPr>
            <p:cNvPr id="13330" name="Picture 10" descr="03"/>
            <p:cNvPicPr>
              <a:picLocks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913392" flipH="1">
              <a:off x="3200400" y="2317750"/>
              <a:ext cx="1627188" cy="148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31" name="TextBox 16"/>
            <p:cNvSpPr txBox="1">
              <a:spLocks noChangeArrowheads="1"/>
            </p:cNvSpPr>
            <p:nvPr/>
          </p:nvSpPr>
          <p:spPr bwMode="auto">
            <a:xfrm>
              <a:off x="3730632" y="2967038"/>
              <a:ext cx="785818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 dirty="0">
                  <a:solidFill>
                    <a:srgbClr val="FFFFCC"/>
                  </a:solidFill>
                  <a:latin typeface="微软雅黑" panose="020B0503020204020204" charset="-122"/>
                  <a:ea typeface="微软雅黑" panose="020B0503020204020204" charset="-122"/>
                </a:rPr>
                <a:t>气派</a:t>
              </a:r>
              <a:endParaRPr lang="zh-CN" altLang="en-US" sz="2000" dirty="0">
                <a:solidFill>
                  <a:srgbClr val="FFFFCC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5" name="组合 31"/>
          <p:cNvGrpSpPr/>
          <p:nvPr/>
        </p:nvGrpSpPr>
        <p:grpSpPr bwMode="auto">
          <a:xfrm>
            <a:off x="6165534" y="4323398"/>
            <a:ext cx="1401764" cy="1401762"/>
            <a:chOff x="3771902" y="1938338"/>
            <a:chExt cx="1401763" cy="1401762"/>
          </a:xfrm>
        </p:grpSpPr>
        <p:pic>
          <p:nvPicPr>
            <p:cNvPr id="13328" name="Picture 8" descr="0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4540256">
              <a:off x="3771903" y="1938337"/>
              <a:ext cx="1401762" cy="1401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9" name="TextBox 12"/>
            <p:cNvSpPr txBox="1">
              <a:spLocks noChangeArrowheads="1"/>
            </p:cNvSpPr>
            <p:nvPr/>
          </p:nvSpPr>
          <p:spPr bwMode="auto">
            <a:xfrm>
              <a:off x="4000636" y="2303494"/>
              <a:ext cx="1028964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 dirty="0">
                  <a:solidFill>
                    <a:srgbClr val="FFFFCC"/>
                  </a:solidFill>
                  <a:latin typeface="微软雅黑" panose="020B0503020204020204" charset="-122"/>
                  <a:ea typeface="微软雅黑" panose="020B0503020204020204" charset="-122"/>
                </a:rPr>
                <a:t>招风耳</a:t>
              </a:r>
              <a:endParaRPr lang="zh-CN" altLang="en-US" sz="2000" dirty="0">
                <a:solidFill>
                  <a:srgbClr val="FFFFCC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45" name="组合 33"/>
          <p:cNvGrpSpPr/>
          <p:nvPr/>
        </p:nvGrpSpPr>
        <p:grpSpPr bwMode="auto">
          <a:xfrm rot="19686418">
            <a:off x="3040513" y="3682051"/>
            <a:ext cx="1498511" cy="1387475"/>
            <a:chOff x="2092537" y="1906168"/>
            <a:chExt cx="1498290" cy="1388133"/>
          </a:xfrm>
        </p:grpSpPr>
        <p:pic>
          <p:nvPicPr>
            <p:cNvPr id="46" name="Picture 4" descr="06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7872656">
              <a:off x="2092537" y="1906168"/>
              <a:ext cx="1388133" cy="1388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7" name="TextBox 18"/>
            <p:cNvSpPr txBox="1">
              <a:spLocks noChangeArrowheads="1"/>
            </p:cNvSpPr>
            <p:nvPr/>
          </p:nvSpPr>
          <p:spPr bwMode="auto">
            <a:xfrm>
              <a:off x="2162077" y="2494691"/>
              <a:ext cx="1428750" cy="3989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 dirty="0">
                  <a:solidFill>
                    <a:srgbClr val="FFFFCC"/>
                  </a:solidFill>
                  <a:latin typeface="微软雅黑" panose="020B0503020204020204" charset="-122"/>
                  <a:ea typeface="微软雅黑" panose="020B0503020204020204" charset="-122"/>
                </a:rPr>
                <a:t>醍醐灌顶</a:t>
              </a:r>
              <a:endParaRPr lang="zh-CN" altLang="en-US" sz="2000" dirty="0">
                <a:solidFill>
                  <a:srgbClr val="FFFFCC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35" name="文本框 34"/>
          <p:cNvSpPr txBox="1"/>
          <p:nvPr/>
        </p:nvSpPr>
        <p:spPr>
          <a:xfrm>
            <a:off x="436418" y="0"/>
            <a:ext cx="21717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习作指导</a:t>
            </a:r>
            <a:endParaRPr lang="zh-CN" altLang="en-US" sz="32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8716628" y="461718"/>
            <a:ext cx="0" cy="6187661"/>
          </a:xfrm>
          <a:prstGeom prst="line">
            <a:avLst/>
          </a:prstGeom>
          <a:ln>
            <a:prstDash val="dash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0243" name="矩形 6"/>
          <p:cNvSpPr/>
          <p:nvPr/>
        </p:nvSpPr>
        <p:spPr>
          <a:xfrm>
            <a:off x="2491317" y="666610"/>
            <a:ext cx="5253567" cy="7489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1" hangingPunct="1"/>
            <a:r>
              <a:rPr lang="zh-CN" altLang="en-US" sz="4265" b="1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他伤心了</a:t>
            </a:r>
            <a:endParaRPr lang="zh-CN" altLang="en-US" sz="4265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244" name="矩形 7"/>
          <p:cNvSpPr/>
          <p:nvPr/>
        </p:nvSpPr>
        <p:spPr>
          <a:xfrm>
            <a:off x="537633" y="1445544"/>
            <a:ext cx="8142816" cy="45039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4265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“呜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呜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……”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一阵哭泣声从邻居家传出，只见许军脸上满是泪水地跑了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出来。</a:t>
            </a:r>
            <a:r>
              <a:rPr lang="zh-CN" altLang="en-US" sz="3600" b="1" baseline="300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①</a:t>
            </a:r>
            <a:endParaRPr lang="en-US" altLang="zh-CN" sz="3600" b="1" baseline="30000" dirty="0" smtClean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5000"/>
              </a:lnSpc>
            </a:pP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奇怪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，他平时跟我一起玩时很少哭，今天怎么会大哭起来呢？我很好奇。我连忙随着他来到楼下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r>
              <a:rPr lang="zh-CN" altLang="en-US" sz="3600" b="1" baseline="300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②</a:t>
            </a:r>
            <a:endParaRPr lang="zh-CN" altLang="en-US" sz="3600" b="1" baseline="30000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788400" y="569243"/>
            <a:ext cx="2914651" cy="4918206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121920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735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①先描写许军哭的情形，紧扣题目，设置悬念。</a:t>
            </a:r>
            <a:endParaRPr lang="en-US" altLang="zh-CN" sz="3200" b="1" dirty="0" smtClean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defTabSz="121920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altLang="zh-CN" sz="3200" b="1" dirty="0" smtClean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defTabSz="121920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②用“我”的好奇设置悬念。</a:t>
            </a:r>
            <a:endParaRPr lang="en-US" altLang="zh-CN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560485" y="-2080683"/>
            <a:ext cx="1579033" cy="37965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1219200">
              <a:defRPr/>
            </a:pPr>
            <a:r>
              <a:rPr lang="zh-CN" altLang="en-US" sz="1865" b="1" dirty="0">
                <a:solidFill>
                  <a:schemeClr val="bg1">
                    <a:lumMod val="9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状元成才路</a:t>
            </a:r>
            <a:endParaRPr lang="zh-CN" altLang="en-US" sz="1865" b="1" dirty="0">
              <a:solidFill>
                <a:schemeClr val="bg1">
                  <a:lumMod val="9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-3329516" y="2664885"/>
            <a:ext cx="537633" cy="152894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1219200">
              <a:defRPr/>
            </a:pPr>
            <a:r>
              <a:rPr lang="zh-CN" altLang="en-US" sz="1865" b="1" dirty="0">
                <a:solidFill>
                  <a:schemeClr val="bg1">
                    <a:lumMod val="9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状元成才路</a:t>
            </a:r>
            <a:endParaRPr lang="zh-CN" altLang="en-US" sz="1865" b="1" dirty="0">
              <a:solidFill>
                <a:schemeClr val="bg1">
                  <a:lumMod val="9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0249" name="图片 2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118101" y="9165167"/>
            <a:ext cx="1579033" cy="50376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50" name="图片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76400" y="2438400"/>
            <a:ext cx="535517" cy="164253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51" name="文本框 51"/>
          <p:cNvSpPr txBox="1"/>
          <p:nvPr/>
        </p:nvSpPr>
        <p:spPr>
          <a:xfrm rot="-1160763">
            <a:off x="2014078" y="-1960161"/>
            <a:ext cx="609462" cy="19499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zh-CN" sz="665" dirty="0">
                <a:solidFill>
                  <a:schemeClr val="bg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665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3" name="文本框 50"/>
          <p:cNvSpPr txBox="1">
            <a:spLocks noChangeArrowheads="1"/>
          </p:cNvSpPr>
          <p:nvPr/>
        </p:nvSpPr>
        <p:spPr bwMode="auto">
          <a:xfrm rot="1480325">
            <a:off x="8152412" y="-1934761"/>
            <a:ext cx="609462" cy="194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defTabSz="1219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zh-CN" sz="665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</a:rPr>
              <a:t>状元成才路</a:t>
            </a:r>
            <a:endParaRPr lang="zh-CN" altLang="zh-CN" sz="665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14" name="文本框 46"/>
          <p:cNvSpPr txBox="1">
            <a:spLocks noChangeArrowheads="1"/>
          </p:cNvSpPr>
          <p:nvPr/>
        </p:nvSpPr>
        <p:spPr bwMode="auto">
          <a:xfrm rot="21429897">
            <a:off x="-3288171" y="967189"/>
            <a:ext cx="609462" cy="194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defTabSz="1219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zh-CN" sz="665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</a:rPr>
              <a:t>状元成才路</a:t>
            </a:r>
            <a:endParaRPr lang="zh-CN" altLang="zh-CN" sz="665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10254" name="文本框 32"/>
          <p:cNvSpPr txBox="1"/>
          <p:nvPr/>
        </p:nvSpPr>
        <p:spPr>
          <a:xfrm rot="-880739">
            <a:off x="-3366488" y="6026022"/>
            <a:ext cx="609462" cy="19499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</a:pPr>
            <a:r>
              <a:rPr lang="zh-CN" altLang="zh-CN" sz="665" dirty="0">
                <a:solidFill>
                  <a:schemeClr val="bg1"/>
                </a:solidFill>
                <a:latin typeface="Arial" panose="020B0604020202020204" pitchFamily="34" charset="0"/>
              </a:rPr>
              <a:t>状元成才路</a:t>
            </a:r>
            <a:endParaRPr lang="zh-CN" altLang="zh-CN" sz="665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6" name="文本框 49"/>
          <p:cNvSpPr txBox="1">
            <a:spLocks noChangeArrowheads="1"/>
          </p:cNvSpPr>
          <p:nvPr/>
        </p:nvSpPr>
        <p:spPr bwMode="auto">
          <a:xfrm rot="21429897">
            <a:off x="1074278" y="9067673"/>
            <a:ext cx="609462" cy="194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defTabSz="1219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zh-CN" sz="665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</a:rPr>
              <a:t>状元成才路</a:t>
            </a:r>
            <a:endParaRPr lang="zh-CN" altLang="zh-CN" sz="665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17" name="文本框 45"/>
          <p:cNvSpPr txBox="1">
            <a:spLocks noChangeArrowheads="1"/>
          </p:cNvSpPr>
          <p:nvPr/>
        </p:nvSpPr>
        <p:spPr bwMode="auto">
          <a:xfrm rot="20220000">
            <a:off x="10129378" y="9084606"/>
            <a:ext cx="609462" cy="194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defTabSz="1219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zh-CN" sz="665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</a:rPr>
              <a:t>状元成才路</a:t>
            </a:r>
            <a:endParaRPr lang="zh-CN" altLang="zh-CN" sz="665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18" name="文本框 47"/>
          <p:cNvSpPr txBox="1">
            <a:spLocks noChangeArrowheads="1"/>
          </p:cNvSpPr>
          <p:nvPr/>
        </p:nvSpPr>
        <p:spPr bwMode="auto">
          <a:xfrm rot="18143362">
            <a:off x="14346837" y="5641847"/>
            <a:ext cx="609462" cy="194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defTabSz="1219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zh-CN" sz="665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</a:rPr>
              <a:t>状元成才路</a:t>
            </a:r>
            <a:endParaRPr lang="zh-CN" altLang="zh-CN" sz="665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19" name="文本框 45"/>
          <p:cNvSpPr txBox="1">
            <a:spLocks noChangeArrowheads="1"/>
          </p:cNvSpPr>
          <p:nvPr/>
        </p:nvSpPr>
        <p:spPr bwMode="auto">
          <a:xfrm rot="17097278">
            <a:off x="14268520" y="1514347"/>
            <a:ext cx="609462" cy="194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defTabSz="1219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zh-CN" sz="665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</a:rPr>
              <a:t>状元成才路</a:t>
            </a:r>
            <a:endParaRPr lang="zh-CN" altLang="zh-CN" sz="665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36418" y="0"/>
            <a:ext cx="21717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佳作点评</a:t>
            </a:r>
            <a:endParaRPr lang="zh-CN" altLang="en-US" sz="32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矩形 7"/>
          <p:cNvSpPr/>
          <p:nvPr/>
        </p:nvSpPr>
        <p:spPr>
          <a:xfrm>
            <a:off x="1183988" y="1335350"/>
            <a:ext cx="6993658" cy="415209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外面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还下着小雨，他淋着小雨跑到墙角边，坐在一把椅子上。只见他坐着一动也不动，泪水不断地从他的眼角流下来。看着他伤心的样子，我的鼻子也酸酸的，眼泪也快流下来了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r>
              <a:rPr lang="en-US" altLang="zh-CN" sz="3600" b="1" baseline="300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③</a:t>
            </a:r>
            <a:endParaRPr lang="zh-CN" altLang="en-US" sz="3600" b="1" baseline="30000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36418" y="0"/>
            <a:ext cx="21717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佳作点评</a:t>
            </a:r>
            <a:endParaRPr lang="zh-CN" altLang="en-US" sz="32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8716628" y="461718"/>
            <a:ext cx="0" cy="6187661"/>
          </a:xfrm>
          <a:prstGeom prst="line">
            <a:avLst/>
          </a:prstGeom>
          <a:ln>
            <a:prstDash val="dash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8933873" y="1775830"/>
            <a:ext cx="2914651" cy="3559436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121920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③通过对许军的动作、神态描写和对“我”的描写，表现了他的</a:t>
            </a:r>
            <a:r>
              <a:rPr lang="zh-CN" altLang="en-US" sz="32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伤心。</a:t>
            </a:r>
            <a:endParaRPr lang="en-US" altLang="zh-CN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9078384" y="1388534"/>
            <a:ext cx="0" cy="4705351"/>
          </a:xfrm>
          <a:prstGeom prst="line">
            <a:avLst/>
          </a:prstGeom>
          <a:ln>
            <a:prstDash val="dash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2291" name="矩形 7"/>
          <p:cNvSpPr/>
          <p:nvPr/>
        </p:nvSpPr>
        <p:spPr>
          <a:xfrm>
            <a:off x="644236" y="1154071"/>
            <a:ext cx="8146473" cy="493981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我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走过去坐在他旁边，轻轻地问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:“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你怎么了？”他低着头没有回答，他的两眼有些红肿，尽管他在克制自己，但泪水还是从眼角不断涌出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r>
              <a:rPr lang="en-US" altLang="zh-CN" sz="3600" b="1" baseline="300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④</a:t>
            </a:r>
            <a:endParaRPr lang="en-US" altLang="zh-CN" sz="3600" b="1" baseline="30000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5000"/>
              </a:lnSpc>
            </a:pP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我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又问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:“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有什么事吗？”他抽噎着回答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:“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没有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这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这不关你的事。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078385" y="2002367"/>
            <a:ext cx="2747433" cy="2475999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121920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735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④对许军的动作、神态描写，再次突出他的伤心。</a:t>
            </a:r>
            <a:endParaRPr lang="zh-CN" altLang="en-US" sz="3200" b="1" dirty="0">
              <a:solidFill>
                <a:srgbClr val="0000FF"/>
              </a:solidFill>
              <a:latin typeface="+mj-ea"/>
              <a:ea typeface="+mj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36418" y="0"/>
            <a:ext cx="21717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佳作点评</a:t>
            </a:r>
            <a:endParaRPr lang="zh-CN" altLang="en-US" sz="32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矩形 7"/>
          <p:cNvSpPr/>
          <p:nvPr/>
        </p:nvSpPr>
        <p:spPr>
          <a:xfrm>
            <a:off x="675409" y="946535"/>
            <a:ext cx="10848109" cy="493981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我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想逗他开心，可是他丝毫不为所动。我心想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他应该是碰到什么特别伤心的事了吧，要不然怎么会哭得这么厉害呢，而且怎么都停不下来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5000"/>
              </a:lnSpc>
            </a:pP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再三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追问下，他终于带着哭腔说明了缘由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:“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我表妹今天来我家做客，吃过午饭后，我把我最心爱的机器人拿出来玩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，表妹见了很喜欢，哭闹着非要把机器人拿走。我当然不愿意了，这可是我最喜欢的玩具。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36418" y="0"/>
            <a:ext cx="21717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佳作点评</a:t>
            </a:r>
            <a:endParaRPr lang="zh-CN" altLang="en-US" sz="32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8834967" y="1534585"/>
            <a:ext cx="0" cy="4705351"/>
          </a:xfrm>
          <a:prstGeom prst="line">
            <a:avLst/>
          </a:prstGeom>
          <a:ln>
            <a:prstDash val="dash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5363" name="矩形 7"/>
          <p:cNvSpPr/>
          <p:nvPr/>
        </p:nvSpPr>
        <p:spPr>
          <a:xfrm>
            <a:off x="1263844" y="1660815"/>
            <a:ext cx="7474911" cy="355481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可是，妈妈说我是大哥哥，应该让着妹妹，非让我把机器人送给表妹。我不肯，表妹就过来把我的机器人抢走了。 看到机器人被抢走，我就伤心地跑出来了。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en-US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3600" b="1" baseline="300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⑤</a:t>
            </a:r>
            <a:endParaRPr lang="zh-CN" altLang="en-US" sz="3600" b="1" baseline="30000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258300" y="1766648"/>
            <a:ext cx="2419543" cy="43272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735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⑤语言描写，讲述许军伤心的原因。同时，解开上文的悬念，照应开头。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36418" y="0"/>
            <a:ext cx="21717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佳作点评</a:t>
            </a:r>
            <a:endParaRPr lang="zh-CN" altLang="en-US" sz="32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4294967295"/>
          </p:nvPr>
        </p:nvSpPr>
        <p:spPr>
          <a:xfrm>
            <a:off x="0" y="1436687"/>
            <a:ext cx="11247438" cy="3332739"/>
          </a:xfrm>
          <a:prstGeom prst="rect">
            <a:avLst/>
          </a:prstGeom>
        </p:spPr>
        <p:txBody>
          <a:bodyPr>
            <a:noAutofit/>
          </a:bodyPr>
          <a:lstStyle/>
          <a:p>
            <a:pPr marL="355600" marR="0" lvl="0" indent="356235" algn="just" defTabSz="457200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noProof="0" dirty="0" smtClean="0">
                <a:ln>
                  <a:noFill/>
                </a:ln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 </a:t>
            </a:r>
            <a:r>
              <a:rPr lang="en-US" altLang="zh-CN" sz="3200" noProof="0" dirty="0" err="1" smtClean="0">
                <a:ln>
                  <a:noFill/>
                </a:ln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同学们</a:t>
            </a:r>
            <a:r>
              <a:rPr lang="en-US" altLang="zh-CN" sz="3200" noProof="0" dirty="0">
                <a:ln>
                  <a:noFill/>
                </a:ln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，</a:t>
            </a:r>
            <a:r>
              <a:rPr lang="zh-CN" altLang="en-US" sz="3200" noProof="0" dirty="0">
                <a:ln>
                  <a:noFill/>
                </a:ln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上节课通过讨论学习，我们知道了描写人物的各种样子。</a:t>
            </a:r>
            <a:endParaRPr lang="zh-CN" altLang="en-US" sz="3200" noProof="0" dirty="0">
              <a:ln>
                <a:noFill/>
              </a:ln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marL="355600" marR="0" lvl="0" indent="356235" algn="just" defTabSz="457200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3200" noProof="0" dirty="0" smtClean="0">
                <a:ln>
                  <a:noFill/>
                </a:ln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 这</a:t>
            </a:r>
            <a:r>
              <a:rPr lang="zh-CN" altLang="en-US" sz="3200" noProof="0" dirty="0">
                <a:ln>
                  <a:noFill/>
                </a:ln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节课，</a:t>
            </a:r>
            <a:r>
              <a:rPr lang="zh-CN" altLang="en-US" sz="3200" noProof="0" dirty="0" smtClean="0">
                <a:ln>
                  <a:noFill/>
                </a:ln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我们将结合具体的片段继续</a:t>
            </a:r>
            <a:r>
              <a:rPr lang="zh-CN" altLang="en-US" sz="3200" noProof="0" dirty="0" smtClean="0">
                <a:ln>
                  <a:noFill/>
                </a:ln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学习</a:t>
            </a:r>
            <a:r>
              <a:rPr lang="zh-CN" altLang="en-US" sz="3200" noProof="0" dirty="0" smtClean="0">
                <a:ln>
                  <a:noFill/>
                </a:ln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，</a:t>
            </a:r>
            <a:r>
              <a:rPr lang="zh-CN" altLang="en-US" sz="3200" dirty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从多个角度角度把人物当时的表现写具体，反映出人物的内心</a:t>
            </a:r>
            <a:r>
              <a:rPr lang="zh-CN" altLang="en-US" sz="3200" dirty="0" smtClean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。</a:t>
            </a:r>
            <a:endParaRPr lang="zh-CN" altLang="en-US" sz="320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36418" y="0"/>
            <a:ext cx="21717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新课导入</a:t>
            </a:r>
            <a:endParaRPr lang="zh-CN" altLang="en-US" sz="32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28134" y="2047691"/>
            <a:ext cx="10735733" cy="1983685"/>
          </a:xfrm>
          <a:prstGeom prst="rect">
            <a:avLst/>
          </a:prstGeom>
          <a:noFill/>
          <a:ln>
            <a:noFill/>
          </a:ln>
          <a:effectLst/>
        </p:spPr>
        <p:txBody>
          <a:bodyPr anchor="ctr">
            <a:spAutoFit/>
          </a:bodyPr>
          <a:lstStyle/>
          <a:p>
            <a:pPr defTabSz="121920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4265" b="1" dirty="0">
                <a:solidFill>
                  <a:srgbClr val="0000FF"/>
                </a:solidFill>
                <a:latin typeface="+mj-ea"/>
                <a:ea typeface="+mj-ea"/>
              </a:rPr>
              <a:t>    </a:t>
            </a:r>
            <a:r>
              <a:rPr lang="zh-CN" altLang="en-US" sz="4265" b="1" dirty="0">
                <a:solidFill>
                  <a:srgbClr val="7030A0"/>
                </a:solidFill>
                <a:latin typeface="+mj-ea"/>
                <a:ea typeface="+mj-ea"/>
              </a:rPr>
              <a:t>点评</a:t>
            </a:r>
            <a:r>
              <a:rPr lang="zh-CN" altLang="en-US" sz="4265" b="1" dirty="0" smtClean="0">
                <a:solidFill>
                  <a:srgbClr val="7030A0"/>
                </a:solidFill>
                <a:latin typeface="+mj-ea"/>
                <a:ea typeface="+mj-ea"/>
              </a:rPr>
              <a:t>：</a:t>
            </a:r>
            <a:r>
              <a:rPr lang="zh-CN" altLang="en-US" sz="3200" b="1" dirty="0">
                <a:latin typeface="+mj-ea"/>
                <a:ea typeface="+mj-ea"/>
              </a:rPr>
              <a:t>这篇文章多次设置悬念，生动新颖。同时通过对人物动作、语言、神态的描写把人物伤心的样子写得很具体。其中动作、语言、神态描写到位，极具借鉴意义</a:t>
            </a:r>
            <a:r>
              <a:rPr lang="zh-CN" altLang="en-US" sz="3200" b="1" dirty="0" smtClean="0">
                <a:latin typeface="+mj-ea"/>
                <a:ea typeface="+mj-ea"/>
              </a:rPr>
              <a:t>。</a:t>
            </a:r>
            <a:endParaRPr lang="zh-CN" altLang="en-US" sz="3200" b="1" dirty="0">
              <a:latin typeface="+mj-ea"/>
              <a:ea typeface="+mj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36418" y="0"/>
            <a:ext cx="21717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佳作点评</a:t>
            </a:r>
            <a:endParaRPr lang="zh-CN" altLang="en-US" sz="32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4926803" y="976107"/>
            <a:ext cx="2944559" cy="671630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写作指导</a:t>
            </a:r>
            <a:endParaRPr lang="zh-CN" altLang="en-US" sz="28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420563" y="1962822"/>
            <a:ext cx="1094615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 smtClean="0"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</a:rPr>
              <a:t>从</a:t>
            </a:r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</a:rPr>
              <a:t>多个角度写一个人当时的表现。</a:t>
            </a:r>
            <a:endParaRPr lang="zh-CN" altLang="en-US" sz="3200" b="1" dirty="0">
              <a:latin typeface="微软雅黑" panose="020B0503020204020204" charset="-122"/>
              <a:ea typeface="微软雅黑" panose="020B0503020204020204" charset="-122"/>
              <a:cs typeface="楷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151091" y="2609823"/>
            <a:ext cx="7286676" cy="26015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</a:rPr>
              <a:t>他的面部表情是怎样的？眼神与平时一样吗？</a:t>
            </a:r>
            <a:endParaRPr lang="en-US" altLang="zh-CN" sz="2800" dirty="0">
              <a:solidFill>
                <a:schemeClr val="accent2"/>
              </a:solidFill>
              <a:latin typeface="微软雅黑" panose="020B0503020204020204" charset="-122"/>
              <a:ea typeface="微软雅黑" panose="020B0503020204020204" charset="-122"/>
              <a:cs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</a:rPr>
              <a:t>他有哪些不寻常的举动？</a:t>
            </a:r>
            <a:endParaRPr lang="en-US" altLang="zh-CN" sz="2800" dirty="0">
              <a:solidFill>
                <a:schemeClr val="accent2"/>
              </a:solidFill>
              <a:latin typeface="微软雅黑" panose="020B0503020204020204" charset="-122"/>
              <a:ea typeface="微软雅黑" panose="020B0503020204020204" charset="-122"/>
              <a:cs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</a:rPr>
              <a:t>他说了哪些话？说话时语气是怎样的？</a:t>
            </a:r>
            <a:endParaRPr lang="en-US" altLang="zh-CN" sz="2800" dirty="0">
              <a:solidFill>
                <a:schemeClr val="accent2"/>
              </a:solidFill>
              <a:latin typeface="微软雅黑" panose="020B0503020204020204" charset="-122"/>
              <a:ea typeface="微软雅黑" panose="020B0503020204020204" charset="-122"/>
              <a:cs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</a:rPr>
              <a:t>周围的人有什么反应？</a:t>
            </a:r>
            <a:endParaRPr lang="en-US" altLang="zh-CN" sz="2800" dirty="0">
              <a:solidFill>
                <a:schemeClr val="accent2"/>
              </a:solidFill>
              <a:latin typeface="微软雅黑" panose="020B0503020204020204" charset="-122"/>
              <a:ea typeface="微软雅黑" panose="020B0503020204020204" charset="-122"/>
              <a:cs typeface="楷体" panose="02010609060101010101" pitchFamily="49" charset="-122"/>
            </a:endParaRPr>
          </a:p>
        </p:txBody>
      </p:sp>
      <p:grpSp>
        <p:nvGrpSpPr>
          <p:cNvPr id="7" name="组合 7"/>
          <p:cNvGrpSpPr/>
          <p:nvPr/>
        </p:nvGrpSpPr>
        <p:grpSpPr>
          <a:xfrm>
            <a:off x="9069107" y="3025784"/>
            <a:ext cx="1129685" cy="618472"/>
            <a:chOff x="2297864" y="2336363"/>
            <a:chExt cx="780870" cy="724777"/>
          </a:xfrm>
        </p:grpSpPr>
        <p:sp>
          <p:nvSpPr>
            <p:cNvPr id="8" name="云形 7"/>
            <p:cNvSpPr/>
            <p:nvPr/>
          </p:nvSpPr>
          <p:spPr>
            <a:xfrm>
              <a:off x="2297864" y="2336363"/>
              <a:ext cx="604626" cy="724777"/>
            </a:xfrm>
            <a:prstGeom prst="cloud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297864" y="2392175"/>
              <a:ext cx="780870" cy="6131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神态</a:t>
              </a:r>
              <a:endPara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0" name="组合 7"/>
          <p:cNvGrpSpPr/>
          <p:nvPr/>
        </p:nvGrpSpPr>
        <p:grpSpPr>
          <a:xfrm>
            <a:off x="7300232" y="3392775"/>
            <a:ext cx="1129685" cy="618472"/>
            <a:chOff x="2263603" y="2336363"/>
            <a:chExt cx="780870" cy="724777"/>
          </a:xfrm>
        </p:grpSpPr>
        <p:sp>
          <p:nvSpPr>
            <p:cNvPr id="11" name="云形 10"/>
            <p:cNvSpPr/>
            <p:nvPr/>
          </p:nvSpPr>
          <p:spPr>
            <a:xfrm>
              <a:off x="2297864" y="2336363"/>
              <a:ext cx="604626" cy="724777"/>
            </a:xfrm>
            <a:prstGeom prst="cloud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3" name="TextBox 8"/>
            <p:cNvSpPr txBox="1"/>
            <p:nvPr/>
          </p:nvSpPr>
          <p:spPr>
            <a:xfrm>
              <a:off x="2263603" y="2447986"/>
              <a:ext cx="780870" cy="6131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动作</a:t>
              </a:r>
              <a:endPara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4" name="组合 7"/>
          <p:cNvGrpSpPr/>
          <p:nvPr/>
        </p:nvGrpSpPr>
        <p:grpSpPr>
          <a:xfrm>
            <a:off x="8388202" y="4011246"/>
            <a:ext cx="1129685" cy="618472"/>
            <a:chOff x="2263603" y="2336363"/>
            <a:chExt cx="780870" cy="724777"/>
          </a:xfrm>
        </p:grpSpPr>
        <p:sp>
          <p:nvSpPr>
            <p:cNvPr id="15" name="云形 14"/>
            <p:cNvSpPr/>
            <p:nvPr/>
          </p:nvSpPr>
          <p:spPr>
            <a:xfrm>
              <a:off x="2297864" y="2336363"/>
              <a:ext cx="604626" cy="724777"/>
            </a:xfrm>
            <a:prstGeom prst="cloud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6" name="TextBox 8"/>
            <p:cNvSpPr txBox="1"/>
            <p:nvPr/>
          </p:nvSpPr>
          <p:spPr>
            <a:xfrm>
              <a:off x="2263603" y="2447986"/>
              <a:ext cx="780870" cy="6131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语言</a:t>
              </a:r>
              <a:endPara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7" name="组合 7"/>
          <p:cNvGrpSpPr/>
          <p:nvPr/>
        </p:nvGrpSpPr>
        <p:grpSpPr>
          <a:xfrm>
            <a:off x="6256652" y="4618720"/>
            <a:ext cx="2696391" cy="618472"/>
            <a:chOff x="2297864" y="2336363"/>
            <a:chExt cx="834715" cy="724777"/>
          </a:xfrm>
        </p:grpSpPr>
        <p:sp>
          <p:nvSpPr>
            <p:cNvPr id="18" name="云形 17"/>
            <p:cNvSpPr/>
            <p:nvPr/>
          </p:nvSpPr>
          <p:spPr>
            <a:xfrm>
              <a:off x="2297864" y="2336363"/>
              <a:ext cx="604626" cy="724777"/>
            </a:xfrm>
            <a:prstGeom prst="cloud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9" name="TextBox 8"/>
            <p:cNvSpPr txBox="1"/>
            <p:nvPr/>
          </p:nvSpPr>
          <p:spPr>
            <a:xfrm>
              <a:off x="2351709" y="2427441"/>
              <a:ext cx="780870" cy="6131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侧面描写</a:t>
              </a:r>
              <a:endPara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436418" y="0"/>
            <a:ext cx="21717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习作指导</a:t>
            </a:r>
            <a:endParaRPr lang="zh-CN" altLang="en-US" sz="32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4926803" y="976107"/>
            <a:ext cx="2944559" cy="671630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写作指导</a:t>
            </a:r>
            <a:endParaRPr lang="zh-CN" altLang="en-US" sz="28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175847" y="1650718"/>
            <a:ext cx="9653270" cy="73866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711200" algn="l" fontAlgn="auto">
              <a:lnSpc>
                <a:spcPct val="150000"/>
              </a:lnSpc>
            </a:pPr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  <a:sym typeface="+mn-ea"/>
              </a:rPr>
              <a:t>多描写，少叙述。</a:t>
            </a:r>
            <a:endParaRPr lang="zh-CN" altLang="en-US" sz="3200" b="1" dirty="0">
              <a:latin typeface="微软雅黑" panose="020B0503020204020204" charset="-122"/>
              <a:ea typeface="微软雅黑" panose="020B0503020204020204" charset="-122"/>
              <a:cs typeface="楷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36418" y="0"/>
            <a:ext cx="21717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习作指导</a:t>
            </a:r>
            <a:endParaRPr lang="zh-CN" altLang="en-US" sz="32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753763" y="2834448"/>
            <a:ext cx="949959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3200" dirty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</a:rPr>
              <a:t>记叙：重点是陈述过程。</a:t>
            </a:r>
            <a:endParaRPr lang="zh-CN" altLang="en-US" sz="3200" dirty="0">
              <a:solidFill>
                <a:schemeClr val="accent2"/>
              </a:solidFill>
              <a:latin typeface="微软雅黑" panose="020B0503020204020204" charset="-122"/>
              <a:ea typeface="微软雅黑" panose="020B0503020204020204" charset="-122"/>
              <a:cs typeface="楷体" panose="02010609060101010101" pitchFamily="49" charset="-122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3200" dirty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</a:rPr>
              <a:t>描写：重点是使对象生动、形象，使对象的特征突出。</a:t>
            </a:r>
            <a:endParaRPr lang="zh-CN" altLang="en-US" sz="3200" dirty="0">
              <a:solidFill>
                <a:schemeClr val="accent2"/>
              </a:solidFill>
              <a:latin typeface="微软雅黑" panose="020B0503020204020204" charset="-122"/>
              <a:ea typeface="微软雅黑" panose="020B0503020204020204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4926803" y="976107"/>
            <a:ext cx="2944559" cy="671630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写作指导</a:t>
            </a:r>
            <a:endParaRPr lang="zh-CN" altLang="en-US" sz="28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390784" y="2933931"/>
            <a:ext cx="9653270" cy="7439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711200" algn="l" fontAlgn="auto">
              <a:lnSpc>
                <a:spcPct val="150000"/>
              </a:lnSpc>
            </a:pPr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  <a:sym typeface="+mn-ea"/>
              </a:rPr>
              <a:t>一个片段只写一个</a:t>
            </a:r>
            <a:r>
              <a:rPr lang="zh-CN" altLang="en-US" sz="3200" b="1" dirty="0" smtClean="0"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  <a:sym typeface="+mn-ea"/>
              </a:rPr>
              <a:t>重点</a:t>
            </a:r>
            <a:endParaRPr lang="zh-CN" altLang="en-US" sz="3200" b="1" dirty="0">
              <a:latin typeface="微软雅黑" panose="020B0503020204020204" charset="-122"/>
              <a:ea typeface="微软雅黑" panose="020B0503020204020204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36418" y="0"/>
            <a:ext cx="21717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习作指导</a:t>
            </a:r>
            <a:endParaRPr lang="zh-CN" altLang="en-US" sz="32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31570" y="3033681"/>
            <a:ext cx="1704975" cy="25683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>
          <a:xfrm>
            <a:off x="3754120" y="981075"/>
            <a:ext cx="4568825" cy="593090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片段一</a:t>
            </a:r>
            <a:endParaRPr lang="zh-CN" altLang="en-US" sz="2800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5" name="文本框 5"/>
          <p:cNvSpPr txBox="1">
            <a:spLocks noChangeArrowheads="1"/>
          </p:cNvSpPr>
          <p:nvPr/>
        </p:nvSpPr>
        <p:spPr bwMode="auto">
          <a:xfrm>
            <a:off x="1104207" y="2384015"/>
            <a:ext cx="9868650" cy="26776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indent="609600" algn="l" fontAlgn="auto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r>
              <a:rPr lang="zh-CN" altLang="en-US" sz="2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</a:rPr>
              <a:t>记得有一次，我在半夜发了烧，我和她说我睡不着觉浑身特别热。妈妈马上开了灯，一摸我的头就慌了神，马上起来给我量体温，好像</a:t>
            </a:r>
            <a:r>
              <a:rPr lang="zh-CN" altLang="en-US" sz="2800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</a:rPr>
              <a:t>是39度</a:t>
            </a:r>
            <a:r>
              <a:rPr lang="zh-CN" altLang="en-US" sz="2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</a:rPr>
              <a:t>多。妈妈</a:t>
            </a:r>
            <a:r>
              <a:rPr lang="zh-CN" altLang="en-US" sz="2800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</a:rPr>
              <a:t>和爸爸</a:t>
            </a:r>
            <a:r>
              <a:rPr lang="zh-CN" altLang="en-US" sz="2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</a:rPr>
              <a:t>就把我带到了医院里了。 那时没几个人</a:t>
            </a:r>
            <a:r>
              <a:rPr lang="zh-CN" altLang="en-US" sz="2800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</a:rPr>
              <a:t>，妈妈</a:t>
            </a:r>
            <a:r>
              <a:rPr lang="zh-CN" altLang="en-US" sz="2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</a:rPr>
              <a:t>非常担心我，怕我烧得更厉害。</a:t>
            </a:r>
            <a:endParaRPr lang="zh-CN" altLang="en-US" sz="28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楷体" panose="02010609060101010101" pitchFamily="49" charset="-122"/>
            </a:endParaRPr>
          </a:p>
        </p:txBody>
      </p:sp>
      <p:sp>
        <p:nvSpPr>
          <p:cNvPr id="12" name="圆角矩形 11"/>
          <p:cNvSpPr/>
          <p:nvPr/>
        </p:nvSpPr>
        <p:spPr bwMode="auto">
          <a:xfrm>
            <a:off x="789709" y="1931035"/>
            <a:ext cx="10217381" cy="3482629"/>
          </a:xfrm>
          <a:prstGeom prst="roundRect">
            <a:avLst/>
          </a:prstGeom>
          <a:noFill/>
          <a:ln w="38100" cmpd="thickThin">
            <a:solidFill>
              <a:srgbClr val="A1C45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圆角矩形标注 3"/>
          <p:cNvSpPr/>
          <p:nvPr/>
        </p:nvSpPr>
        <p:spPr>
          <a:xfrm>
            <a:off x="9084310" y="5771746"/>
            <a:ext cx="2654935" cy="738505"/>
          </a:xfrm>
          <a:prstGeom prst="wedgeRoundRectCallout">
            <a:avLst>
              <a:gd name="adj1" fmla="val -11831"/>
              <a:gd name="adj2" fmla="val -72574"/>
              <a:gd name="adj3" fmla="val 16667"/>
            </a:avLst>
          </a:prstGeom>
          <a:solidFill>
            <a:srgbClr val="A1C450"/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</a:rPr>
              <a:t>无重点</a:t>
            </a:r>
            <a:endParaRPr lang="zh-CN" altLang="en-US" sz="32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36418" y="0"/>
            <a:ext cx="21717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习作指导</a:t>
            </a:r>
            <a:endParaRPr lang="zh-CN" altLang="en-US" sz="32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>
          <a:xfrm>
            <a:off x="3754120" y="981075"/>
            <a:ext cx="4568825" cy="593090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片段二</a:t>
            </a:r>
            <a:endParaRPr lang="zh-CN" altLang="en-US" sz="2800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5" name="文本框 5"/>
          <p:cNvSpPr txBox="1">
            <a:spLocks noChangeArrowheads="1"/>
          </p:cNvSpPr>
          <p:nvPr/>
        </p:nvSpPr>
        <p:spPr bwMode="auto">
          <a:xfrm>
            <a:off x="914400" y="2243455"/>
            <a:ext cx="10034905" cy="26776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indent="609600" algn="l" fontAlgn="auto">
              <a:lnSpc>
                <a:spcPct val="150000"/>
              </a:lnSpc>
            </a:pPr>
            <a:r>
              <a:rPr lang="zh-CN" altLang="en-US" sz="2800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我</a:t>
            </a:r>
            <a:r>
              <a:rPr lang="zh-CN" altLang="en-US" sz="28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发烧，朦胧中，一个身影出现在身边，她弯着腰、附下身子凑近我的脸庞，一股温热的气息扑在我脸上。是妈妈！我努力地睁开发涩的双眼，却分明看到——妈妈满溢的泪水扑簌簌落了下来。 </a:t>
            </a:r>
            <a:endParaRPr lang="zh-CN" altLang="en-US" sz="28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2" name="圆角矩形 11"/>
          <p:cNvSpPr/>
          <p:nvPr/>
        </p:nvSpPr>
        <p:spPr bwMode="auto">
          <a:xfrm>
            <a:off x="561109" y="1931035"/>
            <a:ext cx="10445981" cy="3409892"/>
          </a:xfrm>
          <a:prstGeom prst="roundRect">
            <a:avLst/>
          </a:prstGeom>
          <a:noFill/>
          <a:ln w="38100" cmpd="thickThin">
            <a:solidFill>
              <a:srgbClr val="A1C45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圆角矩形标注 3"/>
          <p:cNvSpPr/>
          <p:nvPr/>
        </p:nvSpPr>
        <p:spPr>
          <a:xfrm>
            <a:off x="8720629" y="5678228"/>
            <a:ext cx="2654935" cy="738505"/>
          </a:xfrm>
          <a:prstGeom prst="wedgeRoundRectCallout">
            <a:avLst>
              <a:gd name="adj1" fmla="val -10657"/>
              <a:gd name="adj2" fmla="val -68353"/>
              <a:gd name="adj3" fmla="val 16667"/>
            </a:avLst>
          </a:prstGeom>
          <a:solidFill>
            <a:srgbClr val="A1C450"/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3200" b="1" dirty="0" smtClean="0">
                <a:latin typeface="微软雅黑" panose="020B0503020204020204" charset="-122"/>
                <a:ea typeface="微软雅黑" panose="020B0503020204020204" charset="-122"/>
              </a:rPr>
              <a:t>有</a:t>
            </a:r>
            <a:r>
              <a:rPr lang="zh-CN" altLang="en-US" sz="3200" b="1" dirty="0" smtClean="0">
                <a:latin typeface="微软雅黑" panose="020B0503020204020204" charset="-122"/>
                <a:ea typeface="微软雅黑" panose="020B0503020204020204" charset="-122"/>
              </a:rPr>
              <a:t>重点</a:t>
            </a:r>
            <a:endParaRPr lang="zh-CN" altLang="zh-CN" sz="32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36418" y="0"/>
            <a:ext cx="21717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习作指导</a:t>
            </a:r>
            <a:endParaRPr lang="zh-CN" altLang="en-US" sz="32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圆角矩形 6"/>
          <p:cNvSpPr/>
          <p:nvPr/>
        </p:nvSpPr>
        <p:spPr>
          <a:xfrm>
            <a:off x="3754120" y="981075"/>
            <a:ext cx="4568825" cy="593090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点评</a:t>
            </a:r>
            <a:endParaRPr lang="zh-CN" altLang="en-US" sz="2800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5" name="文本框 5"/>
          <p:cNvSpPr txBox="1">
            <a:spLocks noChangeArrowheads="1"/>
          </p:cNvSpPr>
          <p:nvPr/>
        </p:nvSpPr>
        <p:spPr bwMode="auto">
          <a:xfrm>
            <a:off x="1248005" y="2400762"/>
            <a:ext cx="9900286" cy="26776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indent="711200" algn="l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3773799597"/>
                </a:ext>
              </a:extLst>
            </a:pPr>
            <a:r>
              <a:rPr lang="zh-CN" altLang="en-US" sz="2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描写</a:t>
            </a:r>
            <a:r>
              <a:rPr lang="zh-CN" altLang="en-US" sz="2800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手法</a:t>
            </a:r>
            <a:r>
              <a:rPr lang="zh-CN" altLang="en-US" sz="2800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应用得好</a:t>
            </a:r>
            <a:r>
              <a:rPr lang="zh-CN" altLang="en-US" sz="2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，能使人物、事件和景物栩栩如生，使文章更加</a:t>
            </a:r>
            <a:r>
              <a:rPr lang="zh-CN" altLang="en-US" sz="2800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形象</a:t>
            </a:r>
            <a:r>
              <a:rPr lang="zh-CN" altLang="en-US" sz="2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、生动</a:t>
            </a:r>
            <a:r>
              <a:rPr lang="zh-CN" altLang="en-US" sz="2800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。大家在生活中遇到</a:t>
            </a:r>
            <a:r>
              <a:rPr lang="zh-CN" altLang="en-US" sz="2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的多是平凡</a:t>
            </a:r>
            <a:r>
              <a:rPr lang="zh-CN" altLang="en-US" sz="2800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、普通</a:t>
            </a:r>
            <a:r>
              <a:rPr lang="zh-CN" altLang="en-US" sz="2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的事</a:t>
            </a:r>
            <a:r>
              <a:rPr lang="zh-CN" altLang="en-US" sz="2800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，少有</a:t>
            </a:r>
            <a:r>
              <a:rPr lang="zh-CN" altLang="en-US" sz="2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惊天动地</a:t>
            </a:r>
            <a:r>
              <a:rPr lang="zh-CN" altLang="en-US" sz="2800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、感人肺腑</a:t>
            </a:r>
            <a:r>
              <a:rPr lang="zh-CN" altLang="en-US" sz="2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的大事</a:t>
            </a:r>
            <a:r>
              <a:rPr lang="zh-CN" altLang="en-US" sz="2800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。这时，</a:t>
            </a:r>
            <a:r>
              <a:rPr lang="zh-CN" altLang="en-US" sz="2800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作文的细节描写显得格外重要。</a:t>
            </a:r>
            <a:endParaRPr lang="zh-CN" altLang="en-US" sz="28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2" name="圆角矩形 11"/>
          <p:cNvSpPr/>
          <p:nvPr/>
        </p:nvSpPr>
        <p:spPr bwMode="auto">
          <a:xfrm>
            <a:off x="935182" y="2112645"/>
            <a:ext cx="10525933" cy="3421209"/>
          </a:xfrm>
          <a:prstGeom prst="roundRect">
            <a:avLst/>
          </a:prstGeom>
          <a:noFill/>
          <a:ln w="38100" cmpd="thickThin">
            <a:solidFill>
              <a:srgbClr val="A1C45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36418" y="0"/>
            <a:ext cx="21717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习作指导</a:t>
            </a:r>
            <a:endParaRPr lang="zh-CN" altLang="en-US" sz="32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4926803" y="976107"/>
            <a:ext cx="2944559" cy="671630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写作指导</a:t>
            </a:r>
            <a:endParaRPr lang="zh-CN" altLang="en-US" sz="28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269365" y="2009140"/>
            <a:ext cx="9653270" cy="7439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711200" algn="l" fontAlgn="auto">
              <a:lnSpc>
                <a:spcPct val="150000"/>
              </a:lnSpc>
            </a:pPr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  <a:sym typeface="+mn-ea"/>
              </a:rPr>
              <a:t>如何进行细节描写</a:t>
            </a:r>
            <a:r>
              <a:rPr lang="zh-CN" altLang="en-US" sz="3200" b="1" dirty="0" smtClean="0"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  <a:sym typeface="+mn-ea"/>
              </a:rPr>
              <a:t>？</a:t>
            </a:r>
            <a:endParaRPr lang="zh-CN" altLang="en-US" sz="3200" b="1" dirty="0">
              <a:latin typeface="微软雅黑" panose="020B0503020204020204" charset="-122"/>
              <a:ea typeface="微软雅黑" panose="020B0503020204020204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36418" y="0"/>
            <a:ext cx="21717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习作指导</a:t>
            </a:r>
            <a:endParaRPr lang="zh-CN" altLang="en-US" sz="32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522268" y="3072102"/>
            <a:ext cx="949959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3200" dirty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</a:rPr>
              <a:t>确定你要写什么事。</a:t>
            </a:r>
            <a:endParaRPr lang="zh-CN" altLang="en-US" sz="3200" dirty="0">
              <a:solidFill>
                <a:schemeClr val="accent2"/>
              </a:solidFill>
              <a:latin typeface="微软雅黑" panose="020B0503020204020204" charset="-122"/>
              <a:ea typeface="微软雅黑" panose="020B0503020204020204" charset="-122"/>
              <a:cs typeface="楷体" panose="02010609060101010101" pitchFamily="49" charset="-122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charset="0"/>
              <a:buChar char="p"/>
            </a:pPr>
            <a:r>
              <a:rPr lang="zh-CN" altLang="en-US" sz="3200" dirty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</a:rPr>
              <a:t>选取最能表现中心或题意，突出人物品质、特点的细节动作或局部环节来描写。</a:t>
            </a:r>
            <a:endParaRPr lang="zh-CN" altLang="en-US" sz="3200" dirty="0">
              <a:solidFill>
                <a:schemeClr val="accent2"/>
              </a:solidFill>
              <a:latin typeface="微软雅黑" panose="020B0503020204020204" charset="-122"/>
              <a:ea typeface="微软雅黑" panose="020B0503020204020204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楷体">
      <a:majorFont>
        <a:latin typeface="GB Pinyinok-B"/>
        <a:ea typeface="楷体"/>
        <a:cs typeface=""/>
      </a:majorFont>
      <a:minorFont>
        <a:latin typeface="GB Pinyinok-B"/>
        <a:ea typeface="楷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1963</Words>
  <Application>WPS 演示</Application>
  <PresentationFormat>宽屏</PresentationFormat>
  <Paragraphs>191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2" baseType="lpstr">
      <vt:lpstr>Arial</vt:lpstr>
      <vt:lpstr>宋体</vt:lpstr>
      <vt:lpstr>Wingdings</vt:lpstr>
      <vt:lpstr>微软雅黑</vt:lpstr>
      <vt:lpstr>楷体</vt:lpstr>
      <vt:lpstr>Wingdings</vt:lpstr>
      <vt:lpstr>GB Pinyinok-B</vt:lpstr>
      <vt:lpstr>Segoe Print</vt:lpstr>
      <vt:lpstr>Arial Unicode MS</vt:lpstr>
      <vt:lpstr>Calibri</vt:lpstr>
      <vt:lpstr>黑体</vt:lpstr>
      <vt:lpstr>Office 主题</vt:lpstr>
      <vt:lpstr>习作：他____了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3.植物妈妈有办法</dc:title>
  <dc:creator/>
  <cp:lastModifiedBy>qwe</cp:lastModifiedBy>
  <cp:revision>200</cp:revision>
  <dcterms:created xsi:type="dcterms:W3CDTF">2019-01-28T06:44:00Z</dcterms:created>
  <dcterms:modified xsi:type="dcterms:W3CDTF">2021-11-01T11:47:04Z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79C89CECF99A4A2D8F064F2C3C915BB7</vt:lpwstr>
  </property>
</Properties>
</file>