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1860"/>
    <p:restoredTop sz="94660"/>
  </p:normalViewPr>
  <p:slideViewPr>
    <p:cSldViewPr snapToGrid="0" showGuides="1">
      <p:cViewPr varScale="1">
        <p:scale>
          <a:sx n="40" d="100"/>
          <a:sy n="40" d="100"/>
        </p:scale>
        <p:origin x="-288" y="-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notesMaster" Target="notesMasters/notesMaster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E30D252-7DB9-48BD-9070-54E3332499F9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p>
            <a:pPr lvl="0" algn="r" eaLnBrk="1" hangingPunct="1">
              <a:buNone/>
            </a:pPr>
            <a:fld id="{9A0DB2DC-4C9A-4742-B13C-FB6460FD3503}" type="slidenum">
              <a:rPr lang="zh-CN" altLang="en-US" sz="1200" dirty="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200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854199"/>
            <a:ext cx="9144000" cy="1655763"/>
          </a:xfrm>
        </p:spPr>
        <p:txBody>
          <a:bodyPr anchor="b">
            <a:normAutofit/>
          </a:bodyPr>
          <a:lstStyle>
            <a:lvl1pPr algn="ctr">
              <a:defRPr sz="7200" b="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9882F99-4D49-43A4-AD8C-E3A549B8829E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0" y="551543"/>
            <a:ext cx="10515600" cy="555897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4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9882F99-4D49-43A4-AD8C-E3A549B8829E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5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6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9882F99-4D49-43A4-AD8C-E3A549B8829E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838200" y="2187443"/>
            <a:ext cx="10515600" cy="2483115"/>
          </a:xfrm>
        </p:spPr>
        <p:txBody>
          <a:bodyPr>
            <a:normAutofit/>
          </a:bodyPr>
          <a:lstStyle>
            <a:lvl1pPr algn="ctr">
              <a:defRPr sz="6000" b="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9882F99-4D49-43A4-AD8C-E3A549B8829E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9882F99-4D49-43A4-AD8C-E3A549B8829E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744961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615609"/>
            <a:ext cx="5157787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744961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615609"/>
            <a:ext cx="5183188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9882F99-4D49-43A4-AD8C-E3A549B8829E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238500" y="2159000"/>
            <a:ext cx="5715000" cy="1382450"/>
          </a:xfrm>
        </p:spPr>
        <p:txBody>
          <a:bodyPr anchor="b">
            <a:normAutofit/>
          </a:bodyPr>
          <a:lstStyle>
            <a:lvl1pPr algn="ctr">
              <a:defRPr sz="8000" b="0">
                <a:solidFill>
                  <a:schemeClr val="tx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7" name="内容占位符 36"/>
          <p:cNvSpPr>
            <a:spLocks noGrp="1"/>
          </p:cNvSpPr>
          <p:nvPr>
            <p:ph sz="quarter" idx="13"/>
          </p:nvPr>
        </p:nvSpPr>
        <p:spPr>
          <a:xfrm>
            <a:off x="3238500" y="3733201"/>
            <a:ext cx="5715000" cy="1185937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4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9882F99-4D49-43A4-AD8C-E3A549B8829E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5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6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9882F99-4D49-43A4-AD8C-E3A549B8829E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713673"/>
            <a:ext cx="4681654" cy="1428161"/>
          </a:xfr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5642517" y="713673"/>
            <a:ext cx="5711882" cy="54036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8200" y="2313873"/>
            <a:ext cx="4681654" cy="381158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9882F99-4D49-43A4-AD8C-E3A549B8829E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444898" y="365125"/>
            <a:ext cx="908901" cy="5811838"/>
          </a:xfrm>
        </p:spPr>
        <p:txBody>
          <a:bodyPr vert="eaVert">
            <a:normAutofit/>
          </a:bodyPr>
          <a:lstStyle>
            <a:lvl1pPr>
              <a:defRPr sz="4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9446443" cy="5811838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9882F99-4D49-43A4-AD8C-E3A549B8829E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tags" Target="../tags/tag3.xml"/><Relationship Id="rId12" Type="http://schemas.openxmlformats.org/officeDocument/2006/relationships/tags" Target="../tags/tag2.xml"/><Relationship Id="rId11" Type="http://schemas.openxmlformats.org/officeDocument/2006/relationships/tags" Target="../tags/tag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1026" name="标题占位符 1"/>
          <p:cNvSpPr>
            <a:spLocks noGrp="1"/>
          </p:cNvSpPr>
          <p:nvPr>
            <p:ph type="title"/>
            <p:custDataLst>
              <p:tags r:id="rId11"/>
            </p:custDataLst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  <p:custDataLst>
              <p:tags r:id="rId12"/>
            </p:custDataLst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bg1">
                    <a:lumMod val="50000"/>
                  </a:schemeClr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9882F99-4D49-43A4-AD8C-E3A549B8829E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10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11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7F7F7F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1pPr>
          </a:lstStyle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  <p:sp>
        <p:nvSpPr>
          <p:cNvPr id="2" name="KSO_TEMPLATE" hidden="1"/>
          <p:cNvSpPr/>
          <p:nvPr>
            <p:custDataLst>
              <p:tags r:id="rId13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文本框 4"/>
          <p:cNvSpPr txBox="1"/>
          <p:nvPr/>
        </p:nvSpPr>
        <p:spPr>
          <a:xfrm>
            <a:off x="4595813" y="1016000"/>
            <a:ext cx="2784475" cy="552450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marR="0" algn="ctr" defTabSz="914400" fontAlgn="ctr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000" kern="1200" cap="none" spc="0" normalizeH="0" baseline="0" noProof="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经典粗圆简" panose="02010609000101010101" charset="-122"/>
              </a:rPr>
              <a:t>语文五年级 </a:t>
            </a:r>
            <a:endParaRPr kumimoji="0" lang="zh-CN" altLang="en-US" sz="3000" kern="1200" cap="none" spc="0" normalizeH="0" baseline="0" noProof="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黑体" panose="02010609060101010101" pitchFamily="2" charset="-122"/>
              <a:ea typeface="黑体" panose="02010609060101010101" pitchFamily="2" charset="-122"/>
              <a:cs typeface="经典粗圆简" panose="0201060900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673975" y="1108075"/>
            <a:ext cx="646113" cy="369888"/>
          </a:xfrm>
          <a:prstGeom prst="rect">
            <a:avLst/>
          </a:prstGeom>
          <a:solidFill>
            <a:srgbClr val="4F80BD"/>
          </a:solidFill>
          <a:ln w="28575" cap="rnd" cmpd="sng">
            <a:noFill/>
            <a:prstDash val="solid"/>
          </a:ln>
          <a:effectLst/>
        </p:spPr>
        <p:txBody>
          <a:bodyPr wrap="none">
            <a:spAutoFit/>
          </a:bodyPr>
          <a:lstStyle/>
          <a:p>
            <a:pPr marR="0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kern="1200" cap="none" spc="0" normalizeH="0" baseline="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下册</a:t>
            </a:r>
            <a:endParaRPr kumimoji="0" lang="zh-CN" altLang="en-US" kern="1200" cap="none" spc="0" normalizeH="0" baseline="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9" name="流程图: 卡片 8"/>
          <p:cNvSpPr/>
          <p:nvPr/>
        </p:nvSpPr>
        <p:spPr>
          <a:xfrm>
            <a:off x="2225675" y="1951038"/>
            <a:ext cx="7789863" cy="3214688"/>
          </a:xfrm>
          <a:prstGeom prst="flowChartPunchedCard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143500" y="2276475"/>
            <a:ext cx="1620838" cy="5238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800" dirty="0">
                <a:solidFill>
                  <a:srgbClr val="4F80BD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第五单元</a:t>
            </a:r>
            <a:endParaRPr lang="zh-CN" altLang="en-US" sz="2800" dirty="0">
              <a:solidFill>
                <a:srgbClr val="4F80BD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13" name="图片 12" descr="44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817813" y="3032125"/>
            <a:ext cx="788987" cy="5905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" name="文本框 14"/>
          <p:cNvSpPr txBox="1"/>
          <p:nvPr/>
        </p:nvSpPr>
        <p:spPr>
          <a:xfrm>
            <a:off x="2922588" y="3074988"/>
            <a:ext cx="684212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400" dirty="0">
                <a:solidFill>
                  <a:schemeClr val="bg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13</a:t>
            </a:r>
            <a:endParaRPr lang="en-US" altLang="zh-CN" sz="2400" dirty="0">
              <a:solidFill>
                <a:schemeClr val="bg1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4084638" y="2921000"/>
            <a:ext cx="3570287" cy="768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4400" dirty="0">
                <a:solidFill>
                  <a:srgbClr val="4F80BD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人物描写一组</a:t>
            </a:r>
            <a:endParaRPr lang="zh-CN" altLang="en-US" sz="4400" dirty="0">
              <a:solidFill>
                <a:srgbClr val="4F80BD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4321175" y="3775075"/>
            <a:ext cx="3840163" cy="36513"/>
            <a:chOff x="5045" y="5946"/>
            <a:chExt cx="4536" cy="56"/>
          </a:xfrm>
        </p:grpSpPr>
        <p:sp>
          <p:nvSpPr>
            <p:cNvPr id="2059" name="矩形 16"/>
            <p:cNvSpPr/>
            <p:nvPr/>
          </p:nvSpPr>
          <p:spPr>
            <a:xfrm>
              <a:off x="5045" y="5961"/>
              <a:ext cx="4536" cy="28"/>
            </a:xfrm>
            <a:prstGeom prst="rect">
              <a:avLst/>
            </a:prstGeom>
            <a:solidFill>
              <a:schemeClr val="accent1"/>
            </a:solidFill>
            <a:ln w="9525">
              <a:noFill/>
            </a:ln>
          </p:spPr>
          <p:txBody>
            <a:bodyPr/>
            <a:p>
              <a:endParaRPr lang="zh-CN" altLang="en-US" dirty="0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2060" name="矩形 17"/>
            <p:cNvSpPr/>
            <p:nvPr/>
          </p:nvSpPr>
          <p:spPr>
            <a:xfrm>
              <a:off x="6888" y="5946"/>
              <a:ext cx="850" cy="57"/>
            </a:xfrm>
            <a:prstGeom prst="rect">
              <a:avLst/>
            </a:prstGeom>
            <a:solidFill>
              <a:schemeClr val="accent1"/>
            </a:solidFill>
            <a:ln w="9525">
              <a:noFill/>
            </a:ln>
          </p:spPr>
          <p:txBody>
            <a:bodyPr/>
            <a:p>
              <a:endParaRPr lang="zh-CN" altLang="en-US" dirty="0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pic>
        <p:nvPicPr>
          <p:cNvPr id="8" name="图片 7" descr="C:\Users\Diy\Desktop\课件.png课件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2650788" y="4322763"/>
            <a:ext cx="2549525" cy="2935288"/>
          </a:xfrm>
          <a:prstGeom prst="rect">
            <a:avLst/>
          </a:prstGeom>
          <a:effectLst>
            <a:outerShdw blurRad="50800" dist="38100" dir="2700000" algn="tl" rotWithShape="0">
              <a:srgbClr val="4F80BD">
                <a:alpha val="5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6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28975 0.078802 C -0.284975 0.040414 -0.407384 -0.072348 -0.546913 -0.115244 C -0.686443 -0.158141 -0.856952 -0.135512 -0.926560 -0.135765 " pathEditMode="relative" rAng="1778317752" ptsTypes="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400" y="-10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bldLvl="0" animBg="1"/>
      <p:bldP spid="9" grpId="0" bldLvl="0" animBg="1"/>
      <p:bldP spid="11" grpId="0" bldLvl="0" animBg="1"/>
      <p:bldP spid="15" grpId="0" bldLvl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剪去单角的矩形 5"/>
          <p:cNvSpPr/>
          <p:nvPr/>
        </p:nvSpPr>
        <p:spPr>
          <a:xfrm>
            <a:off x="-239712" y="692150"/>
            <a:ext cx="6623050" cy="649288"/>
          </a:xfrm>
          <a:prstGeom prst="snip1Rect">
            <a:avLst/>
          </a:prstGeom>
          <a:solidFill>
            <a:srgbClr val="BBE1F4"/>
          </a:solidFill>
          <a:ln>
            <a:noFill/>
          </a:ln>
          <a:effectLst>
            <a:outerShdw blurRad="50800" dist="50800" dir="2700000" algn="tl" rotWithShape="0">
              <a:srgbClr val="4E70A8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文本框 10"/>
          <p:cNvSpPr txBox="1"/>
          <p:nvPr/>
        </p:nvSpPr>
        <p:spPr>
          <a:xfrm>
            <a:off x="334963" y="723900"/>
            <a:ext cx="2647950" cy="58578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3200" dirty="0">
                <a:solidFill>
                  <a:srgbClr val="0070C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四、课外拓展</a:t>
            </a:r>
            <a:endParaRPr lang="zh-CN" altLang="en-US" sz="3200" dirty="0">
              <a:solidFill>
                <a:srgbClr val="0070C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22313" y="1498600"/>
            <a:ext cx="9980612" cy="2678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4F80BD"/>
                </a:solidFill>
                <a:latin typeface="楷体" panose="02010609060101010101" charset="-122"/>
                <a:ea typeface="楷体" panose="02010609060101010101" charset="-122"/>
              </a:rPr>
              <a:t>这节课我们通过这个小片段走进了一场如此精彩的摔跤比赛，实际上徐光耀爷爷的</a:t>
            </a:r>
            <a:r>
              <a:rPr lang="en-US" altLang="zh-CN" sz="2800" dirty="0">
                <a:solidFill>
                  <a:srgbClr val="4F80BD"/>
                </a:solidFill>
                <a:latin typeface="楷体" panose="02010609060101010101" charset="-122"/>
                <a:ea typeface="楷体" panose="02010609060101010101" charset="-122"/>
              </a:rPr>
              <a:t>《</a:t>
            </a:r>
            <a:r>
              <a:rPr lang="zh-CN" altLang="en-US" sz="2800" dirty="0">
                <a:solidFill>
                  <a:srgbClr val="4F80BD"/>
                </a:solidFill>
                <a:latin typeface="楷体" panose="02010609060101010101" charset="-122"/>
                <a:ea typeface="楷体" panose="02010609060101010101" charset="-122"/>
              </a:rPr>
              <a:t>小兵张嘎</a:t>
            </a:r>
            <a:r>
              <a:rPr lang="en-US" altLang="zh-CN" sz="2800" dirty="0">
                <a:solidFill>
                  <a:srgbClr val="4F80BD"/>
                </a:solidFill>
                <a:latin typeface="楷体" panose="02010609060101010101" charset="-122"/>
                <a:ea typeface="楷体" panose="02010609060101010101" charset="-122"/>
              </a:rPr>
              <a:t>》</a:t>
            </a:r>
            <a:r>
              <a:rPr lang="zh-CN" altLang="en-US" sz="2800" dirty="0">
                <a:solidFill>
                  <a:srgbClr val="4F80BD"/>
                </a:solidFill>
                <a:latin typeface="楷体" panose="02010609060101010101" charset="-122"/>
                <a:ea typeface="楷体" panose="02010609060101010101" charset="-122"/>
              </a:rPr>
              <a:t>这篇小说里还有很多关于小嘎子的故事，例如“堵烟囱”“烧炮楼”等，都特别精彩，希望你们课后走进这本小说，更全面的去了解嘎子这个人物。</a:t>
            </a:r>
            <a:endParaRPr lang="zh-CN" altLang="en-US" sz="2800" dirty="0">
              <a:solidFill>
                <a:srgbClr val="4F80BD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剪去单角的矩形 5"/>
          <p:cNvSpPr/>
          <p:nvPr/>
        </p:nvSpPr>
        <p:spPr>
          <a:xfrm>
            <a:off x="-239712" y="692150"/>
            <a:ext cx="6623050" cy="649288"/>
          </a:xfrm>
          <a:prstGeom prst="snip1Rect">
            <a:avLst/>
          </a:prstGeom>
          <a:solidFill>
            <a:srgbClr val="BBE1F4"/>
          </a:solidFill>
          <a:ln>
            <a:noFill/>
          </a:ln>
          <a:effectLst>
            <a:outerShdw blurRad="50800" dist="50800" dir="2700000" algn="tl" rotWithShape="0">
              <a:srgbClr val="4E70A8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文本框 10"/>
          <p:cNvSpPr txBox="1"/>
          <p:nvPr/>
        </p:nvSpPr>
        <p:spPr>
          <a:xfrm>
            <a:off x="334963" y="723900"/>
            <a:ext cx="4903787" cy="58578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3200" dirty="0">
                <a:solidFill>
                  <a:srgbClr val="0070C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一、 紧扣主题，谈话导入</a:t>
            </a:r>
            <a:endParaRPr lang="zh-CN" altLang="en-US" sz="3200" dirty="0">
              <a:solidFill>
                <a:srgbClr val="0070C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871663" y="1557338"/>
            <a:ext cx="8928100" cy="33242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rgbClr val="4F80BD"/>
                </a:solidFill>
                <a:latin typeface="楷体" panose="02010609060101010101" charset="-122"/>
                <a:ea typeface="楷体" panose="02010609060101010101" charset="-122"/>
              </a:rPr>
              <a:t>1.</a:t>
            </a:r>
            <a:r>
              <a:rPr lang="zh-CN" altLang="en-US" sz="2800" dirty="0">
                <a:solidFill>
                  <a:srgbClr val="4F80BD"/>
                </a:solidFill>
                <a:latin typeface="楷体" panose="02010609060101010101" charset="-122"/>
                <a:ea typeface="楷体" panose="02010609060101010101" charset="-122"/>
              </a:rPr>
              <a:t>谈谈你对小嘎子的印象。</a:t>
            </a:r>
            <a:endParaRPr lang="en-US" altLang="zh-CN" sz="2800" dirty="0">
              <a:solidFill>
                <a:srgbClr val="4F80BD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rgbClr val="4F80BD"/>
                </a:solidFill>
                <a:latin typeface="楷体" panose="02010609060101010101" charset="-122"/>
                <a:ea typeface="楷体" panose="02010609060101010101" charset="-122"/>
              </a:rPr>
              <a:t>2.</a:t>
            </a:r>
            <a:r>
              <a:rPr lang="zh-CN" altLang="en-US" sz="2800" dirty="0">
                <a:solidFill>
                  <a:srgbClr val="4F80BD"/>
                </a:solidFill>
                <a:latin typeface="楷体" panose="02010609060101010101" charset="-122"/>
                <a:ea typeface="楷体" panose="02010609060101010101" charset="-122"/>
              </a:rPr>
              <a:t>今天就让我们来学习徐光耀的小说</a:t>
            </a:r>
            <a:r>
              <a:rPr lang="en-US" altLang="zh-CN" sz="2800" dirty="0">
                <a:solidFill>
                  <a:srgbClr val="4F80BD"/>
                </a:solidFill>
                <a:latin typeface="楷体" panose="02010609060101010101" charset="-122"/>
                <a:ea typeface="楷体" panose="02010609060101010101" charset="-122"/>
              </a:rPr>
              <a:t>《</a:t>
            </a:r>
            <a:r>
              <a:rPr lang="zh-CN" altLang="en-US" sz="2800" dirty="0">
                <a:solidFill>
                  <a:srgbClr val="4F80BD"/>
                </a:solidFill>
                <a:latin typeface="楷体" panose="02010609060101010101" charset="-122"/>
                <a:ea typeface="楷体" panose="02010609060101010101" charset="-122"/>
              </a:rPr>
              <a:t>小兵张嘎</a:t>
            </a:r>
            <a:r>
              <a:rPr lang="en-US" altLang="zh-CN" sz="2800" dirty="0">
                <a:solidFill>
                  <a:srgbClr val="4F80BD"/>
                </a:solidFill>
                <a:latin typeface="楷体" panose="02010609060101010101" charset="-122"/>
                <a:ea typeface="楷体" panose="02010609060101010101" charset="-122"/>
              </a:rPr>
              <a:t>》</a:t>
            </a:r>
            <a:r>
              <a:rPr lang="zh-CN" altLang="en-US" sz="2800" dirty="0">
                <a:solidFill>
                  <a:srgbClr val="4F80BD"/>
                </a:solidFill>
                <a:latin typeface="楷体" panose="02010609060101010101" charset="-122"/>
                <a:ea typeface="楷体" panose="02010609060101010101" charset="-122"/>
              </a:rPr>
              <a:t>中的一个片段描写</a:t>
            </a:r>
            <a:r>
              <a:rPr lang="en-US" altLang="zh-CN" sz="2800" dirty="0">
                <a:solidFill>
                  <a:srgbClr val="4F80BD"/>
                </a:solidFill>
                <a:latin typeface="楷体" panose="02010609060101010101" charset="-122"/>
                <a:ea typeface="楷体" panose="02010609060101010101" charset="-122"/>
              </a:rPr>
              <a:t>《</a:t>
            </a:r>
            <a:r>
              <a:rPr lang="zh-CN" altLang="en-US" sz="2800" dirty="0">
                <a:solidFill>
                  <a:srgbClr val="4F80BD"/>
                </a:solidFill>
                <a:latin typeface="楷体" panose="02010609060101010101" charset="-122"/>
                <a:ea typeface="楷体" panose="02010609060101010101" charset="-122"/>
              </a:rPr>
              <a:t>摔跤</a:t>
            </a:r>
            <a:r>
              <a:rPr lang="en-US" altLang="zh-CN" sz="2800" dirty="0">
                <a:solidFill>
                  <a:srgbClr val="4F80BD"/>
                </a:solidFill>
                <a:latin typeface="楷体" panose="02010609060101010101" charset="-122"/>
                <a:ea typeface="楷体" panose="02010609060101010101" charset="-122"/>
              </a:rPr>
              <a:t>》</a:t>
            </a:r>
            <a:r>
              <a:rPr lang="zh-CN" altLang="en-US" sz="2800" dirty="0">
                <a:solidFill>
                  <a:srgbClr val="4F80BD"/>
                </a:solidFill>
                <a:latin typeface="楷体" panose="02010609060101010101" charset="-122"/>
                <a:ea typeface="楷体" panose="02010609060101010101" charset="-122"/>
              </a:rPr>
              <a:t>，进一步了解小嘎子。</a:t>
            </a:r>
            <a:endParaRPr lang="zh-CN" altLang="en-US" sz="2800" dirty="0">
              <a:solidFill>
                <a:srgbClr val="4F80BD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rgbClr val="4F80BD"/>
                </a:solidFill>
                <a:latin typeface="楷体" panose="02010609060101010101" charset="-122"/>
                <a:ea typeface="楷体" panose="02010609060101010101" charset="-122"/>
              </a:rPr>
              <a:t>3.</a:t>
            </a:r>
            <a:r>
              <a:rPr lang="zh-CN" altLang="en-US" sz="2800" dirty="0">
                <a:solidFill>
                  <a:srgbClr val="4F80BD"/>
                </a:solidFill>
                <a:latin typeface="楷体" panose="02010609060101010101" charset="-122"/>
                <a:ea typeface="楷体" panose="02010609060101010101" charset="-122"/>
              </a:rPr>
              <a:t>读读题，说说题目的关键词是什么？根据这个题目，你觉得重点会写什么内容？</a:t>
            </a:r>
            <a:endParaRPr lang="zh-CN" altLang="en-US" sz="2800" dirty="0">
              <a:solidFill>
                <a:srgbClr val="4F80BD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0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">
                                            <p:txEl>
                                              <p:charRg st="0" end="14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14" end="6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2">
                                            <p:txEl>
                                              <p:charRg st="14" end="60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60" end="9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2">
                                            <p:txEl>
                                              <p:charRg st="60" end="98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剪去单角的矩形 5"/>
          <p:cNvSpPr/>
          <p:nvPr/>
        </p:nvSpPr>
        <p:spPr>
          <a:xfrm>
            <a:off x="-144462" y="388938"/>
            <a:ext cx="6624638" cy="649288"/>
          </a:xfrm>
          <a:prstGeom prst="snip1Rect">
            <a:avLst/>
          </a:prstGeom>
          <a:solidFill>
            <a:srgbClr val="BBE1F4"/>
          </a:solidFill>
          <a:ln>
            <a:noFill/>
          </a:ln>
          <a:effectLst>
            <a:outerShdw blurRad="50800" dist="50800" dir="2700000" algn="tl" rotWithShape="0">
              <a:srgbClr val="4E70A8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文本框 10"/>
          <p:cNvSpPr txBox="1"/>
          <p:nvPr/>
        </p:nvSpPr>
        <p:spPr>
          <a:xfrm>
            <a:off x="319088" y="431800"/>
            <a:ext cx="4699000" cy="58578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3200" dirty="0">
                <a:solidFill>
                  <a:srgbClr val="0070C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二、初读课文，感知形象</a:t>
            </a:r>
            <a:endParaRPr lang="zh-CN" altLang="en-US" sz="3200" dirty="0">
              <a:solidFill>
                <a:srgbClr val="0070C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4" name="云形 3"/>
          <p:cNvSpPr/>
          <p:nvPr/>
        </p:nvSpPr>
        <p:spPr>
          <a:xfrm>
            <a:off x="302605" y="1145416"/>
            <a:ext cx="4032280" cy="1080000"/>
          </a:xfrm>
          <a:prstGeom prst="cloud">
            <a:avLst/>
          </a:prstGeom>
          <a:solidFill>
            <a:schemeClr val="bg1"/>
          </a:solidFill>
          <a:ln w="25400" cap="flat" cmpd="sng" algn="ctr">
            <a:solidFill>
              <a:srgbClr val="1F497D">
                <a:lumMod val="60000"/>
                <a:lumOff val="40000"/>
              </a:srgbClr>
            </a:solidFill>
            <a:prstDash val="solid"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自读要求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319338" y="2133600"/>
            <a:ext cx="8855075" cy="33226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4F80BD"/>
                </a:solidFill>
                <a:latin typeface="楷体" panose="02010609060101010101" charset="-122"/>
                <a:ea typeface="楷体" panose="02010609060101010101" charset="-122"/>
              </a:rPr>
              <a:t>（</a:t>
            </a:r>
            <a:r>
              <a:rPr lang="en-US" altLang="zh-CN" sz="2800" dirty="0">
                <a:solidFill>
                  <a:srgbClr val="4F80BD"/>
                </a:solidFill>
                <a:latin typeface="楷体" panose="02010609060101010101" charset="-122"/>
                <a:ea typeface="楷体" panose="02010609060101010101" charset="-122"/>
              </a:rPr>
              <a:t>1</a:t>
            </a:r>
            <a:r>
              <a:rPr lang="zh-CN" altLang="en-US" sz="2800" dirty="0">
                <a:solidFill>
                  <a:srgbClr val="4F80BD"/>
                </a:solidFill>
                <a:latin typeface="楷体" panose="02010609060101010101" charset="-122"/>
                <a:ea typeface="楷体" panose="02010609060101010101" charset="-122"/>
              </a:rPr>
              <a:t>）选择喜欢的方式读课文，画出直接描写摔跤过程的语句，思考一下摔跤的步骤。</a:t>
            </a:r>
            <a:endParaRPr lang="zh-CN" altLang="en-US" sz="2800" dirty="0">
              <a:solidFill>
                <a:srgbClr val="4F80BD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4F80BD"/>
                </a:solidFill>
                <a:latin typeface="楷体" panose="02010609060101010101" charset="-122"/>
                <a:ea typeface="楷体" panose="02010609060101010101" charset="-122"/>
              </a:rPr>
              <a:t>（</a:t>
            </a:r>
            <a:r>
              <a:rPr lang="en-US" altLang="zh-CN" sz="2800" dirty="0">
                <a:solidFill>
                  <a:srgbClr val="4F80BD"/>
                </a:solidFill>
                <a:latin typeface="楷体" panose="02010609060101010101" charset="-122"/>
                <a:ea typeface="楷体" panose="02010609060101010101" charset="-122"/>
              </a:rPr>
              <a:t>2</a:t>
            </a:r>
            <a:r>
              <a:rPr lang="zh-CN" altLang="en-US" sz="2800" dirty="0">
                <a:solidFill>
                  <a:srgbClr val="4F80BD"/>
                </a:solidFill>
                <a:latin typeface="楷体" panose="02010609060101010101" charset="-122"/>
                <a:ea typeface="楷体" panose="02010609060101010101" charset="-122"/>
              </a:rPr>
              <a:t>）边读边找出句中的动词，打上着重符号，仔细品味，想想通过这些词语你们看到了一个什么样的嘎子和胖墩儿。</a:t>
            </a:r>
            <a:endParaRPr lang="zh-CN" altLang="en-US" sz="2800" dirty="0">
              <a:solidFill>
                <a:srgbClr val="4F80BD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0" end="3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2">
                                            <p:txEl>
                                              <p:charRg st="0" end="39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39" end="9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2">
                                            <p:txEl>
                                              <p:charRg st="39" end="92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云形 2"/>
          <p:cNvSpPr/>
          <p:nvPr/>
        </p:nvSpPr>
        <p:spPr>
          <a:xfrm>
            <a:off x="143586" y="692810"/>
            <a:ext cx="4704327" cy="1080000"/>
          </a:xfrm>
          <a:prstGeom prst="cloud">
            <a:avLst/>
          </a:prstGeom>
          <a:solidFill>
            <a:schemeClr val="bg1"/>
          </a:solidFill>
          <a:ln w="25400" cap="flat" cmpd="sng" algn="ctr">
            <a:solidFill>
              <a:srgbClr val="1F497D">
                <a:lumMod val="60000"/>
                <a:lumOff val="40000"/>
              </a:srgbClr>
            </a:solidFill>
            <a:prstDash val="solid"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抓人物形象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640013" y="1749425"/>
            <a:ext cx="8159750" cy="2678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4F80BD"/>
                </a:solidFill>
                <a:latin typeface="楷体" panose="02010609060101010101" charset="-122"/>
                <a:ea typeface="楷体" panose="02010609060101010101" charset="-122"/>
              </a:rPr>
              <a:t>（</a:t>
            </a:r>
            <a:r>
              <a:rPr lang="en-US" altLang="zh-CN" sz="2800" dirty="0">
                <a:solidFill>
                  <a:srgbClr val="4F80BD"/>
                </a:solidFill>
                <a:latin typeface="楷体" panose="02010609060101010101" charset="-122"/>
                <a:ea typeface="楷体" panose="02010609060101010101" charset="-122"/>
              </a:rPr>
              <a:t>1</a:t>
            </a:r>
            <a:r>
              <a:rPr lang="zh-CN" altLang="en-US" sz="2800" dirty="0">
                <a:solidFill>
                  <a:srgbClr val="4F80BD"/>
                </a:solidFill>
                <a:latin typeface="楷体" panose="02010609060101010101" charset="-122"/>
                <a:ea typeface="楷体" panose="02010609060101010101" charset="-122"/>
              </a:rPr>
              <a:t>）首先，小嘎子和胖墩儿做了什么赛前准备</a:t>
            </a:r>
            <a:r>
              <a:rPr lang="en-US" altLang="zh-CN" sz="2800" dirty="0">
                <a:solidFill>
                  <a:srgbClr val="4F80BD"/>
                </a:solidFill>
                <a:latin typeface="楷体" panose="02010609060101010101" charset="-122"/>
                <a:ea typeface="楷体" panose="02010609060101010101" charset="-122"/>
              </a:rPr>
              <a:t>?</a:t>
            </a:r>
            <a:endParaRPr lang="en-US" altLang="zh-CN" sz="2800" dirty="0">
              <a:solidFill>
                <a:srgbClr val="4F80BD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俩人把“枪”和“鞭”放在门墩儿上，各自虎势儿一站，公鸡鹐架似的对起阵来。</a:t>
            </a:r>
            <a:endParaRPr lang="zh-CN" altLang="en-US" sz="2800" dirty="0">
              <a:solidFill>
                <a:srgbClr val="4F80BD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4F80BD"/>
                </a:solidFill>
                <a:latin typeface="楷体" panose="02010609060101010101" charset="-122"/>
                <a:ea typeface="楷体" panose="02010609060101010101" charset="-122"/>
              </a:rPr>
              <a:t>你们觉得这句话里哪个词语用得最好</a:t>
            </a:r>
            <a:r>
              <a:rPr lang="en-US" altLang="zh-CN" sz="2800" dirty="0">
                <a:solidFill>
                  <a:srgbClr val="4F80BD"/>
                </a:solidFill>
                <a:latin typeface="楷体" panose="02010609060101010101" charset="-122"/>
                <a:ea typeface="楷体" panose="02010609060101010101" charset="-122"/>
              </a:rPr>
              <a:t>?</a:t>
            </a:r>
            <a:endParaRPr lang="en-US" altLang="zh-CN" sz="2800" dirty="0">
              <a:solidFill>
                <a:srgbClr val="4F80BD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0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charRg st="0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charRg st="0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23" end="6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>
                                            <p:txEl>
                                              <p:charRg st="23" end="6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charRg st="23" end="6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charRg st="23" end="6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60" end="7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>
                                            <p:txEl>
                                              <p:charRg st="60" end="7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charRg st="60" end="7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txEl>
                                              <p:charRg st="60" end="7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矩形 1"/>
          <p:cNvSpPr/>
          <p:nvPr/>
        </p:nvSpPr>
        <p:spPr>
          <a:xfrm>
            <a:off x="628650" y="857250"/>
            <a:ext cx="11252200" cy="1384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4F80BD"/>
                </a:solidFill>
                <a:latin typeface="楷体" panose="02010609060101010101" charset="-122"/>
                <a:ea typeface="楷体" panose="02010609060101010101" charset="-122"/>
              </a:rPr>
              <a:t>（</a:t>
            </a:r>
            <a:r>
              <a:rPr lang="en-US" altLang="zh-CN" sz="2800" dirty="0">
                <a:solidFill>
                  <a:srgbClr val="4F80BD"/>
                </a:solidFill>
                <a:latin typeface="楷体" panose="02010609060101010101" charset="-122"/>
                <a:ea typeface="楷体" panose="02010609060101010101" charset="-122"/>
              </a:rPr>
              <a:t>2</a:t>
            </a:r>
            <a:r>
              <a:rPr lang="zh-CN" altLang="en-US" sz="2800" dirty="0">
                <a:solidFill>
                  <a:srgbClr val="4F80BD"/>
                </a:solidFill>
                <a:latin typeface="楷体" panose="02010609060101010101" charset="-122"/>
                <a:ea typeface="楷体" panose="02010609060101010101" charset="-122"/>
              </a:rPr>
              <a:t>）摆好阵势之后，第一回合的较量马上就开始了，小嘎子和胖墩各自采取了什么战术</a:t>
            </a:r>
            <a:r>
              <a:rPr lang="en-US" altLang="zh-CN" sz="2800" dirty="0">
                <a:solidFill>
                  <a:srgbClr val="4F80BD"/>
                </a:solidFill>
                <a:latin typeface="楷体" panose="02010609060101010101" charset="-122"/>
                <a:ea typeface="楷体" panose="02010609060101010101" charset="-122"/>
              </a:rPr>
              <a:t>?</a:t>
            </a:r>
            <a:endParaRPr lang="zh-CN" altLang="en-US" sz="2800" dirty="0">
              <a:solidFill>
                <a:srgbClr val="4F80BD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28650" y="2357438"/>
            <a:ext cx="11252200" cy="20304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起初，小嘎子精神抖擞，欺负对手傻大黑粗，动转不灵，围着他猴儿似的蹦来蹦去，总想使巧招，下冷绊子，仿佛很占了上风。可是小胖墩儿也是个摔跤的惯手，塌着腰，合了裆，鼓着眼珠子，不露一点儿破绽。</a:t>
            </a:r>
            <a:endParaRPr lang="zh-CN" altLang="en-US" sz="28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0" end="9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charRg st="0" end="9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charRg st="0" end="9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charRg st="0" end="9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矩形 1"/>
          <p:cNvSpPr/>
          <p:nvPr/>
        </p:nvSpPr>
        <p:spPr>
          <a:xfrm>
            <a:off x="261938" y="549275"/>
            <a:ext cx="11904662" cy="4616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4F80BD"/>
                </a:solidFill>
                <a:latin typeface="楷体" panose="02010609060101010101" charset="-122"/>
                <a:ea typeface="楷体" panose="02010609060101010101" charset="-122"/>
              </a:rPr>
              <a:t>（</a:t>
            </a:r>
            <a:r>
              <a:rPr lang="en-US" altLang="zh-CN" sz="2800" dirty="0">
                <a:solidFill>
                  <a:srgbClr val="4F80BD"/>
                </a:solidFill>
                <a:latin typeface="楷体" panose="02010609060101010101" charset="-122"/>
                <a:ea typeface="楷体" panose="02010609060101010101" charset="-122"/>
              </a:rPr>
              <a:t>3</a:t>
            </a:r>
            <a:r>
              <a:rPr lang="zh-CN" altLang="en-US" sz="2800" dirty="0">
                <a:solidFill>
                  <a:srgbClr val="4F80BD"/>
                </a:solidFill>
                <a:latin typeface="楷体" panose="02010609060101010101" charset="-122"/>
                <a:ea typeface="楷体" panose="02010609060101010101" charset="-122"/>
              </a:rPr>
              <a:t>）第一个回合小嘎子一心想找时机给小胖墩下冷绊子，他找到了没有</a:t>
            </a:r>
            <a:r>
              <a:rPr lang="en-US" altLang="zh-CN" sz="2800" dirty="0">
                <a:solidFill>
                  <a:srgbClr val="4F80BD"/>
                </a:solidFill>
                <a:latin typeface="楷体" panose="02010609060101010101" charset="-122"/>
                <a:ea typeface="楷体" panose="02010609060101010101" charset="-122"/>
              </a:rPr>
              <a:t>?</a:t>
            </a:r>
            <a:endParaRPr lang="en-US" altLang="zh-CN" sz="2800" dirty="0">
              <a:solidFill>
                <a:srgbClr val="4F80BD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在走马灯似的转了三四圈之后，终于进入了第二回合。</a:t>
            </a:r>
            <a:endParaRPr lang="zh-CN" altLang="en-US" sz="28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这一来，小嘎子可上了当：小胖墩儿膀大腰粗，一身牛劲儿，任你怎样推拉拽顶，硬是扳他不动。</a:t>
            </a:r>
            <a:endParaRPr lang="zh-CN" altLang="en-US" sz="2800" dirty="0">
              <a:solidFill>
                <a:srgbClr val="4F80BD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4F80BD"/>
                </a:solidFill>
                <a:latin typeface="楷体" panose="02010609060101010101" charset="-122"/>
                <a:ea typeface="楷体" panose="02010609060101010101" charset="-122"/>
              </a:rPr>
              <a:t>为什么说小嘎子上了当</a:t>
            </a:r>
            <a:r>
              <a:rPr lang="en-US" altLang="zh-CN" sz="2800" dirty="0">
                <a:solidFill>
                  <a:srgbClr val="4F80BD"/>
                </a:solidFill>
                <a:latin typeface="楷体" panose="02010609060101010101" charset="-122"/>
                <a:ea typeface="楷体" panose="02010609060101010101" charset="-122"/>
              </a:rPr>
              <a:t>?</a:t>
            </a:r>
            <a:endParaRPr lang="en-US" altLang="zh-CN" sz="2800" dirty="0">
              <a:solidFill>
                <a:srgbClr val="4F80BD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4F80BD"/>
                </a:solidFill>
                <a:latin typeface="楷体" panose="02010609060101010101" charset="-122"/>
                <a:ea typeface="楷体" panose="02010609060101010101" charset="-122"/>
              </a:rPr>
              <a:t>嘎子面对这样一个膀大腰粗的小胖墩，使出了哪些招数</a:t>
            </a:r>
            <a:r>
              <a:rPr lang="en-US" altLang="zh-CN" sz="2800" dirty="0">
                <a:solidFill>
                  <a:srgbClr val="4F80BD"/>
                </a:solidFill>
                <a:latin typeface="楷体" panose="02010609060101010101" charset="-122"/>
                <a:ea typeface="楷体" panose="02010609060101010101" charset="-122"/>
              </a:rPr>
              <a:t>?</a:t>
            </a:r>
            <a:r>
              <a:rPr lang="zh-CN" altLang="en-US" sz="2800" dirty="0">
                <a:solidFill>
                  <a:srgbClr val="4F80BD"/>
                </a:solidFill>
                <a:latin typeface="楷体" panose="02010609060101010101" charset="-122"/>
                <a:ea typeface="楷体" panose="02010609060101010101" charset="-122"/>
              </a:rPr>
              <a:t>由此你们可以看出了嘎子的什么特点</a:t>
            </a:r>
            <a:r>
              <a:rPr lang="en-US" altLang="zh-CN" sz="2800" dirty="0">
                <a:solidFill>
                  <a:srgbClr val="4F80BD"/>
                </a:solidFill>
                <a:latin typeface="楷体" panose="02010609060101010101" charset="-122"/>
                <a:ea typeface="楷体" panose="02010609060101010101" charset="-122"/>
              </a:rPr>
              <a:t>?</a:t>
            </a:r>
            <a:endParaRPr lang="en-US" altLang="zh-CN" sz="2800" dirty="0">
              <a:solidFill>
                <a:srgbClr val="4F80BD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0" end="3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>
                                            <p:txEl>
                                              <p:charRg st="0" end="34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34" end="5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">
                                            <p:txEl>
                                              <p:charRg st="34" end="59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59" end="10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2">
                                            <p:txEl>
                                              <p:charRg st="59" end="103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103" end="1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2">
                                            <p:txEl>
                                              <p:charRg st="103" end="115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115" end="15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2">
                                            <p:txEl>
                                              <p:charRg st="115" end="158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矩形 1"/>
          <p:cNvSpPr/>
          <p:nvPr/>
        </p:nvSpPr>
        <p:spPr>
          <a:xfrm>
            <a:off x="136525" y="823913"/>
            <a:ext cx="11293475" cy="2676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4F80BD"/>
                </a:solidFill>
                <a:latin typeface="楷体" panose="02010609060101010101" charset="-122"/>
                <a:ea typeface="楷体" panose="02010609060101010101" charset="-122"/>
              </a:rPr>
              <a:t>（</a:t>
            </a:r>
            <a:r>
              <a:rPr lang="en-US" altLang="zh-CN" sz="2800" dirty="0">
                <a:solidFill>
                  <a:srgbClr val="4F80BD"/>
                </a:solidFill>
                <a:latin typeface="楷体" panose="02010609060101010101" charset="-122"/>
                <a:ea typeface="楷体" panose="02010609060101010101" charset="-122"/>
              </a:rPr>
              <a:t>4</a:t>
            </a:r>
            <a:r>
              <a:rPr lang="zh-CN" altLang="en-US" sz="2800" dirty="0">
                <a:solidFill>
                  <a:srgbClr val="4F80BD"/>
                </a:solidFill>
                <a:latin typeface="楷体" panose="02010609060101010101" charset="-122"/>
                <a:ea typeface="楷体" panose="02010609060101010101" charset="-122"/>
              </a:rPr>
              <a:t>）最后，小嘎子有些（沉不住气）了，使用了最后一招（钩）。这也是这场摔跤比赛的决胜回合。</a:t>
            </a:r>
            <a:endParaRPr lang="en-US" altLang="zh-CN" sz="2800" dirty="0">
              <a:solidFill>
                <a:srgbClr val="4F80BD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4F80BD"/>
                </a:solidFill>
                <a:latin typeface="楷体" panose="02010609060101010101" charset="-122"/>
                <a:ea typeface="楷体" panose="02010609060101010101" charset="-122"/>
              </a:rPr>
              <a:t>这一钩钩出了什么样的小嘎子</a:t>
            </a:r>
            <a:r>
              <a:rPr lang="en-US" altLang="zh-CN" sz="2800" dirty="0">
                <a:solidFill>
                  <a:srgbClr val="4F80BD"/>
                </a:solidFill>
                <a:latin typeface="楷体" panose="02010609060101010101" charset="-122"/>
                <a:ea typeface="楷体" panose="02010609060101010101" charset="-122"/>
              </a:rPr>
              <a:t>?</a:t>
            </a:r>
            <a:endParaRPr lang="en-US" altLang="zh-CN" sz="2800" dirty="0">
              <a:solidFill>
                <a:srgbClr val="4F80BD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  好胜</a:t>
            </a:r>
            <a:endParaRPr lang="zh-CN" altLang="en-US" sz="28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0" end="4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>
                                            <p:txEl>
                                              <p:charRg st="0" end="46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46" end="6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">
                                            <p:txEl>
                                              <p:charRg st="46" end="61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61" end="6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2">
                                            <p:txEl>
                                              <p:charRg st="61" end="68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矩形 1"/>
          <p:cNvSpPr/>
          <p:nvPr/>
        </p:nvSpPr>
        <p:spPr>
          <a:xfrm>
            <a:off x="398463" y="730250"/>
            <a:ext cx="10690225" cy="33242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4F80BD"/>
                </a:solidFill>
                <a:latin typeface="楷体" panose="02010609060101010101" charset="-122"/>
                <a:ea typeface="楷体" panose="02010609060101010101" charset="-122"/>
              </a:rPr>
              <a:t>（</a:t>
            </a:r>
            <a:r>
              <a:rPr lang="en-US" altLang="zh-CN" sz="2800" dirty="0">
                <a:solidFill>
                  <a:srgbClr val="4F80BD"/>
                </a:solidFill>
                <a:latin typeface="楷体" panose="02010609060101010101" charset="-122"/>
                <a:ea typeface="楷体" panose="02010609060101010101" charset="-122"/>
              </a:rPr>
              <a:t>5</a:t>
            </a:r>
            <a:r>
              <a:rPr lang="zh-CN" altLang="en-US" sz="2800" dirty="0">
                <a:solidFill>
                  <a:srgbClr val="4F80BD"/>
                </a:solidFill>
                <a:latin typeface="楷体" panose="02010609060101010101" charset="-122"/>
                <a:ea typeface="楷体" panose="02010609060101010101" charset="-122"/>
              </a:rPr>
              <a:t>）摔跤比赛以小嘎子摔了个仰面朝天而结束。让我们再来回顾一下这场精彩的比赛吧。</a:t>
            </a:r>
            <a:endParaRPr lang="zh-CN" altLang="en-US" sz="2800" dirty="0">
              <a:solidFill>
                <a:srgbClr val="4F80BD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4F80BD"/>
                </a:solidFill>
                <a:latin typeface="楷体" panose="02010609060101010101" charset="-122"/>
                <a:ea typeface="楷体" panose="02010609060101010101" charset="-122"/>
              </a:rPr>
              <a:t>注意动词。</a:t>
            </a:r>
            <a:endParaRPr lang="en-US" altLang="zh-CN" sz="2800" dirty="0">
              <a:solidFill>
                <a:srgbClr val="4F80BD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4F80BD"/>
                </a:solidFill>
                <a:latin typeface="楷体" panose="02010609060101010101" charset="-122"/>
                <a:ea typeface="楷体" panose="02010609060101010101" charset="-122"/>
              </a:rPr>
              <a:t>动作描写的好处</a:t>
            </a:r>
            <a:r>
              <a:rPr lang="en-US" altLang="zh-CN" sz="2800" dirty="0">
                <a:solidFill>
                  <a:srgbClr val="4F80BD"/>
                </a:solidFill>
                <a:latin typeface="楷体" panose="02010609060101010101" charset="-122"/>
                <a:ea typeface="楷体" panose="02010609060101010101" charset="-122"/>
              </a:rPr>
              <a:t>:</a:t>
            </a:r>
            <a:endParaRPr lang="en-US" altLang="zh-CN" sz="2800" dirty="0">
              <a:solidFill>
                <a:srgbClr val="4F80BD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既准确的体现出了摔跤过程，又表现了人物的个性和心理活动。</a:t>
            </a:r>
            <a:endParaRPr lang="zh-CN" altLang="en-US" sz="28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0" end="4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>
                                            <p:txEl>
                                              <p:charRg st="0" end="41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41" end="4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">
                                            <p:txEl>
                                              <p:charRg st="41" end="47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47" end="5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2">
                                            <p:txEl>
                                              <p:charRg st="47" end="56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56" end="8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2">
                                            <p:txEl>
                                              <p:charRg st="56" end="85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剪去单角的矩形 5"/>
          <p:cNvSpPr/>
          <p:nvPr/>
        </p:nvSpPr>
        <p:spPr>
          <a:xfrm>
            <a:off x="-239712" y="692150"/>
            <a:ext cx="6623050" cy="649288"/>
          </a:xfrm>
          <a:prstGeom prst="snip1Rect">
            <a:avLst/>
          </a:prstGeom>
          <a:solidFill>
            <a:srgbClr val="BBE1F4"/>
          </a:solidFill>
          <a:ln>
            <a:noFill/>
          </a:ln>
          <a:effectLst>
            <a:outerShdw blurRad="50800" dist="50800" dir="2700000" algn="tl" rotWithShape="0">
              <a:srgbClr val="4E70A8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文本框 10"/>
          <p:cNvSpPr txBox="1"/>
          <p:nvPr/>
        </p:nvSpPr>
        <p:spPr>
          <a:xfrm>
            <a:off x="334963" y="723900"/>
            <a:ext cx="4699000" cy="58578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3200" dirty="0">
                <a:solidFill>
                  <a:srgbClr val="0070C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三、出示影片，课堂练笔</a:t>
            </a:r>
            <a:endParaRPr lang="zh-CN" altLang="en-US" sz="3200" dirty="0">
              <a:solidFill>
                <a:srgbClr val="0070C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06413" y="1466850"/>
            <a:ext cx="10677525" cy="39703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rgbClr val="4F80BD"/>
                </a:solidFill>
                <a:latin typeface="楷体" panose="02010609060101010101" charset="-122"/>
                <a:ea typeface="楷体" panose="02010609060101010101" charset="-122"/>
              </a:rPr>
              <a:t>1.</a:t>
            </a:r>
            <a:r>
              <a:rPr lang="zh-CN" altLang="en-US" sz="2800" dirty="0">
                <a:solidFill>
                  <a:srgbClr val="4F80BD"/>
                </a:solidFill>
                <a:latin typeface="楷体" panose="02010609060101010101" charset="-122"/>
                <a:ea typeface="楷体" panose="02010609060101010101" charset="-122"/>
              </a:rPr>
              <a:t>以你们对小嘎子的了解，他会认输吗</a:t>
            </a:r>
            <a:r>
              <a:rPr lang="en-US" altLang="zh-CN" sz="2800" dirty="0">
                <a:solidFill>
                  <a:srgbClr val="4F80BD"/>
                </a:solidFill>
                <a:latin typeface="楷体" panose="02010609060101010101" charset="-122"/>
                <a:ea typeface="楷体" panose="02010609060101010101" charset="-122"/>
              </a:rPr>
              <a:t>?</a:t>
            </a:r>
            <a:r>
              <a:rPr lang="zh-CN" altLang="en-US" sz="2800" dirty="0">
                <a:solidFill>
                  <a:srgbClr val="4F80BD"/>
                </a:solidFill>
                <a:latin typeface="楷体" panose="02010609060101010101" charset="-122"/>
                <a:ea typeface="楷体" panose="02010609060101010101" charset="-122"/>
              </a:rPr>
              <a:t>他会怎么说呢</a:t>
            </a:r>
            <a:r>
              <a:rPr lang="en-US" altLang="zh-CN" sz="2800" dirty="0">
                <a:solidFill>
                  <a:srgbClr val="4F80BD"/>
                </a:solidFill>
                <a:latin typeface="楷体" panose="02010609060101010101" charset="-122"/>
                <a:ea typeface="楷体" panose="02010609060101010101" charset="-122"/>
              </a:rPr>
              <a:t>?</a:t>
            </a:r>
            <a:endParaRPr lang="en-US" altLang="zh-CN" sz="2800" dirty="0">
              <a:solidFill>
                <a:srgbClr val="4F80BD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rgbClr val="4F80BD"/>
                </a:solidFill>
                <a:latin typeface="楷体" panose="02010609060101010101" charset="-122"/>
                <a:ea typeface="楷体" panose="02010609060101010101" charset="-122"/>
              </a:rPr>
              <a:t>2.</a:t>
            </a:r>
            <a:r>
              <a:rPr lang="zh-CN" altLang="en-US" sz="2800" dirty="0">
                <a:solidFill>
                  <a:srgbClr val="4F80BD"/>
                </a:solidFill>
                <a:latin typeface="楷体" panose="02010609060101010101" charset="-122"/>
                <a:ea typeface="楷体" panose="02010609060101010101" charset="-122"/>
              </a:rPr>
              <a:t>出示第二次摔跤的影片，观看时引导学生注意推、顶、扛、滚、抱、咬等动作。</a:t>
            </a:r>
            <a:endParaRPr lang="zh-CN" altLang="en-US" sz="2800" dirty="0">
              <a:solidFill>
                <a:srgbClr val="4F80BD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rgbClr val="4F80BD"/>
                </a:solidFill>
                <a:latin typeface="楷体" panose="02010609060101010101" charset="-122"/>
                <a:ea typeface="楷体" panose="02010609060101010101" charset="-122"/>
              </a:rPr>
              <a:t>3.</a:t>
            </a:r>
            <a:r>
              <a:rPr lang="zh-CN" altLang="en-US" sz="2800" dirty="0">
                <a:solidFill>
                  <a:srgbClr val="4F80BD"/>
                </a:solidFill>
                <a:latin typeface="楷体" panose="02010609060101010101" charset="-122"/>
                <a:ea typeface="楷体" panose="02010609060101010101" charset="-122"/>
              </a:rPr>
              <a:t>出示写作要求，用三五句话写出第二次摔跤过程中你认为最精彩的片段。</a:t>
            </a:r>
            <a:endParaRPr lang="zh-CN" altLang="en-US" sz="2800" dirty="0">
              <a:solidFill>
                <a:srgbClr val="4F80BD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rgbClr val="4F80BD"/>
                </a:solidFill>
                <a:latin typeface="楷体" panose="02010609060101010101" charset="-122"/>
                <a:ea typeface="楷体" panose="02010609060101010101" charset="-122"/>
              </a:rPr>
              <a:t>4.</a:t>
            </a:r>
            <a:r>
              <a:rPr lang="zh-CN" altLang="en-US" sz="2800" dirty="0">
                <a:solidFill>
                  <a:srgbClr val="4F80BD"/>
                </a:solidFill>
                <a:latin typeface="楷体" panose="02010609060101010101" charset="-122"/>
                <a:ea typeface="楷体" panose="02010609060101010101" charset="-122"/>
              </a:rPr>
              <a:t>课堂展示写作成果。</a:t>
            </a:r>
            <a:endParaRPr lang="zh-CN" altLang="en-US" sz="2800" dirty="0">
              <a:solidFill>
                <a:srgbClr val="4F80BD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0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2">
                                            <p:txEl>
                                              <p:charRg st="0" end="27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27" end="6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2">
                                            <p:txEl>
                                              <p:charRg st="27" end="65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65" end="10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2">
                                            <p:txEl>
                                              <p:charRg st="65" end="100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100" end="1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8" dur="1" fill="hold"/>
                                        <p:tgtEl>
                                          <p:spTgt spid="2">
                                            <p:txEl>
                                              <p:charRg st="100" end="112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/>
    </p:bldLst>
  </p:timing>
</p:sld>
</file>

<file path=ppt/tags/tag1.xml><?xml version="1.0" encoding="utf-8"?>
<p:tagLst xmlns:p="http://schemas.openxmlformats.org/presentationml/2006/main">
  <p:tag name="KSO_WM_TAG_VERSION" val="1.0"/>
  <p:tag name="KSO_WM_TEMPLATE_CATEGORY" val="custom"/>
  <p:tag name="KSO_WM_TEMPLATE_INDEX" val="20184553"/>
</p:tagLst>
</file>

<file path=ppt/tags/tag2.xml><?xml version="1.0" encoding="utf-8"?>
<p:tagLst xmlns:p="http://schemas.openxmlformats.org/presentationml/2006/main">
  <p:tag name="KSO_WM_TAG_VERSION" val="1.0"/>
  <p:tag name="KSO_WM_TEMPLATE_CATEGORY" val="custom"/>
  <p:tag name="KSO_WM_TEMPLATE_INDEX" val="20184553"/>
</p:tagLst>
</file>

<file path=ppt/tags/tag3.xml><?xml version="1.0" encoding="utf-8"?>
<p:tagLst xmlns:p="http://schemas.openxmlformats.org/presentationml/2006/main"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BEAUTIFY_FLAG" val="#wm#"/>
  <p:tag name="KSO_WM_TAG_VERSION" val="1.0"/>
  <p:tag name="KSO_WM_TEMPLATE_INDEX" val="20184553"/>
  <p:tag name="KSO_WM_TEMPLATE_CATEGORY" val="custom"/>
  <p:tag name="KSO_WM_TEMPLATE_THUMBS_INDEX" val="1、6、10、14、20、26、27、28、29、31"/>
</p:tagLst>
</file>

<file path=ppt/theme/theme1.xml><?xml version="1.0" encoding="utf-8"?>
<a:theme xmlns:a="http://schemas.openxmlformats.org/drawingml/2006/main" name="Office 主题">
  <a:themeElements>
    <a:clrScheme name="自定义 214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976</Words>
  <Application>WPS 演示</Application>
  <PresentationFormat>自定义</PresentationFormat>
  <Paragraphs>59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2" baseType="lpstr">
      <vt:lpstr>Arial</vt:lpstr>
      <vt:lpstr>宋体</vt:lpstr>
      <vt:lpstr>Wingdings</vt:lpstr>
      <vt:lpstr>微软雅黑</vt:lpstr>
      <vt:lpstr>Calibri</vt:lpstr>
      <vt:lpstr>黑体</vt:lpstr>
      <vt:lpstr>经典粗圆简</vt:lpstr>
      <vt:lpstr>Segoe Print</vt:lpstr>
      <vt:lpstr>楷体</vt:lpstr>
      <vt:lpstr>经典粗圆简</vt:lpstr>
      <vt:lpstr>Arial Unicode MS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qwe</cp:lastModifiedBy>
  <cp:revision>4</cp:revision>
  <dcterms:created xsi:type="dcterms:W3CDTF">2018-03-01T02:03:00Z</dcterms:created>
  <dcterms:modified xsi:type="dcterms:W3CDTF">2021-11-01T12:08:54Z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2052-11.1.0.10938</vt:lpwstr>
  </property>
  <property fmtid="{D5CDD505-2E9C-101B-9397-08002B2CF9AE}" pid="3" name="ICV">
    <vt:lpwstr>7E464F2BAFF94CCEAE44DE694D53F72B</vt:lpwstr>
  </property>
</Properties>
</file>