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523" r:id="rId3"/>
    <p:sldId id="522" r:id="rId4"/>
    <p:sldId id="525" r:id="rId5"/>
    <p:sldId id="463" r:id="rId6"/>
    <p:sldId id="377" r:id="rId7"/>
    <p:sldId id="352" r:id="rId8"/>
    <p:sldId id="353" r:id="rId9"/>
    <p:sldId id="376" r:id="rId10"/>
    <p:sldId id="526" r:id="rId11"/>
    <p:sldId id="356" r:id="rId12"/>
    <p:sldId id="359" r:id="rId13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3300"/>
    <a:srgbClr val="FF0000"/>
    <a:srgbClr val="FF33CC"/>
    <a:srgbClr val="6600CC"/>
    <a:srgbClr val="FF0066"/>
    <a:srgbClr val="3333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671"/>
    <p:restoredTop sz="94695"/>
  </p:normalViewPr>
  <p:slideViewPr>
    <p:cSldViewPr showGuides="1">
      <p:cViewPr varScale="1">
        <p:scale>
          <a:sx n="85" d="100"/>
          <a:sy n="85" d="100"/>
        </p:scale>
        <p:origin x="127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AD9B4F-87FF-4843-89C7-B859AAF54F26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AD9B4F-87FF-4843-89C7-B859AAF54F26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AD9B4F-87FF-4843-89C7-B859AAF54F26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AD9B4F-87FF-4843-89C7-B859AAF54F26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AD9B4F-87FF-4843-89C7-B859AAF54F26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AD9B4F-87FF-4843-89C7-B859AAF54F26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AD9B4F-87FF-4843-89C7-B859AAF54F26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AD9B4F-87FF-4843-89C7-B859AAF54F26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AD9B4F-87FF-4843-89C7-B859AAF54F26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AD9B4F-87FF-4843-89C7-B859AAF54F26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AD9B4F-87FF-4843-89C7-B859AAF54F26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AD9B4F-87FF-4843-89C7-B859AAF54F26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GIF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7" descr="200631258404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7" descr="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9404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2" name="Text Box 8"/>
          <p:cNvSpPr txBox="1"/>
          <p:nvPr/>
        </p:nvSpPr>
        <p:spPr>
          <a:xfrm>
            <a:off x="6443663" y="1989138"/>
            <a:ext cx="20891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  <a:ea typeface="隶书" panose="02010509060101010101" pitchFamily="49" charset="-122"/>
              </a:rPr>
              <a:t>祥子</a:t>
            </a:r>
            <a:endParaRPr lang="zh-CN" altLang="en-US" sz="4000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{F63FA76D-4D43-492F-92C3-E0C91D6B23A5}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7763" name="Text Box 3"/>
          <p:cNvSpPr txBox="1"/>
          <p:nvPr/>
        </p:nvSpPr>
        <p:spPr>
          <a:xfrm>
            <a:off x="900113" y="981075"/>
            <a:ext cx="51847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sz="44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7764" name="Text Box 4"/>
          <p:cNvSpPr txBox="1"/>
          <p:nvPr/>
        </p:nvSpPr>
        <p:spPr>
          <a:xfrm>
            <a:off x="468313" y="692150"/>
            <a:ext cx="8208962" cy="4760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        他不甚注意他的模样，他爱自己的脸正如同他爱自己的身体，都那么结实硬棒；他把脸仿佛算在四肢之内，只要硬棒就好。是的，到城里以后，他还能头朝下，倒着立半天。这样立着，他觉得，他就很像一棵树，上下没有一个地方不</a:t>
            </a:r>
            <a:r>
              <a:rPr lang="zh-CN" altLang="en-US" sz="3600" b="1" dirty="0">
                <a:solidFill>
                  <a:srgbClr val="3333FF"/>
                </a:solidFill>
                <a:latin typeface="Arial" panose="020B0604020202020204" pitchFamily="34" charset="0"/>
              </a:rPr>
              <a:t>挺脱</a:t>
            </a:r>
            <a:r>
              <a:rPr lang="zh-CN" altLang="en-US" sz="3600" b="1" dirty="0">
                <a:latin typeface="Arial" panose="020B0604020202020204" pitchFamily="34" charset="0"/>
              </a:rPr>
              <a:t>的。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       </a:t>
            </a:r>
            <a:r>
              <a:rPr lang="zh-CN" altLang="en-US" sz="3600" b="1" dirty="0">
                <a:solidFill>
                  <a:srgbClr val="3333FF"/>
                </a:solidFill>
                <a:latin typeface="Arial" panose="020B0604020202020204" pitchFamily="34" charset="0"/>
              </a:rPr>
              <a:t>挺脱还能换成什么词？</a:t>
            </a:r>
            <a:endParaRPr lang="zh-CN" altLang="en-US" sz="3600" b="1" dirty="0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117765" name="Text Box 5"/>
          <p:cNvSpPr txBox="1"/>
          <p:nvPr/>
        </p:nvSpPr>
        <p:spPr>
          <a:xfrm>
            <a:off x="539750" y="2924175"/>
            <a:ext cx="83534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7766" name="Text Box 6"/>
          <p:cNvSpPr txBox="1"/>
          <p:nvPr/>
        </p:nvSpPr>
        <p:spPr>
          <a:xfrm>
            <a:off x="539750" y="4797425"/>
            <a:ext cx="83534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sz="3600" b="1" dirty="0">
              <a:solidFill>
                <a:srgbClr val="FF505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71" name="Text Box 8"/>
          <p:cNvSpPr txBox="1"/>
          <p:nvPr/>
        </p:nvSpPr>
        <p:spPr>
          <a:xfrm>
            <a:off x="3132138" y="260350"/>
            <a:ext cx="50403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sz="3600" b="1" dirty="0">
              <a:solidFill>
                <a:srgbClr val="FF5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/>
      <p:bldP spid="117764" grpId="0"/>
      <p:bldP spid="117765" grpId="0"/>
      <p:bldP spid="1177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{F63FA76D-4D43-492F-92C3-E0C91D6B23A5}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0835" name="Text Box 3"/>
          <p:cNvSpPr txBox="1"/>
          <p:nvPr/>
        </p:nvSpPr>
        <p:spPr>
          <a:xfrm>
            <a:off x="539750" y="981075"/>
            <a:ext cx="75596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华文琥珀" panose="02010800040101010101" pitchFamily="2" charset="-122"/>
                <a:ea typeface="华文琥珀" panose="02010800040101010101" pitchFamily="2" charset="-122"/>
              </a:rPr>
              <a:t>    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0837" name="Text Box 5"/>
          <p:cNvSpPr txBox="1"/>
          <p:nvPr/>
        </p:nvSpPr>
        <p:spPr>
          <a:xfrm>
            <a:off x="468313" y="3789363"/>
            <a:ext cx="86756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sz="3600" b="1" dirty="0">
              <a:solidFill>
                <a:srgbClr val="FF505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293" name="Text Box 6"/>
          <p:cNvSpPr txBox="1"/>
          <p:nvPr/>
        </p:nvSpPr>
        <p:spPr>
          <a:xfrm>
            <a:off x="971550" y="4365625"/>
            <a:ext cx="705643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4" name="Text Box 8"/>
          <p:cNvSpPr txBox="1"/>
          <p:nvPr/>
        </p:nvSpPr>
        <p:spPr>
          <a:xfrm>
            <a:off x="250825" y="1557338"/>
            <a:ext cx="8424863" cy="283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dirty="0">
                <a:latin typeface="Arial" panose="020B0604020202020204" pitchFamily="34" charset="0"/>
              </a:rPr>
              <a:t>课后作业：</a:t>
            </a:r>
            <a:endParaRPr lang="zh-CN" altLang="en-US" sz="3600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dirty="0">
                <a:latin typeface="Arial" panose="020B0604020202020204" pitchFamily="34" charset="0"/>
              </a:rPr>
              <a:t>        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试着用文中的写法写一个你熟悉的人，写完后读给他听听，看写得是不是那么回事。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课下读一读老舍的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骆驼祥子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208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08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/>
      <p:bldP spid="1208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" descr="2258511_090152035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80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3827" name="WordArt 3"/>
          <p:cNvSpPr>
            <a:spLocks noChangeArrowheads="1" noChangeShapeType="1" noTextEdit="1"/>
          </p:cNvSpPr>
          <p:nvPr/>
        </p:nvSpPr>
        <p:spPr bwMode="auto">
          <a:xfrm>
            <a:off x="755650" y="908050"/>
            <a:ext cx="5616575" cy="792163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b="1" i="0" u="none" strike="noStrike" kern="10" cap="none" spc="0" normalizeH="0" baseline="0" noProof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13</a:t>
            </a:r>
            <a:r>
              <a:rPr kumimoji="0" lang="zh-CN" altLang="en-US" sz="7200" b="1" i="0" u="none" strike="noStrike" kern="10" cap="none" spc="0" normalizeH="0" baseline="0" noProof="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、人物描写一组</a:t>
            </a:r>
            <a:endParaRPr kumimoji="0" lang="zh-CN" altLang="en-US" sz="7200" b="1" i="0" u="none" strike="noStrike" kern="10" cap="none" spc="0" normalizeH="0" baseline="0" noProof="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33828" name="Text Box 4"/>
          <p:cNvSpPr txBox="1">
            <a:spLocks noChangeArrowheads="1"/>
          </p:cNvSpPr>
          <p:nvPr/>
        </p:nvSpPr>
        <p:spPr bwMode="auto">
          <a:xfrm>
            <a:off x="250825" y="3933825"/>
            <a:ext cx="6842125" cy="32924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zh-CN" altLang="en-US" sz="6000" b="1" kern="1200" cap="none" spc="0" normalizeH="0" baseline="0" noProof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6000" b="1" kern="1200" cap="none" spc="0" normalizeH="0" baseline="0" noProof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他像一棵挺脱的树</a:t>
            </a:r>
            <a:endParaRPr kumimoji="0" lang="zh-CN" altLang="en-US" sz="6000" b="1" kern="1200" cap="none" spc="0" normalizeH="0" baseline="0" noProof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endParaRPr kumimoji="0" lang="zh-CN" altLang="en-US" sz="60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0" lang="zh-CN" altLang="en-US" sz="600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7" name="Text Box 5"/>
          <p:cNvSpPr txBox="1"/>
          <p:nvPr/>
        </p:nvSpPr>
        <p:spPr>
          <a:xfrm>
            <a:off x="684213" y="333375"/>
            <a:ext cx="360045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chemeClr val="tx2"/>
                </a:solidFill>
                <a:latin typeface="Arial" panose="020B0604020202020204" pitchFamily="34" charset="0"/>
              </a:rPr>
              <a:t>部编本小学语文五年级下册</a:t>
            </a:r>
            <a:endParaRPr lang="zh-CN" altLang="en-US" sz="20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078" name="Text Box 6"/>
          <p:cNvSpPr txBox="1"/>
          <p:nvPr/>
        </p:nvSpPr>
        <p:spPr>
          <a:xfrm>
            <a:off x="1763713" y="2924175"/>
            <a:ext cx="352901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800" b="1" dirty="0">
                <a:solidFill>
                  <a:srgbClr val="FF00FF"/>
                </a:solidFill>
                <a:latin typeface="Arial" panose="020B0604020202020204" pitchFamily="34" charset="0"/>
              </a:rPr>
              <a:t>  </a:t>
            </a:r>
            <a:r>
              <a:rPr lang="zh-CN" altLang="en-US" sz="5400" b="1" dirty="0">
                <a:solidFill>
                  <a:srgbClr val="FF00FF"/>
                </a:solidFill>
                <a:latin typeface="Arial" panose="020B0604020202020204" pitchFamily="34" charset="0"/>
              </a:rPr>
              <a:t>（之二）</a:t>
            </a:r>
            <a:endParaRPr lang="zh-CN" altLang="en-US" sz="54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7" descr="200631258404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2412" y="-1587"/>
            <a:ext cx="9396412" cy="6859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1619" name="Text Box 3"/>
          <p:cNvSpPr txBox="1"/>
          <p:nvPr/>
        </p:nvSpPr>
        <p:spPr>
          <a:xfrm>
            <a:off x="250825" y="333375"/>
            <a:ext cx="5184775" cy="1585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50000"/>
              </a:lnSpc>
              <a:spcBef>
                <a:spcPct val="50000"/>
              </a:spcBef>
              <a:buNone/>
            </a:pPr>
            <a:endParaRPr lang="zh-CN" altLang="en-US" sz="3600" b="1" dirty="0">
              <a:solidFill>
                <a:srgbClr val="FF6600"/>
              </a:solidFill>
            </a:endParaRPr>
          </a:p>
          <a:p>
            <a:pPr marL="0" lvl="0" indent="0" eaLnBrk="1" hangingPunct="1">
              <a:lnSpc>
                <a:spcPct val="50000"/>
              </a:lnSpc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FF6600"/>
                </a:solidFill>
              </a:rPr>
              <a:t>初读感知</a:t>
            </a:r>
            <a:endParaRPr lang="zh-CN" altLang="en-US" sz="4000" b="1" dirty="0">
              <a:solidFill>
                <a:srgbClr val="FF6600"/>
              </a:solidFill>
            </a:endParaRPr>
          </a:p>
          <a:p>
            <a:pPr marL="0" lvl="0" indent="0" eaLnBrk="1" hangingPunct="1">
              <a:lnSpc>
                <a:spcPct val="50000"/>
              </a:lnSpc>
              <a:spcBef>
                <a:spcPct val="50000"/>
              </a:spcBef>
              <a:buNone/>
            </a:pPr>
            <a:endParaRPr lang="zh-CN" altLang="en-US" sz="4000" b="1" dirty="0">
              <a:solidFill>
                <a:srgbClr val="0033CC"/>
              </a:solidFill>
            </a:endParaRPr>
          </a:p>
        </p:txBody>
      </p:sp>
      <p:sp>
        <p:nvSpPr>
          <p:cNvPr id="336901" name="Text Box 5"/>
          <p:cNvSpPr txBox="1"/>
          <p:nvPr/>
        </p:nvSpPr>
        <p:spPr>
          <a:xfrm>
            <a:off x="827088" y="2420938"/>
            <a:ext cx="7129462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</a:rPr>
              <a:t>自由读课文，自由读课文，注意读准字音，读通句子，思考课文主要写了什么 ？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1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6901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6901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7" descr="200631258404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1619" name="Text Box 3"/>
          <p:cNvSpPr txBox="1"/>
          <p:nvPr/>
        </p:nvSpPr>
        <p:spPr>
          <a:xfrm>
            <a:off x="250825" y="836613"/>
            <a:ext cx="8642350" cy="31067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50000"/>
              </a:lnSpc>
              <a:spcBef>
                <a:spcPct val="50000"/>
              </a:spcBef>
              <a:buNone/>
            </a:pPr>
            <a:endParaRPr lang="zh-CN" altLang="en-US" sz="4400" b="1" dirty="0">
              <a:solidFill>
                <a:srgbClr val="0033CC"/>
              </a:solidFill>
            </a:endParaRPr>
          </a:p>
          <a:p>
            <a:pPr marL="0" lvl="0" indent="0" eaLnBrk="1" hangingPunct="1">
              <a:lnSpc>
                <a:spcPct val="50000"/>
              </a:lnSpc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33CC"/>
                </a:solidFill>
              </a:rPr>
              <a:t>    挺脱   身量    铸成    颧骨   疤</a:t>
            </a:r>
            <a:endParaRPr lang="zh-CN" altLang="en-US" sz="4400" b="1" dirty="0">
              <a:solidFill>
                <a:srgbClr val="0033CC"/>
              </a:solidFill>
            </a:endParaRPr>
          </a:p>
          <a:p>
            <a:pPr marL="0" lvl="0" indent="0" eaLnBrk="1" hangingPunct="1">
              <a:lnSpc>
                <a:spcPct val="50000"/>
              </a:lnSpc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33CC"/>
                </a:solidFill>
              </a:rPr>
              <a:t>   </a:t>
            </a:r>
            <a:endParaRPr lang="zh-CN" altLang="en-US" sz="4400" b="1" dirty="0">
              <a:solidFill>
                <a:srgbClr val="0033CC"/>
              </a:solidFill>
            </a:endParaRPr>
          </a:p>
          <a:p>
            <a:pPr marL="0" lvl="0" indent="0" eaLnBrk="1" hangingPunct="1">
              <a:lnSpc>
                <a:spcPct val="50000"/>
              </a:lnSpc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33CC"/>
                </a:solidFill>
              </a:rPr>
              <a:t>    结实硬棒       铁扇面似的</a:t>
            </a:r>
            <a:endParaRPr lang="zh-CN" altLang="en-US" sz="4400" b="1" dirty="0">
              <a:solidFill>
                <a:srgbClr val="0033CC"/>
              </a:solidFill>
            </a:endParaRPr>
          </a:p>
          <a:p>
            <a:pPr marL="0" lvl="0" indent="0" eaLnBrk="1" hangingPunct="1">
              <a:lnSpc>
                <a:spcPct val="50000"/>
              </a:lnSpc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0033CC"/>
                </a:solidFill>
              </a:rPr>
              <a:t>     </a:t>
            </a:r>
            <a:r>
              <a:rPr lang="zh-CN" altLang="en-US" sz="3600" b="1" dirty="0">
                <a:solidFill>
                  <a:srgbClr val="FF6600"/>
                </a:solidFill>
              </a:rPr>
              <a:t> </a:t>
            </a:r>
            <a:endParaRPr lang="zh-CN" altLang="en-US" sz="4400" b="1" dirty="0">
              <a:solidFill>
                <a:srgbClr val="0033CC"/>
              </a:solidFill>
            </a:endParaRPr>
          </a:p>
        </p:txBody>
      </p:sp>
      <p:sp>
        <p:nvSpPr>
          <p:cNvPr id="5124" name="WordArt 4"/>
          <p:cNvSpPr/>
          <p:nvPr/>
        </p:nvSpPr>
        <p:spPr>
          <a:xfrm>
            <a:off x="468313" y="260350"/>
            <a:ext cx="1685925" cy="65722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29148"/>
              </a:avLst>
            </a:prstTxWarp>
            <a:normAutofit/>
            <a:scene3d>
              <a:camera prst="legacyObliqueTopLeft">
                <a:rot lat="0" lon="0" rev="0"/>
              </a:camera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p>
            <a:pPr algn="ctr"/>
            <a:r>
              <a:rPr lang="zh-CN" altLang="en-US" sz="4400" b="1"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我会读</a:t>
            </a:r>
            <a:endParaRPr lang="zh-CN" altLang="en-US" sz="4400" b="1"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b2802a026b04c4344afb5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Rectangle 3"/>
          <p:cNvSpPr/>
          <p:nvPr/>
        </p:nvSpPr>
        <p:spPr>
          <a:xfrm>
            <a:off x="1643063" y="30178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6148" name="Picture 5" descr="书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0"/>
            <a:ext cx="1873250" cy="1439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9270" name="Text Box 6"/>
          <p:cNvSpPr txBox="1"/>
          <p:nvPr/>
        </p:nvSpPr>
        <p:spPr>
          <a:xfrm>
            <a:off x="539750" y="836613"/>
            <a:ext cx="8137525" cy="5859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       祥子生长在乡间，失去了父母与几亩薄田，十八岁的时候便跑到城里来。带着乡间小伙子的足壮与诚实，凡是以卖力气就能吃饭的事他几乎全作过了。可是，不久他就看出来，拉车是件更容易挣钱的事；作别的苦工，收入是有限的；拉车多着一些变化与机会，不知道在什么时候与地点就会遇到一些多于所希望的报酬。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                       ——</a:t>
            </a:r>
            <a:r>
              <a:rPr lang="zh-CN" altLang="en-US" sz="3600" b="1" dirty="0">
                <a:latin typeface="Arial" panose="020B0604020202020204" pitchFamily="34" charset="0"/>
              </a:rPr>
              <a:t>节选自</a:t>
            </a:r>
            <a:r>
              <a:rPr lang="en-US" altLang="zh-CN" sz="3600" b="1" dirty="0">
                <a:latin typeface="Arial" panose="020B0604020202020204" pitchFamily="34" charset="0"/>
              </a:rPr>
              <a:t>《</a:t>
            </a:r>
            <a:r>
              <a:rPr lang="zh-CN" altLang="en-US" sz="3600" b="1" dirty="0">
                <a:latin typeface="Arial" panose="020B0604020202020204" pitchFamily="34" charset="0"/>
              </a:rPr>
              <a:t>骆驼祥子</a:t>
            </a:r>
            <a:r>
              <a:rPr lang="en-US" altLang="zh-CN" sz="3600" b="1" dirty="0">
                <a:latin typeface="Arial" panose="020B0604020202020204" pitchFamily="34" charset="0"/>
              </a:rPr>
              <a:t>》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6" descr="200631258404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3668" name="Text Box 4"/>
          <p:cNvSpPr txBox="1"/>
          <p:nvPr/>
        </p:nvSpPr>
        <p:spPr>
          <a:xfrm>
            <a:off x="539750" y="836613"/>
            <a:ext cx="8208963" cy="36623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3333FF"/>
                </a:solidFill>
                <a:latin typeface="Arial" panose="020B0604020202020204" pitchFamily="34" charset="0"/>
              </a:rPr>
              <a:t>外貌描写一</a:t>
            </a:r>
            <a:r>
              <a:rPr lang="zh-CN" altLang="en-US" sz="3600" b="1" dirty="0">
                <a:latin typeface="Arial" panose="020B0604020202020204" pitchFamily="34" charset="0"/>
              </a:rPr>
              <a:t>      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他的身量与筋肉都发展到年岁前边去；二十来的年岁，他已经很大很高，虽然肢体还没被年月铸成一定的格局，可是已经像个成人了</a:t>
            </a:r>
            <a:r>
              <a:rPr lang="en-US" altLang="zh-CN" sz="3600" b="1" dirty="0">
                <a:latin typeface="Arial" panose="020B0604020202020204" pitchFamily="34" charset="0"/>
              </a:rPr>
              <a:t>——</a:t>
            </a:r>
            <a:r>
              <a:rPr lang="zh-CN" altLang="en-US" sz="3600" b="1" dirty="0">
                <a:latin typeface="Arial" panose="020B0604020202020204" pitchFamily="34" charset="0"/>
              </a:rPr>
              <a:t>一个脸上身上都带出</a:t>
            </a:r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</a:rPr>
              <a:t>天真淘气</a:t>
            </a:r>
            <a:r>
              <a:rPr lang="zh-CN" altLang="en-US" sz="3600" b="1" dirty="0">
                <a:latin typeface="Arial" panose="020B0604020202020204" pitchFamily="34" charset="0"/>
              </a:rPr>
              <a:t>的样子的</a:t>
            </a:r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</a:rPr>
              <a:t>大人</a:t>
            </a:r>
            <a:r>
              <a:rPr lang="zh-CN" altLang="en-US" sz="3600" b="1" dirty="0">
                <a:latin typeface="Arial" panose="020B0604020202020204" pitchFamily="34" charset="0"/>
              </a:rPr>
              <a:t>。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 bldLvl="0"/>
      <p:bldP spid="113668" grpId="1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5" descr="200631258404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4691" name="Text Box 3"/>
          <p:cNvSpPr txBox="1"/>
          <p:nvPr/>
        </p:nvSpPr>
        <p:spPr>
          <a:xfrm>
            <a:off x="755650" y="981075"/>
            <a:ext cx="7777163" cy="3113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3333FF"/>
                </a:solidFill>
                <a:latin typeface="Arial" panose="020B0604020202020204" pitchFamily="34" charset="0"/>
              </a:rPr>
              <a:t>外貌描写二</a:t>
            </a:r>
            <a:endParaRPr lang="zh-CN" altLang="en-US" sz="36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       扭头看看自己的肩，多么宽，多么威严！</a:t>
            </a:r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</a:rPr>
              <a:t>杀好了腰</a:t>
            </a:r>
            <a:r>
              <a:rPr lang="zh-CN" altLang="en-US" sz="3600" b="1" dirty="0">
                <a:latin typeface="Arial" panose="020B0604020202020204" pitchFamily="34" charset="0"/>
              </a:rPr>
              <a:t>，再穿上肥腿的白裤，裤脚用鸡肠子带儿系住，露出那对“出号”的大脚！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1469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5" descr="200631258404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8242" name="Rectangle 2"/>
          <p:cNvSpPr>
            <a:spLocks noGrp="1"/>
          </p:cNvSpPr>
          <p:nvPr>
            <p:ph idx="1"/>
          </p:nvPr>
        </p:nvSpPr>
        <p:spPr>
          <a:xfrm>
            <a:off x="250825" y="1484313"/>
            <a:ext cx="8229600" cy="3240087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zh-CN" altLang="en-US" sz="4000" b="1" dirty="0"/>
              <a:t>         </a:t>
            </a:r>
            <a:endParaRPr lang="zh-CN" altLang="en-US" sz="4400" b="1" dirty="0"/>
          </a:p>
        </p:txBody>
      </p:sp>
      <p:sp>
        <p:nvSpPr>
          <p:cNvPr id="9220" name="Text Box 6"/>
          <p:cNvSpPr txBox="1"/>
          <p:nvPr/>
        </p:nvSpPr>
        <p:spPr>
          <a:xfrm>
            <a:off x="971550" y="836613"/>
            <a:ext cx="6913563" cy="5310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dirty="0">
                <a:latin typeface="Arial" panose="020B0604020202020204" pitchFamily="34" charset="0"/>
              </a:rPr>
              <a:t>        </a:t>
            </a:r>
            <a:r>
              <a:rPr lang="zh-CN" altLang="en-US" sz="3600" dirty="0">
                <a:latin typeface="Arial" panose="020B0604020202020204" pitchFamily="34" charset="0"/>
                <a:ea typeface="黑体" panose="02010609060101010101" pitchFamily="49" charset="-122"/>
              </a:rPr>
              <a:t>因为拉着洋人，他们可以不穿号坎，而一律的是长袖小白褂，白的或黑的裤子，裤筒特别肥，脚腕上系着细带；脚上是宽双脸千层底青布鞋；干净，利落，神气。一见这样的服装，别的车夫不会再过来争座与赛车，他们似乎是属于另一行业的。</a:t>
            </a:r>
            <a:endParaRPr lang="zh-CN" altLang="en-US" sz="3600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600" dirty="0">
                <a:latin typeface="Arial" panose="020B0604020202020204" pitchFamily="34" charset="0"/>
                <a:ea typeface="黑体" panose="02010609060101010101" pitchFamily="49" charset="-122"/>
              </a:rPr>
              <a:t>              ——</a:t>
            </a:r>
            <a:r>
              <a:rPr lang="zh-CN" altLang="en-US" sz="3600" dirty="0">
                <a:latin typeface="Arial" panose="020B0604020202020204" pitchFamily="34" charset="0"/>
                <a:ea typeface="黑体" panose="02010609060101010101" pitchFamily="49" charset="-122"/>
              </a:rPr>
              <a:t>节选自</a:t>
            </a:r>
            <a:r>
              <a:rPr lang="en-US" altLang="zh-CN" sz="3600" dirty="0">
                <a:latin typeface="Arial" panose="020B0604020202020204" pitchFamily="34" charset="0"/>
                <a:ea typeface="黑体" panose="02010609060101010101" pitchFamily="49" charset="-122"/>
              </a:rPr>
              <a:t>《</a:t>
            </a:r>
            <a:r>
              <a:rPr lang="zh-CN" altLang="en-US" sz="3600" dirty="0">
                <a:latin typeface="Arial" panose="020B0604020202020204" pitchFamily="34" charset="0"/>
                <a:ea typeface="黑体" panose="02010609060101010101" pitchFamily="49" charset="-122"/>
              </a:rPr>
              <a:t>骆驼祥子</a:t>
            </a:r>
            <a:r>
              <a:rPr lang="en-US" altLang="zh-CN" sz="3600" dirty="0">
                <a:latin typeface="Arial" panose="020B0604020202020204" pitchFamily="34" charset="0"/>
                <a:ea typeface="黑体" panose="02010609060101010101" pitchFamily="49" charset="-122"/>
              </a:rPr>
              <a:t>》</a:t>
            </a:r>
            <a:endParaRPr lang="en-US" altLang="zh-CN" sz="36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8242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2" descr="200631258404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23" name="Rectangle 3"/>
          <p:cNvSpPr>
            <a:spLocks noGrp="1"/>
          </p:cNvSpPr>
          <p:nvPr>
            <p:ph idx="1"/>
          </p:nvPr>
        </p:nvSpPr>
        <p:spPr>
          <a:xfrm>
            <a:off x="250825" y="2781300"/>
            <a:ext cx="8642350" cy="161290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zh-CN" altLang="en-US" sz="1600" b="1" dirty="0"/>
              <a:t>    </a:t>
            </a:r>
            <a:endParaRPr lang="zh-CN" altLang="en-US" sz="4400" b="1" dirty="0"/>
          </a:p>
        </p:txBody>
      </p:sp>
      <p:sp>
        <p:nvSpPr>
          <p:cNvPr id="337925" name="Text Box 5"/>
          <p:cNvSpPr txBox="1"/>
          <p:nvPr/>
        </p:nvSpPr>
        <p:spPr>
          <a:xfrm>
            <a:off x="468313" y="404813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3333FF"/>
                </a:solidFill>
                <a:latin typeface="Arial" panose="020B0604020202020204" pitchFamily="34" charset="0"/>
              </a:rPr>
              <a:t>外貌描写三</a:t>
            </a:r>
            <a:endParaRPr lang="zh-CN" altLang="en-US" sz="4000" b="1" dirty="0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10245" name="Text Box 6"/>
          <p:cNvSpPr txBox="1"/>
          <p:nvPr/>
        </p:nvSpPr>
        <p:spPr>
          <a:xfrm>
            <a:off x="684213" y="2636838"/>
            <a:ext cx="69119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6" name="Text Box 7"/>
          <p:cNvSpPr txBox="1"/>
          <p:nvPr/>
        </p:nvSpPr>
        <p:spPr>
          <a:xfrm>
            <a:off x="684213" y="1628775"/>
            <a:ext cx="7559675" cy="3937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       头不很大，圆眼，肉鼻子，两条眉很短很粗，头上永远剃得发亮。腮上没有多余的肉，脖子可是几乎与头一边儿粗；脸上永远红扑扑的，特别亮的是颧骨与右耳之间一块不小的疤</a:t>
            </a:r>
            <a:r>
              <a:rPr lang="en-US" altLang="zh-CN" sz="3600" b="1" dirty="0">
                <a:latin typeface="Arial" panose="020B0604020202020204" pitchFamily="34" charset="0"/>
              </a:rPr>
              <a:t>——</a:t>
            </a:r>
            <a:r>
              <a:rPr lang="zh-CN" altLang="en-US" sz="3600" b="1" dirty="0">
                <a:latin typeface="Arial" panose="020B0604020202020204" pitchFamily="34" charset="0"/>
              </a:rPr>
              <a:t>小时候在树下睡觉，被驴啃了一口。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37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3792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3" grpId="0" build="p"/>
      <p:bldP spid="337923" grpId="1" build="p"/>
      <p:bldP spid="337925" grpId="0" bldLvl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947</Words>
  <Application>WPS 演示</Application>
  <PresentationFormat>全屏显示(4:3)</PresentationFormat>
  <Paragraphs>53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等线</vt:lpstr>
      <vt:lpstr>隶书</vt:lpstr>
      <vt:lpstr>黑体</vt:lpstr>
      <vt:lpstr>华文琥珀</vt:lpstr>
      <vt:lpstr>Times New Roman</vt:lpstr>
      <vt:lpstr>楷体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qwe</cp:lastModifiedBy>
  <cp:revision>126</cp:revision>
  <dcterms:created xsi:type="dcterms:W3CDTF">2021-11-01T12:11:48Z</dcterms:created>
  <dcterms:modified xsi:type="dcterms:W3CDTF">2021-11-01T12:13:23Z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0B86DC7AD0824D358D34ADF85DEF1257</vt:lpwstr>
  </property>
  <property fmtid="{D5CDD505-2E9C-101B-9397-08002B2CF9AE}" pid="3" name="KSOProductBuildVer">
    <vt:lpwstr>2052-11.1.0.10938</vt:lpwstr>
  </property>
</Properties>
</file>