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84" r:id="rId3"/>
    <p:sldId id="500" r:id="rId4"/>
    <p:sldId id="487" r:id="rId5"/>
    <p:sldId id="494" r:id="rId6"/>
    <p:sldId id="495" r:id="rId7"/>
    <p:sldId id="502" r:id="rId8"/>
    <p:sldId id="395" r:id="rId9"/>
    <p:sldId id="498" r:id="rId10"/>
    <p:sldId id="406" r:id="rId11"/>
    <p:sldId id="405" r:id="rId12"/>
    <p:sldId id="407" r:id="rId13"/>
    <p:sldId id="408" r:id="rId14"/>
    <p:sldId id="396" r:id="rId15"/>
    <p:sldId id="397" r:id="rId16"/>
    <p:sldId id="398" r:id="rId17"/>
    <p:sldId id="399" r:id="rId18"/>
    <p:sldId id="401" r:id="rId19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00"/>
    <a:srgbClr val="FF0000"/>
    <a:srgbClr val="FF33CC"/>
    <a:srgbClr val="6600CC"/>
    <a:srgbClr val="FF0066"/>
    <a:srgbClr val="3333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1"/>
    <p:restoredTop sz="94695"/>
  </p:normalViewPr>
  <p:slideViewPr>
    <p:cSldViewPr showGuides="1">
      <p:cViewPr varScale="1">
        <p:scale>
          <a:sx n="85" d="100"/>
          <a:sy n="85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3A3C7-B9A3-418B-92FD-9435B70EA95B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jpeg"/><Relationship Id="rId3" Type="http://schemas.openxmlformats.org/officeDocument/2006/relationships/hyperlink" Target="http://www.book110.cn/cover/2010-9-18/20904819-1_b.jpg" TargetMode="External"/><Relationship Id="rId2" Type="http://schemas.openxmlformats.org/officeDocument/2006/relationships/image" Target="../media/image2.jpeg"/><Relationship Id="rId1" Type="http://schemas.openxmlformats.org/officeDocument/2006/relationships/hyperlink" Target="http://photo.blog.sina.com.cn/showpic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2258511_090152035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80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4195" name="WordArt 3"/>
          <p:cNvSpPr>
            <a:spLocks noChangeArrowheads="1" noChangeShapeType="1" noTextEdit="1"/>
          </p:cNvSpPr>
          <p:nvPr/>
        </p:nvSpPr>
        <p:spPr bwMode="auto">
          <a:xfrm>
            <a:off x="755650" y="908050"/>
            <a:ext cx="5616575" cy="792163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13 </a:t>
            </a:r>
            <a:r>
              <a:rPr kumimoji="0" lang="zh-CN" altLang="en-US" sz="72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人物</a:t>
            </a:r>
            <a:r>
              <a:rPr kumimoji="0" lang="zh-CN" altLang="en-US" sz="7200" b="1" i="0" u="none" strike="noStrike" kern="10" cap="none" spc="0" normalizeH="0" baseline="0" noProof="0" dirty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描写一组</a:t>
            </a:r>
            <a:endParaRPr kumimoji="0" lang="zh-CN" altLang="en-US" sz="7200" b="1" i="0" u="none" strike="noStrike" kern="10" cap="none" spc="0" normalizeH="0" baseline="0" noProof="0" dirty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611188" y="3933825"/>
            <a:ext cx="5976938" cy="3292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两茎灯草</a:t>
            </a:r>
            <a:endParaRPr kumimoji="0" lang="zh-CN" altLang="en-US" sz="6000" b="1" kern="1200" cap="none" spc="0" normalizeH="0" baseline="0" noProof="0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0" lang="zh-CN" altLang="en-US" sz="60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zh-CN" altLang="en-US" sz="60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Text Box 7"/>
          <p:cNvSpPr txBox="1"/>
          <p:nvPr/>
        </p:nvSpPr>
        <p:spPr>
          <a:xfrm>
            <a:off x="1763713" y="2924175"/>
            <a:ext cx="35290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00FF"/>
                </a:solidFill>
              </a:rPr>
              <a:t>  </a:t>
            </a:r>
            <a:r>
              <a:rPr lang="zh-CN" altLang="en-US" sz="5400" b="1" dirty="0">
                <a:solidFill>
                  <a:srgbClr val="FF00FF"/>
                </a:solidFill>
              </a:rPr>
              <a:t>（之三）</a:t>
            </a:r>
            <a:endParaRPr lang="zh-CN" altLang="en-US" sz="5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6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896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4000" dirty="0">
                <a:solidFill>
                  <a:srgbClr val="FF0000"/>
                </a:solidFill>
                <a:ea typeface="黑体" panose="02010609060101010101" pitchFamily="2" charset="-122"/>
              </a:rPr>
              <a:t>自读课文，想象画面，请把你脑海中浮现的严监生的形象介绍给大家</a:t>
            </a:r>
            <a:endParaRPr lang="zh-CN" altLang="en-US" sz="40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168965" name="Text Box 5"/>
          <p:cNvSpPr txBox="1"/>
          <p:nvPr/>
        </p:nvSpPr>
        <p:spPr>
          <a:xfrm>
            <a:off x="539750" y="1916113"/>
            <a:ext cx="8353425" cy="4483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800" b="1" dirty="0">
                <a:latin typeface="黑体" panose="02010609060101010101" pitchFamily="2" charset="-122"/>
                <a:ea typeface="黑体" panose="02010609060101010101" pitchFamily="2" charset="-122"/>
              </a:rPr>
              <a:t>、严监生的脸干瘪干瘪的，一双眼睛竭力睁得滴溜溜的圆，望见床旁的烛台，使尽浑身的气力伸出两根手指，看见大家都不了解他的心思，他气得一声连一声地咳嗽。</a:t>
            </a:r>
            <a:endParaRPr lang="zh-CN" altLang="en-US" sz="4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>
                                            <p:txEl>
                                              <p:charRg st="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8965">
                                            <p:txEl>
                                              <p:charRg st="0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8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101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001000" cy="6477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4000" b="1" dirty="0">
                <a:ea typeface="黑体" panose="02010609060101010101" pitchFamily="2" charset="-122"/>
              </a:rPr>
              <a:t>体会句子，感悟严监生的“</a:t>
            </a:r>
            <a:r>
              <a:rPr lang="zh-CN" altLang="en-US" sz="4000" b="1" u="sng" dirty="0">
                <a:solidFill>
                  <a:srgbClr val="FF0000"/>
                </a:solidFill>
                <a:ea typeface="黑体" panose="02010609060101010101" pitchFamily="2" charset="-122"/>
              </a:rPr>
              <a:t>吝啬</a:t>
            </a:r>
            <a:r>
              <a:rPr lang="zh-CN" altLang="en-US" sz="4000" b="1" dirty="0">
                <a:ea typeface="黑体" panose="02010609060101010101" pitchFamily="2" charset="-122"/>
              </a:rPr>
              <a:t>”</a:t>
            </a: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71011" name="Rectangle 3"/>
          <p:cNvSpPr>
            <a:spLocks noGrp="1"/>
          </p:cNvSpPr>
          <p:nvPr>
            <p:ph idx="1"/>
          </p:nvPr>
        </p:nvSpPr>
        <p:spPr>
          <a:xfrm>
            <a:off x="539750" y="836613"/>
            <a:ext cx="7850188" cy="10795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“严监生喉咙里痰响得一进一出</a:t>
            </a:r>
            <a:r>
              <a:rPr lang="en-US" altLang="zh-CN" sz="4000" b="1" dirty="0">
                <a:solidFill>
                  <a:srgbClr val="FF0000"/>
                </a:solidFill>
                <a:ea typeface="黑体" panose="02010609060101010101" pitchFamily="2" charset="-122"/>
              </a:rPr>
              <a:t>……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摇了两三摇”</a:t>
            </a:r>
            <a:endParaRPr lang="zh-CN" altLang="en-US" sz="40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171012" name="Text Box 4"/>
          <p:cNvSpPr txBox="1"/>
          <p:nvPr/>
        </p:nvSpPr>
        <p:spPr>
          <a:xfrm>
            <a:off x="611188" y="2924175"/>
            <a:ext cx="85328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、读了这三句话，你能想到用哪些成语来形容严监生此时的病情？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1013" name="Text Box 5"/>
          <p:cNvSpPr txBox="1"/>
          <p:nvPr/>
        </p:nvSpPr>
        <p:spPr>
          <a:xfrm>
            <a:off x="900113" y="4724400"/>
            <a:ext cx="7129462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（奄奄一息、生命垂危、危在旦夕</a:t>
            </a:r>
            <a:r>
              <a:rPr lang="en-US" altLang="zh-CN" sz="4400" b="1" dirty="0">
                <a:ea typeface="黑体" panose="02010609060101010101" pitchFamily="2" charset="-122"/>
              </a:rPr>
              <a:t>…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101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101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101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101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7101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7101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101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8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2038" name="Text Box 6"/>
          <p:cNvSpPr txBox="1"/>
          <p:nvPr/>
        </p:nvSpPr>
        <p:spPr>
          <a:xfrm>
            <a:off x="539750" y="981075"/>
            <a:ext cx="8064500" cy="210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、这三句话中，有几个关于严监生动作的描写，画出来，说说你从中体会到了什么？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2039" name="Text Box 7"/>
          <p:cNvSpPr txBox="1"/>
          <p:nvPr/>
        </p:nvSpPr>
        <p:spPr>
          <a:xfrm>
            <a:off x="611188" y="3357563"/>
            <a:ext cx="7921625" cy="3441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（两根灯芯，竟然让临死前的严监生把手从被单里拿出来，伸着两个指头。两根灯草在他的心中是这么的重要，可见他是多么吝啬）。</a:t>
            </a:r>
            <a:endParaRPr lang="zh-CN" altLang="en-US" sz="4400" b="1" dirty="0">
              <a:solidFill>
                <a:srgbClr val="FF0000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2038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2038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2038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2038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2039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2039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WordArt 2"/>
          <p:cNvSpPr>
            <a:spLocks noTextEdit="1"/>
          </p:cNvSpPr>
          <p:nvPr/>
        </p:nvSpPr>
        <p:spPr>
          <a:xfrm>
            <a:off x="539750" y="476250"/>
            <a:ext cx="24479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精彩回放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59747" name="Group 3"/>
          <p:cNvGraphicFramePr>
            <a:graphicFrameLocks noGrp="1"/>
          </p:cNvGraphicFramePr>
          <p:nvPr/>
        </p:nvGraphicFramePr>
        <p:xfrm>
          <a:off x="179388" y="1341438"/>
          <a:ext cx="8713788" cy="4722813"/>
        </p:xfrm>
        <a:graphic>
          <a:graphicData uri="http://schemas.openxmlformats.org/drawingml/2006/table">
            <a:tbl>
              <a:tblPr/>
              <a:tblGrid>
                <a:gridCol w="1296987"/>
                <a:gridCol w="4824413"/>
                <a:gridCol w="2592387"/>
              </a:tblGrid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诸亲六眷</a:t>
                      </a: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诸亲六眷的话</a:t>
                      </a: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严监生的表现</a:t>
                      </a: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8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1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5" name="WordArt 29"/>
          <p:cNvSpPr>
            <a:spLocks noTextEdit="1"/>
          </p:cNvSpPr>
          <p:nvPr/>
        </p:nvSpPr>
        <p:spPr>
          <a:xfrm>
            <a:off x="468313" y="1989138"/>
            <a:ext cx="830262" cy="300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大侄子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66" name="WordArt 30"/>
          <p:cNvSpPr>
            <a:spLocks noTextEdit="1"/>
          </p:cNvSpPr>
          <p:nvPr/>
        </p:nvSpPr>
        <p:spPr>
          <a:xfrm>
            <a:off x="468313" y="2852738"/>
            <a:ext cx="830262" cy="300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二侄子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67" name="WordArt 31"/>
          <p:cNvSpPr>
            <a:spLocks noTextEdit="1"/>
          </p:cNvSpPr>
          <p:nvPr/>
        </p:nvSpPr>
        <p:spPr>
          <a:xfrm>
            <a:off x="468313" y="3644900"/>
            <a:ext cx="830262" cy="300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奶妈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68" name="WordArt 32"/>
          <p:cNvSpPr>
            <a:spLocks noTextEdit="1"/>
          </p:cNvSpPr>
          <p:nvPr/>
        </p:nvSpPr>
        <p:spPr>
          <a:xfrm>
            <a:off x="468313" y="4868863"/>
            <a:ext cx="830262" cy="300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赵氏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69" name="WordArt 33"/>
          <p:cNvSpPr>
            <a:spLocks noTextEdit="1"/>
          </p:cNvSpPr>
          <p:nvPr/>
        </p:nvSpPr>
        <p:spPr>
          <a:xfrm>
            <a:off x="1547813" y="1989138"/>
            <a:ext cx="4752975" cy="24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二叔，你莫不是还有两个亲人不曾见面？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0" name="WordArt 34"/>
          <p:cNvSpPr>
            <a:spLocks noTextEdit="1"/>
          </p:cNvSpPr>
          <p:nvPr/>
        </p:nvSpPr>
        <p:spPr>
          <a:xfrm>
            <a:off x="1619250" y="2636838"/>
            <a:ext cx="453866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二叔，莫不是还有两笔银子在那里，不曾吩咐明白？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1" name="WordArt 35"/>
          <p:cNvSpPr>
            <a:spLocks noTextEdit="1"/>
          </p:cNvSpPr>
          <p:nvPr/>
        </p:nvSpPr>
        <p:spPr>
          <a:xfrm>
            <a:off x="1547813" y="3716338"/>
            <a:ext cx="46799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老爷想是因两位舅爷不在跟前，故此记念。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9780" name="WordArt 36"/>
          <p:cNvSpPr>
            <a:spLocks noChangeArrowheads="1" noChangeShapeType="1" noTextEdit="1"/>
          </p:cNvSpPr>
          <p:nvPr/>
        </p:nvSpPr>
        <p:spPr bwMode="auto">
          <a:xfrm>
            <a:off x="1547813" y="4581525"/>
            <a:ext cx="4751387" cy="1152525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爷，别人都说的不相干，只有我能</a:t>
            </a:r>
            <a:endParaRPr kumimoji="0" lang="zh-CN" altLang="en-US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知道你的意思！</a:t>
            </a:r>
            <a:r>
              <a:rPr kumimoji="0" lang="en-US" altLang="zh-CN" sz="3600" b="0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……</a:t>
            </a:r>
            <a:r>
              <a:rPr kumimoji="0" lang="zh-CN" altLang="en-US" sz="3600" b="0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你是为那灯盏里</a:t>
            </a:r>
            <a:endParaRPr kumimoji="0" lang="zh-CN" altLang="en-US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点的是两茎灯草，不放心，恐费了油。</a:t>
            </a:r>
            <a:endParaRPr kumimoji="0" lang="zh-CN" altLang="en-US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我如今挑掉一茎就是了。      </a:t>
            </a:r>
            <a:endParaRPr kumimoji="0" lang="zh-CN" altLang="en-US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73" name="WordArt 37"/>
          <p:cNvSpPr>
            <a:spLocks noTextEdit="1"/>
          </p:cNvSpPr>
          <p:nvPr/>
        </p:nvSpPr>
        <p:spPr>
          <a:xfrm>
            <a:off x="6804025" y="1916113"/>
            <a:ext cx="184150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他就把头摇了两三摇。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4" name="WordArt 38"/>
          <p:cNvSpPr>
            <a:spLocks noTextEdit="1"/>
          </p:cNvSpPr>
          <p:nvPr/>
        </p:nvSpPr>
        <p:spPr>
          <a:xfrm>
            <a:off x="6300788" y="2420938"/>
            <a:ext cx="2519362" cy="67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他把两眼睁的滴溜圆，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把头又狠狠摇了几摇，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越发指得紧了。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5" name="WordArt 39"/>
          <p:cNvSpPr>
            <a:spLocks noTextEdit="1"/>
          </p:cNvSpPr>
          <p:nvPr/>
        </p:nvSpPr>
        <p:spPr>
          <a:xfrm>
            <a:off x="6372225" y="3500438"/>
            <a:ext cx="2519363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他听了这话，把眼闭着摇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头，那手只是指着不动。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76" name="WordArt 40"/>
          <p:cNvSpPr>
            <a:spLocks noTextEdit="1"/>
          </p:cNvSpPr>
          <p:nvPr/>
        </p:nvSpPr>
        <p:spPr>
          <a:xfrm>
            <a:off x="6443663" y="4724400"/>
            <a:ext cx="22320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点一点头，把手垂下，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登时就没了气。    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38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70" name="Rectangle 2"/>
          <p:cNvSpPr>
            <a:spLocks noGrp="1"/>
          </p:cNvSpPr>
          <p:nvPr>
            <p:ph type="title"/>
          </p:nvPr>
        </p:nvSpPr>
        <p:spPr>
          <a:xfrm>
            <a:off x="0" y="333375"/>
            <a:ext cx="8001000" cy="78422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2" charset="-122"/>
              </a:rPr>
              <a:t>再读课文，找出文中几处动作神态描写</a:t>
            </a:r>
            <a:endParaRPr lang="zh-CN" altLang="en-US" sz="32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aphicFrame>
        <p:nvGraphicFramePr>
          <p:cNvPr id="160771" name="Group 3"/>
          <p:cNvGraphicFramePr>
            <a:graphicFrameLocks noGrp="1"/>
          </p:cNvGraphicFramePr>
          <p:nvPr>
            <p:ph idx="1"/>
          </p:nvPr>
        </p:nvGraphicFramePr>
        <p:xfrm>
          <a:off x="0" y="1484313"/>
          <a:ext cx="9144000" cy="4522788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12779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0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7180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0995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0683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954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1526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6098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0670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5242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0793" name="Text Box 25"/>
          <p:cNvSpPr txBox="1"/>
          <p:nvPr/>
        </p:nvSpPr>
        <p:spPr>
          <a:xfrm>
            <a:off x="0" y="2060575"/>
            <a:ext cx="31321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与大侄子的交流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5387" name="Text Box 26"/>
          <p:cNvSpPr txBox="1"/>
          <p:nvPr/>
        </p:nvSpPr>
        <p:spPr>
          <a:xfrm>
            <a:off x="2392363" y="19939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latin typeface="Verdana" panose="020B0604030504040204" pitchFamily="34" charset="0"/>
            </a:endParaRPr>
          </a:p>
        </p:txBody>
      </p:sp>
      <p:sp>
        <p:nvSpPr>
          <p:cNvPr id="160795" name="Text Box 27"/>
          <p:cNvSpPr txBox="1"/>
          <p:nvPr/>
        </p:nvSpPr>
        <p:spPr>
          <a:xfrm>
            <a:off x="3059113" y="2060575"/>
            <a:ext cx="29527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伸着两个指头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796" name="Text Box 28"/>
          <p:cNvSpPr txBox="1"/>
          <p:nvPr/>
        </p:nvSpPr>
        <p:spPr>
          <a:xfrm>
            <a:off x="6084888" y="1989138"/>
            <a:ext cx="30591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把头摇了两三摇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797" name="Text Box 29"/>
          <p:cNvSpPr txBox="1"/>
          <p:nvPr/>
        </p:nvSpPr>
        <p:spPr>
          <a:xfrm>
            <a:off x="0" y="2924175"/>
            <a:ext cx="31321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与二侄子的交流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798" name="Text Box 30"/>
          <p:cNvSpPr txBox="1"/>
          <p:nvPr/>
        </p:nvSpPr>
        <p:spPr>
          <a:xfrm>
            <a:off x="3132138" y="2852738"/>
            <a:ext cx="2808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越发指得紧了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799" name="Text Box 31"/>
          <p:cNvSpPr txBox="1"/>
          <p:nvPr/>
        </p:nvSpPr>
        <p:spPr>
          <a:xfrm>
            <a:off x="6156325" y="2781300"/>
            <a:ext cx="2987675" cy="1004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ea typeface="黑体" panose="02010609060101010101" pitchFamily="2" charset="-122"/>
              </a:rPr>
              <a:t>两眼睁的滴溜圆</a:t>
            </a:r>
            <a:endParaRPr lang="zh-CN" altLang="en-US" sz="2400" b="1" dirty="0"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Verdana" panose="020B0604030504040204" pitchFamily="34" charset="0"/>
                <a:ea typeface="黑体" panose="02010609060101010101" pitchFamily="2" charset="-122"/>
              </a:rPr>
              <a:t>把头又狠狠摇了几摇</a:t>
            </a:r>
            <a:endParaRPr lang="zh-CN" altLang="en-US" sz="2400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800" name="Text Box 32"/>
          <p:cNvSpPr txBox="1"/>
          <p:nvPr/>
        </p:nvSpPr>
        <p:spPr>
          <a:xfrm>
            <a:off x="0" y="4149725"/>
            <a:ext cx="30591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与奶妈的交流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801" name="Text Box 33"/>
          <p:cNvSpPr txBox="1"/>
          <p:nvPr/>
        </p:nvSpPr>
        <p:spPr>
          <a:xfrm>
            <a:off x="3132138" y="3933825"/>
            <a:ext cx="29527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那手只是指着不动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802" name="Text Box 34"/>
          <p:cNvSpPr txBox="1"/>
          <p:nvPr/>
        </p:nvSpPr>
        <p:spPr>
          <a:xfrm>
            <a:off x="6227763" y="4221163"/>
            <a:ext cx="291623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把眼闭着摇头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803" name="Text Box 35"/>
          <p:cNvSpPr txBox="1"/>
          <p:nvPr/>
        </p:nvSpPr>
        <p:spPr>
          <a:xfrm>
            <a:off x="0" y="5084763"/>
            <a:ext cx="29876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与赵氏的交流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804" name="Text Box 36"/>
          <p:cNvSpPr txBox="1"/>
          <p:nvPr/>
        </p:nvSpPr>
        <p:spPr>
          <a:xfrm>
            <a:off x="3348038" y="5229225"/>
            <a:ext cx="18716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点一点头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0805" name="Text Box 37"/>
          <p:cNvSpPr txBox="1"/>
          <p:nvPr/>
        </p:nvSpPr>
        <p:spPr>
          <a:xfrm>
            <a:off x="6084888" y="5229225"/>
            <a:ext cx="21605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Verdana" panose="020B0604030504040204" pitchFamily="34" charset="0"/>
                <a:ea typeface="黑体" panose="02010609060101010101" pitchFamily="2" charset="-122"/>
              </a:rPr>
              <a:t>把手垂下</a:t>
            </a:r>
            <a:endParaRPr lang="zh-CN" altLang="en-US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0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079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079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079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079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07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07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>
                                            <p:txEl>
                                              <p:charRg st="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0799">
                                            <p:txEl>
                                              <p:charRg st="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0799">
                                            <p:txEl>
                                              <p:charRg st="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08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08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080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080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080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080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080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080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08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08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08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08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/>
      <p:bldP spid="160793" grpId="0"/>
      <p:bldP spid="160795" grpId="0"/>
      <p:bldP spid="160796" grpId="0"/>
      <p:bldP spid="1608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6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1794" name="Rectangle 2"/>
          <p:cNvSpPr>
            <a:spLocks noGrp="1"/>
          </p:cNvSpPr>
          <p:nvPr>
            <p:ph type="title"/>
          </p:nvPr>
        </p:nvSpPr>
        <p:spPr>
          <a:xfrm>
            <a:off x="971550" y="188913"/>
            <a:ext cx="7488238" cy="747712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3200" b="1" dirty="0">
                <a:solidFill>
                  <a:srgbClr val="FF0000"/>
                </a:solidFill>
              </a:rPr>
              <a:t>再读再悟，根据严监生的动作、神态猜测出他临死前的心理活动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1795" name="Rectangle 3"/>
          <p:cNvSpPr>
            <a:spLocks noGrp="1"/>
          </p:cNvSpPr>
          <p:nvPr>
            <p:ph idx="1"/>
          </p:nvPr>
        </p:nvSpPr>
        <p:spPr>
          <a:xfrm>
            <a:off x="0" y="1268413"/>
            <a:ext cx="8893175" cy="2592387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dirty="0"/>
              <a:t>         </a:t>
            </a:r>
            <a:r>
              <a:rPr lang="zh-CN" altLang="en-US" b="1" dirty="0">
                <a:ea typeface="黑体" panose="02010609060101010101" pitchFamily="2" charset="-122"/>
              </a:rPr>
              <a:t>我的两个侄子哟，你们怎么就不明白你二叔的心思呢？你看那灯盏里的两茎灯草正燃着呢，该费了多少油啊！这哪里燃的是油啊，分明燃的都是银子呀！这样白白地糟蹋钱财，叫我如何断得了这口气哟！</a:t>
            </a:r>
            <a:endParaRPr lang="zh-CN" altLang="en-US" b="1" dirty="0">
              <a:ea typeface="黑体" panose="02010609060101010101" pitchFamily="2" charset="-122"/>
            </a:endParaRPr>
          </a:p>
        </p:txBody>
      </p:sp>
      <p:sp>
        <p:nvSpPr>
          <p:cNvPr id="161796" name="Text Box 4"/>
          <p:cNvSpPr txBox="1"/>
          <p:nvPr/>
        </p:nvSpPr>
        <p:spPr>
          <a:xfrm>
            <a:off x="323850" y="4076700"/>
            <a:ext cx="8280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dirty="0">
                <a:latin typeface="Verdana" panose="020B0604030504040204" pitchFamily="34" charset="0"/>
              </a:rPr>
              <a:t>    </a:t>
            </a:r>
            <a:r>
              <a:rPr lang="zh-CN" altLang="en-US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奶妈，亏你还在我家呆了这么多年，竟连我的这点儿心思都不懂，真是气死我了！</a:t>
            </a:r>
            <a:endParaRPr lang="zh-CN" altLang="en-US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1797" name="Text Box 5"/>
          <p:cNvSpPr txBox="1"/>
          <p:nvPr/>
        </p:nvSpPr>
        <p:spPr>
          <a:xfrm>
            <a:off x="468313" y="5373688"/>
            <a:ext cx="770413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0" dirty="0">
                <a:solidFill>
                  <a:srgbClr val="FF0000"/>
                </a:solidFill>
                <a:latin typeface="Verdana" panose="020B0604030504040204" pitchFamily="34" charset="0"/>
              </a:rPr>
              <a:t>     </a:t>
            </a:r>
            <a:r>
              <a:rPr lang="zh-CN" altLang="en-US" b="1" dirty="0">
                <a:solidFill>
                  <a:srgbClr val="6600CC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赵氏啊，到底还是你明白我的心思！挑掉一茎，这下我就放心了。</a:t>
            </a:r>
            <a:endParaRPr lang="zh-CN" altLang="en-US" b="1" dirty="0">
              <a:solidFill>
                <a:srgbClr val="6600CC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1795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1795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179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179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179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179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/>
      <p:bldP spid="161795" grpId="0" build="p"/>
      <p:bldP spid="1617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6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2818" name="Rectangle 2"/>
          <p:cNvSpPr>
            <a:spLocks noGrp="1"/>
          </p:cNvSpPr>
          <p:nvPr>
            <p:ph type="title"/>
          </p:nvPr>
        </p:nvSpPr>
        <p:spPr>
          <a:xfrm>
            <a:off x="1331913" y="260350"/>
            <a:ext cx="5111750" cy="67627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ea typeface="黑体" panose="02010609060101010101" pitchFamily="2" charset="-122"/>
              </a:rPr>
              <a:t>拓展想象</a:t>
            </a:r>
            <a:endParaRPr lang="zh-CN" altLang="en-US" b="1" dirty="0">
              <a:ea typeface="黑体" panose="02010609060101010101" pitchFamily="2" charset="-122"/>
            </a:endParaRPr>
          </a:p>
        </p:txBody>
      </p:sp>
      <p:sp>
        <p:nvSpPr>
          <p:cNvPr id="162819" name="Rectangle 3"/>
          <p:cNvSpPr>
            <a:spLocks noGrp="1"/>
          </p:cNvSpPr>
          <p:nvPr>
            <p:ph idx="1"/>
          </p:nvPr>
        </p:nvSpPr>
        <p:spPr>
          <a:xfrm>
            <a:off x="395288" y="908050"/>
            <a:ext cx="7200900" cy="1223963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dirty="0"/>
              <a:t>        </a:t>
            </a:r>
            <a:r>
              <a:rPr lang="zh-CN" altLang="en-US" sz="3600" b="1" dirty="0">
                <a:solidFill>
                  <a:srgbClr val="FF5050"/>
                </a:solidFill>
                <a:ea typeface="黑体" panose="02010609060101010101" pitchFamily="2" charset="-122"/>
              </a:rPr>
              <a:t>如果此时你就站在他的床前，你有什么话想对他说说呢？</a:t>
            </a:r>
            <a:endParaRPr lang="zh-CN" altLang="en-US" sz="3600" b="1" dirty="0">
              <a:solidFill>
                <a:srgbClr val="FF5050"/>
              </a:solidFill>
              <a:ea typeface="黑体" panose="02010609060101010101" pitchFamily="2" charset="-122"/>
            </a:endParaRPr>
          </a:p>
        </p:txBody>
      </p:sp>
      <p:sp>
        <p:nvSpPr>
          <p:cNvPr id="162820" name="Text Box 4"/>
          <p:cNvSpPr txBox="1"/>
          <p:nvPr/>
        </p:nvSpPr>
        <p:spPr>
          <a:xfrm>
            <a:off x="468313" y="2205038"/>
            <a:ext cx="80645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dirty="0">
                <a:latin typeface="Verdana" panose="020B0604030504040204" pitchFamily="34" charset="0"/>
              </a:rPr>
              <a:t>     </a:t>
            </a:r>
            <a:r>
              <a:rPr lang="zh-CN" altLang="en-US" sz="3600" b="1" dirty="0">
                <a:latin typeface="Verdana" panose="020B0604030504040204" pitchFamily="34" charset="0"/>
                <a:ea typeface="黑体" panose="02010609060101010101" pitchFamily="2" charset="-122"/>
              </a:rPr>
              <a:t>严监生啊严监生，你太吝啬了！你那么有钱，竟为了两茎灯草而死不瞑目，唉，你真是可悲！</a:t>
            </a:r>
            <a:endParaRPr lang="zh-CN" altLang="en-US" sz="3600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2821" name="Text Box 5"/>
          <p:cNvSpPr txBox="1"/>
          <p:nvPr/>
        </p:nvSpPr>
        <p:spPr>
          <a:xfrm>
            <a:off x="468313" y="4005263"/>
            <a:ext cx="8137525" cy="228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dirty="0">
                <a:latin typeface="Verdana" panose="020B0604030504040204" pitchFamily="34" charset="0"/>
              </a:rPr>
              <a:t>    </a:t>
            </a:r>
            <a:r>
              <a:rPr lang="zh-CN" altLang="en-US" sz="3600" b="1" dirty="0">
                <a:latin typeface="Verdana" panose="020B0604030504040204" pitchFamily="34" charset="0"/>
                <a:ea typeface="黑体" panose="02010609060101010101" pitchFamily="2" charset="-122"/>
              </a:rPr>
              <a:t>严监生，你真是个守财奴，你爱财竟胜过自己的生命。为区区两茎灯草而眼不闭，气不咽，如此贪婪，真令人可恨又可笑。</a:t>
            </a:r>
            <a:endParaRPr lang="zh-CN" altLang="en-US" sz="3600" b="1" dirty="0"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281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281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2820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2820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2821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2821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4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86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感悟写作方法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4867" name="Rectangle 3"/>
          <p:cNvSpPr>
            <a:spLocks noGrp="1"/>
          </p:cNvSpPr>
          <p:nvPr>
            <p:ph idx="1"/>
          </p:nvPr>
        </p:nvSpPr>
        <p:spPr>
          <a:xfrm>
            <a:off x="539750" y="1628775"/>
            <a:ext cx="8001000" cy="42672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dirty="0"/>
              <a:t>         </a:t>
            </a:r>
            <a:r>
              <a:rPr lang="zh-CN" altLang="en-US" sz="4400" b="1" dirty="0">
                <a:ea typeface="黑体" panose="02010609060101010101" pitchFamily="2" charset="-122"/>
              </a:rPr>
              <a:t>作者抓住严监生死前伸着两个指头总不得断气的动作、神态描写来突出严监生的内心活动。刻画了一个爱财胜过生命的守财奴形象。</a:t>
            </a:r>
            <a:endParaRPr lang="zh-CN" altLang="en-US" sz="4400" b="1" dirty="0">
              <a:ea typeface="黑体" panose="02010609060101010101" pitchFamily="2" charset="-122"/>
            </a:endParaRPr>
          </a:p>
        </p:txBody>
      </p:sp>
      <p:sp>
        <p:nvSpPr>
          <p:cNvPr id="164869" name="Text Box 5"/>
          <p:cNvSpPr txBox="1"/>
          <p:nvPr/>
        </p:nvSpPr>
        <p:spPr>
          <a:xfrm>
            <a:off x="1116013" y="5516563"/>
            <a:ext cx="504031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这就是</a:t>
            </a:r>
            <a:r>
              <a:rPr lang="zh-CN" altLang="en-US" sz="3600" b="1" dirty="0">
                <a:solidFill>
                  <a:srgbClr val="FF5050"/>
                </a:solidFill>
                <a:ea typeface="黑体" panose="02010609060101010101" pitchFamily="2" charset="-122"/>
              </a:rPr>
              <a:t>“</a:t>
            </a:r>
            <a:r>
              <a:rPr lang="zh-CN" altLang="en-US" sz="3600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抱元宝跳井</a:t>
            </a:r>
            <a:r>
              <a:rPr lang="en-US" altLang="zh-CN" sz="3600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----</a:t>
            </a:r>
            <a:r>
              <a:rPr lang="zh-CN" altLang="en-US" sz="3600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舍命不舍财</a:t>
            </a:r>
            <a:r>
              <a:rPr lang="en-US" altLang="zh-CN" sz="3600" b="1" dirty="0">
                <a:solidFill>
                  <a:srgbClr val="FF5050"/>
                </a:solidFill>
                <a:ea typeface="黑体" panose="02010609060101010101" pitchFamily="2" charset="-122"/>
              </a:rPr>
              <a:t>”</a:t>
            </a:r>
            <a:endParaRPr lang="en-US" altLang="zh-CN" sz="3600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4867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4867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4867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/>
      <p:bldP spid="1648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971550" y="549275"/>
            <a:ext cx="7543800" cy="647700"/>
          </a:xfrm>
          <a:ln/>
        </p:spPr>
        <p:txBody>
          <a:bodyPr vert="horz" wrap="square" lIns="91440" tIns="45720" rIns="91440" bIns="45720" anchor="b" anchorCtr="0"/>
          <a:p>
            <a:pPr algn="l" eaLnBrk="1" hangingPunct="1"/>
            <a:r>
              <a:rPr lang="zh-CN" altLang="en-US" sz="4000" dirty="0"/>
              <a:t>   </a:t>
            </a:r>
            <a:endParaRPr lang="zh-CN" altLang="en-US" sz="4800" dirty="0">
              <a:solidFill>
                <a:srgbClr val="CC3300"/>
              </a:solidFill>
              <a:ea typeface="华文新魏" panose="02010800040101010101" pitchFamily="2" charset="-122"/>
            </a:endParaRPr>
          </a:p>
        </p:txBody>
      </p:sp>
      <p:pic>
        <p:nvPicPr>
          <p:cNvPr id="281603" name="Picture 3" descr="新购再版老连环画《儒林外史》封面欣赏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3" y="1916113"/>
            <a:ext cx="3622675" cy="464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1604" name="Picture 4" descr="儒林外史汇校汇评本（平）的封面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988" y="404813"/>
            <a:ext cx="3313112" cy="295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1605" name="Text Box 5"/>
          <p:cNvSpPr txBox="1"/>
          <p:nvPr/>
        </p:nvSpPr>
        <p:spPr>
          <a:xfrm>
            <a:off x="1258888" y="3860800"/>
            <a:ext cx="3673475" cy="2851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0033CC"/>
              </a:buClr>
              <a:buFont typeface="Wingdings" panose="05000000000000000000" pitchFamily="2" charset="2"/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《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儒林外史</a:t>
            </a:r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》</a:t>
            </a:r>
            <a:endParaRPr lang="en-US" altLang="zh-CN" sz="4400" b="1" dirty="0">
              <a:solidFill>
                <a:srgbClr val="0000FF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marL="0" lv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0033CC"/>
              </a:buCl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清代作家   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吴敬梓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marL="0" lv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0033CC"/>
              </a:buClr>
              <a:buFont typeface="Wingdings" panose="05000000000000000000" pitchFamily="2" charset="2"/>
              <a:buNone/>
            </a:pPr>
            <a:endParaRPr lang="zh-CN" altLang="en-US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1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1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1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165146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2412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3"/>
          <p:cNvSpPr txBox="1"/>
          <p:nvPr/>
        </p:nvSpPr>
        <p:spPr>
          <a:xfrm>
            <a:off x="2124075" y="836613"/>
            <a:ext cx="388778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tx2"/>
                </a:solidFill>
              </a:rPr>
              <a:t>     </a:t>
            </a:r>
            <a:r>
              <a:rPr lang="zh-CN" altLang="en-US" sz="4400" b="1" dirty="0">
                <a:solidFill>
                  <a:schemeClr val="tx2"/>
                </a:solidFill>
              </a:rPr>
              <a:t>字音辨析</a:t>
            </a:r>
            <a:endParaRPr lang="zh-CN" altLang="en-US" sz="4400" b="1" dirty="0">
              <a:solidFill>
                <a:schemeClr val="tx2"/>
              </a:solidFill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971550" y="2636838"/>
            <a:ext cx="1296988" cy="1935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5000"/>
              </a:lnSpc>
              <a:spcBef>
                <a:spcPct val="50000"/>
              </a:spcBef>
              <a:buClr>
                <a:srgbClr val="0033CC"/>
              </a:buClr>
              <a:buFont typeface="Wingdings" panose="05000000000000000000" pitchFamily="2" charset="2"/>
              <a:buNone/>
            </a:pPr>
            <a:r>
              <a:rPr lang="zh-CN" altLang="en-US" sz="4400" b="1" u="sng" dirty="0">
                <a:solidFill>
                  <a:schemeClr val="tx2"/>
                </a:solidFill>
              </a:rPr>
              <a:t>监</a:t>
            </a:r>
            <a:r>
              <a:rPr lang="zh-CN" altLang="en-US" sz="4400" u="sng" dirty="0">
                <a:solidFill>
                  <a:schemeClr val="tx2"/>
                </a:solidFill>
              </a:rPr>
              <a:t> </a:t>
            </a:r>
            <a:endParaRPr lang="zh-CN" altLang="en-US" sz="4400" u="sng" dirty="0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4400" dirty="0"/>
          </a:p>
        </p:txBody>
      </p:sp>
      <p:sp>
        <p:nvSpPr>
          <p:cNvPr id="4101" name="Line 5"/>
          <p:cNvSpPr/>
          <p:nvPr/>
        </p:nvSpPr>
        <p:spPr>
          <a:xfrm flipV="1">
            <a:off x="1763713" y="2781300"/>
            <a:ext cx="720725" cy="360363"/>
          </a:xfrm>
          <a:prstGeom prst="line">
            <a:avLst/>
          </a:prstGeom>
          <a:ln w="952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2" name="Line 6"/>
          <p:cNvSpPr/>
          <p:nvPr/>
        </p:nvSpPr>
        <p:spPr>
          <a:xfrm>
            <a:off x="1763713" y="3284538"/>
            <a:ext cx="720725" cy="288925"/>
          </a:xfrm>
          <a:prstGeom prst="line">
            <a:avLst/>
          </a:prstGeom>
          <a:ln w="952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3" name="Text Box 7"/>
          <p:cNvSpPr txBox="1"/>
          <p:nvPr/>
        </p:nvSpPr>
        <p:spPr>
          <a:xfrm>
            <a:off x="2484438" y="2276475"/>
            <a:ext cx="5543550" cy="2563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chemeClr val="tx2"/>
                </a:solidFill>
              </a:rPr>
              <a:t>jiān    </a:t>
            </a:r>
            <a:r>
              <a:rPr lang="zh-CN" altLang="en-US" sz="3600" b="1" dirty="0">
                <a:solidFill>
                  <a:schemeClr val="tx2"/>
                </a:solidFill>
              </a:rPr>
              <a:t>（监考）（监督）</a:t>
            </a:r>
            <a:endParaRPr lang="en-US" altLang="zh-CN" sz="3600" b="1" dirty="0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chemeClr val="tx2"/>
                </a:solidFill>
              </a:rPr>
              <a:t>jiàn    </a:t>
            </a:r>
            <a:r>
              <a:rPr lang="zh-CN" altLang="en-US" sz="3600" b="1" dirty="0">
                <a:solidFill>
                  <a:schemeClr val="tx2"/>
                </a:solidFill>
              </a:rPr>
              <a:t>（监生）</a:t>
            </a:r>
            <a:endParaRPr lang="zh-CN" altLang="en-US" sz="3600" b="1" dirty="0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lang="zh-CN" altLang="en-US" dirty="0"/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zh-CN" altLang="en-US" dirty="0"/>
          </a:p>
        </p:txBody>
      </p:sp>
      <p:pic>
        <p:nvPicPr>
          <p:cNvPr id="512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15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Text Box 5"/>
          <p:cNvSpPr txBox="1"/>
          <p:nvPr/>
        </p:nvSpPr>
        <p:spPr>
          <a:xfrm>
            <a:off x="2627313" y="188913"/>
            <a:ext cx="295275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</a:rPr>
              <a:t>课前提示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827088" y="1268413"/>
            <a:ext cx="6769100" cy="540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sz="4000" b="1" dirty="0"/>
              <a:t>        严监生是我国古典讽刺小说</a:t>
            </a:r>
            <a:r>
              <a:rPr lang="en-US" altLang="zh-CN" sz="4000" b="1" dirty="0"/>
              <a:t>《</a:t>
            </a:r>
            <a:r>
              <a:rPr lang="zh-CN" altLang="en-US" sz="4000" b="1" dirty="0"/>
              <a:t>儒林外史</a:t>
            </a:r>
            <a:r>
              <a:rPr lang="en-US" altLang="zh-CN" sz="4000" b="1" dirty="0"/>
              <a:t>》</a:t>
            </a:r>
            <a:r>
              <a:rPr lang="zh-CN" altLang="en-US" sz="4000" b="1" dirty="0"/>
              <a:t>中的一个人物。在这部小说里，作家吴敬梓用讽刺的手法，描写了封建社会读书人对功名的追求，以及他们的生活状况。在小说里，严监生是一个很有钱的人。</a:t>
            </a:r>
            <a:endParaRPr lang="zh-CN" altLang="en-US" sz="40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lang="zh-CN" altLang="en-US" dirty="0"/>
          </a:p>
        </p:txBody>
      </p:sp>
      <p:sp>
        <p:nvSpPr>
          <p:cNvPr id="614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zh-CN" altLang="en-US" dirty="0"/>
          </a:p>
        </p:txBody>
      </p:sp>
      <p:pic>
        <p:nvPicPr>
          <p:cNvPr id="614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15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5"/>
          <p:cNvSpPr txBox="1"/>
          <p:nvPr/>
        </p:nvSpPr>
        <p:spPr>
          <a:xfrm>
            <a:off x="1116013" y="981075"/>
            <a:ext cx="60483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/>
          </a:p>
        </p:txBody>
      </p:sp>
      <p:sp>
        <p:nvSpPr>
          <p:cNvPr id="6150" name="Text Box 6"/>
          <p:cNvSpPr txBox="1"/>
          <p:nvPr/>
        </p:nvSpPr>
        <p:spPr>
          <a:xfrm>
            <a:off x="250825" y="620713"/>
            <a:ext cx="7416800" cy="5330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/>
              <a:t>       他家有十多万两银子，钱过百斗，米烂陈仓，僮仆成群，牛马成行，良田万亩，铺面二十多间，经营典当，每日收入少有几百两银子。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/>
              <a:t>                  ——</a:t>
            </a:r>
            <a:r>
              <a:rPr lang="zh-CN" altLang="en-US" sz="3600" b="1" dirty="0"/>
              <a:t>摘自</a:t>
            </a:r>
            <a:r>
              <a:rPr lang="en-US" altLang="zh-CN" sz="3600" b="1" dirty="0"/>
              <a:t>《</a:t>
            </a:r>
            <a:r>
              <a:rPr lang="zh-CN" altLang="en-US" sz="3600" b="1" dirty="0"/>
              <a:t>儒林外史</a:t>
            </a:r>
            <a:r>
              <a:rPr lang="en-US" altLang="zh-CN" sz="3600" b="1" dirty="0"/>
              <a:t>》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lang="zh-CN" altLang="en-US" dirty="0"/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zh-CN" altLang="en-US" dirty="0"/>
          </a:p>
        </p:txBody>
      </p:sp>
      <p:pic>
        <p:nvPicPr>
          <p:cNvPr id="717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15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Text Box 5"/>
          <p:cNvSpPr txBox="1"/>
          <p:nvPr/>
        </p:nvSpPr>
        <p:spPr>
          <a:xfrm>
            <a:off x="1116013" y="981075"/>
            <a:ext cx="60483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/>
          </a:p>
        </p:txBody>
      </p:sp>
      <p:sp>
        <p:nvSpPr>
          <p:cNvPr id="7174" name="Text Box 6"/>
          <p:cNvSpPr txBox="1"/>
          <p:nvPr/>
        </p:nvSpPr>
        <p:spPr>
          <a:xfrm>
            <a:off x="755650" y="620713"/>
            <a:ext cx="6911975" cy="13515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/>
              <a:t>   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/>
          </a:p>
        </p:txBody>
      </p:sp>
      <p:sp>
        <p:nvSpPr>
          <p:cNvPr id="7175" name="Text Box 7"/>
          <p:cNvSpPr txBox="1"/>
          <p:nvPr/>
        </p:nvSpPr>
        <p:spPr>
          <a:xfrm>
            <a:off x="395288" y="836613"/>
            <a:ext cx="8353425" cy="4781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/>
            <a:r>
              <a:rPr lang="zh-CN" altLang="en-US" sz="4400" b="1" dirty="0"/>
              <a:t>这是一篇古代白话文，它和我们现代汉语的表达方式和用语言习惯不太一样，可能比较拗口。现在就请同学们放声读一读课文，注意读正确，读流畅！把难读、难懂的地方多读几遍，看看注释或查查工具书。</a:t>
            </a:r>
            <a:endParaRPr lang="zh-CN" altLang="en-US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10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2"/>
          <p:cNvSpPr txBox="1"/>
          <p:nvPr/>
        </p:nvSpPr>
        <p:spPr>
          <a:xfrm>
            <a:off x="541338" y="1052513"/>
            <a:ext cx="3238500" cy="1465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1800" b="1" dirty="0">
                <a:latin typeface="Century Gothic" panose="020B0502020202020204" pitchFamily="34" charset="0"/>
              </a:rPr>
              <a:t>         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j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i</a:t>
            </a:r>
            <a:r>
              <a:rPr lang="en-US" altLang="zh-CN" sz="4400" b="1" dirty="0">
                <a:latin typeface="Century Gothic" panose="020B0502020202020204" pitchFamily="34" charset="0"/>
                <a:ea typeface="黑体" panose="02010609060101010101" pitchFamily="2" charset="-122"/>
              </a:rPr>
              <a:t>à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n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严  监  生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6" name="Text Box 3"/>
          <p:cNvSpPr txBox="1"/>
          <p:nvPr/>
        </p:nvSpPr>
        <p:spPr>
          <a:xfrm>
            <a:off x="6156325" y="5392738"/>
            <a:ext cx="2808288" cy="1465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l</a:t>
            </a:r>
            <a:r>
              <a:rPr lang="en-US" altLang="zh-CN" sz="4400" b="1" dirty="0">
                <a:latin typeface="Century Gothic" panose="020B0502020202020204" pitchFamily="34" charset="0"/>
                <a:ea typeface="黑体" panose="02010609060101010101" pitchFamily="2" charset="-122"/>
              </a:rPr>
              <a:t>á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ng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郎 中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8724" name="Text Box 4"/>
          <p:cNvSpPr txBox="1"/>
          <p:nvPr/>
        </p:nvSpPr>
        <p:spPr>
          <a:xfrm>
            <a:off x="395288" y="2636838"/>
            <a:ext cx="3744912" cy="1465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jiān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监  督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8" name="Text Box 5"/>
          <p:cNvSpPr txBox="1"/>
          <p:nvPr/>
        </p:nvSpPr>
        <p:spPr>
          <a:xfrm>
            <a:off x="4140200" y="908050"/>
            <a:ext cx="4032250" cy="1465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3600" b="1" dirty="0">
                <a:latin typeface="Century Gothic" panose="020B0502020202020204" pitchFamily="34" charset="0"/>
              </a:rPr>
              <a:t>         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dăo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一声不倒一声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8726" name="Text Box 6"/>
          <p:cNvSpPr txBox="1"/>
          <p:nvPr/>
        </p:nvSpPr>
        <p:spPr>
          <a:xfrm>
            <a:off x="4643438" y="2565400"/>
            <a:ext cx="1657350" cy="1465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en-US" altLang="zh-CN" sz="4400" b="1" dirty="0">
                <a:latin typeface="Century Gothic" panose="020B0502020202020204" pitchFamily="34" charset="0"/>
                <a:ea typeface="黑体" panose="02010609060101010101" pitchFamily="2" charset="-122"/>
              </a:rPr>
              <a:t>à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o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倒 立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200" name="Text Box 7"/>
          <p:cNvSpPr txBox="1"/>
          <p:nvPr/>
        </p:nvSpPr>
        <p:spPr>
          <a:xfrm>
            <a:off x="3851275" y="5373688"/>
            <a:ext cx="2665413" cy="1465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 t</a:t>
            </a:r>
            <a:r>
              <a:rPr lang="en-US" altLang="zh-CN" sz="4400" b="1" dirty="0">
                <a:latin typeface="Century Gothic" panose="020B0502020202020204" pitchFamily="34" charset="0"/>
                <a:ea typeface="黑体" panose="02010609060101010101" pitchFamily="2" charset="-122"/>
              </a:rPr>
              <a:t>á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n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吐 痰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201" name="Text Box 8"/>
          <p:cNvSpPr txBox="1"/>
          <p:nvPr/>
        </p:nvSpPr>
        <p:spPr>
          <a:xfrm>
            <a:off x="468313" y="5300663"/>
            <a:ext cx="2808287" cy="1465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"/>
              </a:spcBef>
              <a:buNone/>
            </a:pPr>
            <a:r>
              <a:rPr lang="zh-CN" altLang="en-US" sz="3600" b="1" dirty="0">
                <a:cs typeface="Arial" panose="020B0604020202020204" pitchFamily="34" charset="0"/>
              </a:rPr>
              <a:t> 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zh</a:t>
            </a:r>
            <a:r>
              <a:rPr lang="en-US" altLang="zh-CN" sz="4400" b="1" dirty="0">
                <a:ea typeface="黑体" panose="02010609060101010101" pitchFamily="2" charset="-122"/>
              </a:rPr>
              <a:t>í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"/>
              </a:spcBef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侄   子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202" name="WordArt 9"/>
          <p:cNvSpPr>
            <a:spLocks noTextEdit="1"/>
          </p:cNvSpPr>
          <p:nvPr/>
        </p:nvSpPr>
        <p:spPr>
          <a:xfrm>
            <a:off x="611188" y="0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我会读：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03" name="Text Box 12"/>
          <p:cNvSpPr txBox="1"/>
          <p:nvPr/>
        </p:nvSpPr>
        <p:spPr>
          <a:xfrm flipH="1" flipV="1">
            <a:off x="1136650" y="2651125"/>
            <a:ext cx="2141538" cy="366713"/>
          </a:xfrm>
          <a:prstGeom prst="rect">
            <a:avLst/>
          </a:prstGeom>
          <a:noFill/>
          <a:ln w="9525">
            <a:noFill/>
          </a:ln>
        </p:spPr>
        <p:txBody>
          <a:bodyPr rot="108000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8204" name="Text Box 13"/>
          <p:cNvSpPr txBox="1"/>
          <p:nvPr/>
        </p:nvSpPr>
        <p:spPr>
          <a:xfrm>
            <a:off x="395288" y="4365625"/>
            <a:ext cx="7345362" cy="3019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/>
              <a:t>诸亲六眷  穿梭   挑断一茎</a:t>
            </a:r>
            <a:endParaRPr lang="zh-CN" altLang="en-US" sz="4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9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/>
      <p:bldP spid="1587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9554" name="Text Box 2"/>
          <p:cNvSpPr txBox="1"/>
          <p:nvPr/>
        </p:nvSpPr>
        <p:spPr>
          <a:xfrm>
            <a:off x="252413" y="1679575"/>
            <a:ext cx="9144000" cy="5035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文中称男孩子为（     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称中医的医生为（     ），又叫（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 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所有的亲戚，叫  （  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立即、马上叫（ 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来回跑叫（ 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插嘴叫（ 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   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因此、所以叫（ 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一根灯芯叫（　　　　　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牵挂、惦记叫（  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3600" b="1" dirty="0">
                <a:solidFill>
                  <a:srgbClr val="000404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600" b="1" dirty="0">
              <a:solidFill>
                <a:srgbClr val="000404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9555" name="Text Box 3"/>
          <p:cNvSpPr txBox="1"/>
          <p:nvPr/>
        </p:nvSpPr>
        <p:spPr>
          <a:xfrm>
            <a:off x="107950" y="404813"/>
            <a:ext cx="8964613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404"/>
                </a:solidFill>
              </a:rPr>
              <a:t>诸亲六眷　郎中　哥子　医家　监生　穿梭</a:t>
            </a:r>
            <a:endParaRPr lang="zh-CN" altLang="en-US" sz="3600" b="1" dirty="0">
              <a:solidFill>
                <a:srgbClr val="000404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/>
              <a:t>一茎灯草　</a:t>
            </a:r>
            <a:r>
              <a:rPr lang="zh-CN" altLang="en-US" sz="3600" b="1" dirty="0">
                <a:solidFill>
                  <a:srgbClr val="000404"/>
                </a:solidFill>
              </a:rPr>
              <a:t>插口     记念     登时     故此</a:t>
            </a:r>
            <a:endParaRPr lang="zh-CN" altLang="en-US" sz="3600" b="1" dirty="0">
              <a:solidFill>
                <a:srgbClr val="000404"/>
              </a:solidFill>
            </a:endParaRPr>
          </a:p>
        </p:txBody>
      </p:sp>
      <p:sp>
        <p:nvSpPr>
          <p:cNvPr id="279556" name="Text Box 4"/>
          <p:cNvSpPr txBox="1"/>
          <p:nvPr/>
        </p:nvSpPr>
        <p:spPr>
          <a:xfrm>
            <a:off x="4067175" y="1628775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哥子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57" name="Rectangle 5"/>
          <p:cNvSpPr/>
          <p:nvPr/>
        </p:nvSpPr>
        <p:spPr>
          <a:xfrm>
            <a:off x="4140200" y="2205038"/>
            <a:ext cx="1511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郎中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58" name="Rectangle 6"/>
          <p:cNvSpPr/>
          <p:nvPr/>
        </p:nvSpPr>
        <p:spPr>
          <a:xfrm>
            <a:off x="7502525" y="2205038"/>
            <a:ext cx="13906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医家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59" name="Rectangle 7"/>
          <p:cNvSpPr/>
          <p:nvPr/>
        </p:nvSpPr>
        <p:spPr>
          <a:xfrm>
            <a:off x="4500563" y="2787650"/>
            <a:ext cx="25923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诸亲六眷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60" name="Rectangle 8"/>
          <p:cNvSpPr/>
          <p:nvPr/>
        </p:nvSpPr>
        <p:spPr>
          <a:xfrm>
            <a:off x="3635375" y="3292475"/>
            <a:ext cx="25209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登时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61" name="Rectangle 9"/>
          <p:cNvSpPr/>
          <p:nvPr/>
        </p:nvSpPr>
        <p:spPr>
          <a:xfrm>
            <a:off x="2916238" y="3867150"/>
            <a:ext cx="23034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穿梭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62" name="Rectangle 10"/>
          <p:cNvSpPr/>
          <p:nvPr/>
        </p:nvSpPr>
        <p:spPr>
          <a:xfrm>
            <a:off x="2533650" y="4443413"/>
            <a:ext cx="20383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插口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63" name="Rectangle 11"/>
          <p:cNvSpPr/>
          <p:nvPr/>
        </p:nvSpPr>
        <p:spPr>
          <a:xfrm>
            <a:off x="3563938" y="6216650"/>
            <a:ext cx="23764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记念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79564" name="Rectangle 12"/>
          <p:cNvSpPr/>
          <p:nvPr/>
        </p:nvSpPr>
        <p:spPr>
          <a:xfrm>
            <a:off x="3708400" y="4948238"/>
            <a:ext cx="18716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故此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279565" name="Text Box 13"/>
          <p:cNvSpPr txBox="1"/>
          <p:nvPr/>
        </p:nvSpPr>
        <p:spPr>
          <a:xfrm>
            <a:off x="3276600" y="5516563"/>
            <a:ext cx="2951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</a:rPr>
              <a:t>一茎灯草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9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9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9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79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79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79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3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79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4" grpId="0"/>
      <p:bldP spid="279555" grpId="0"/>
      <p:bldP spid="279556" grpId="0"/>
      <p:bldP spid="279558" grpId="0"/>
      <p:bldP spid="279559" grpId="0"/>
      <p:bldP spid="279560" grpId="0"/>
      <p:bldP spid="279561" grpId="0"/>
      <p:bldP spid="279562" grpId="0"/>
      <p:bldP spid="279563" grpId="0"/>
      <p:bldP spid="279564" grpId="0"/>
      <p:bldP spid="2795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6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998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6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4000" dirty="0">
                <a:solidFill>
                  <a:srgbClr val="FF0000"/>
                </a:solidFill>
                <a:ea typeface="黑体" panose="02010609060101010101" pitchFamily="2" charset="-122"/>
              </a:rPr>
              <a:t>自读课文，想象画面，请把你脑海中浮现的严监生的形象介绍给大家</a:t>
            </a:r>
            <a:endParaRPr lang="zh-CN" altLang="en-US" sz="40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169987" name="Rectangle 3"/>
          <p:cNvSpPr>
            <a:spLocks noGrp="1"/>
          </p:cNvSpPr>
          <p:nvPr>
            <p:ph idx="1"/>
          </p:nvPr>
        </p:nvSpPr>
        <p:spPr>
          <a:xfrm>
            <a:off x="323850" y="2133600"/>
            <a:ext cx="8181975" cy="1317625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、他骨瘦如柴，气息奄奄地躺在病床上，望着两茎灯草，死不瞑目。</a:t>
            </a:r>
            <a:endParaRPr lang="zh-CN" altLang="en-US" sz="40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9988" name="Text Box 4"/>
          <p:cNvSpPr txBox="1"/>
          <p:nvPr/>
        </p:nvSpPr>
        <p:spPr>
          <a:xfrm>
            <a:off x="323850" y="3933825"/>
            <a:ext cx="8424863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、他不停地咳嗽，喉咙里的痰响得一声接一声，对于家人不着边儿的回答，他心里急得不得了，可又说不出来。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998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6998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/>
      <p:bldP spid="169988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1847</Words>
  <Application>WPS 演示</Application>
  <PresentationFormat>全屏显示(4:3)</PresentationFormat>
  <Paragraphs>235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等线</vt:lpstr>
      <vt:lpstr>华文新魏</vt:lpstr>
      <vt:lpstr>Times New Roman</vt:lpstr>
      <vt:lpstr>华文行楷</vt:lpstr>
      <vt:lpstr>Century Gothic</vt:lpstr>
      <vt:lpstr>黑体</vt:lpstr>
      <vt:lpstr>Courier New</vt:lpstr>
      <vt:lpstr>楷体_GB2312</vt:lpstr>
      <vt:lpstr>新宋体</vt:lpstr>
      <vt:lpstr>Verdana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qwe</cp:lastModifiedBy>
  <cp:revision>128</cp:revision>
  <dcterms:created xsi:type="dcterms:W3CDTF">2021-11-01T12:16:39Z</dcterms:created>
  <dcterms:modified xsi:type="dcterms:W3CDTF">2021-11-01T12:16:56Z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2464F32C0C3E489383BBAA7DE5E346DD</vt:lpwstr>
  </property>
  <property fmtid="{D5CDD505-2E9C-101B-9397-08002B2CF9AE}" pid="3" name="KSOProductBuildVer">
    <vt:lpwstr>2052-11.1.0.10938</vt:lpwstr>
  </property>
</Properties>
</file>