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56" r:id="rId4"/>
    <p:sldId id="257" r:id="rId5"/>
    <p:sldId id="262" r:id="rId6"/>
    <p:sldId id="267" r:id="rId7"/>
    <p:sldId id="266" r:id="rId8"/>
    <p:sldId id="260" r:id="rId9"/>
    <p:sldId id="263" r:id="rId10"/>
    <p:sldId id="258" r:id="rId11"/>
    <p:sldId id="268" r:id="rId12"/>
    <p:sldId id="269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2.png"/><Relationship Id="rId1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audio" Target="../media/audio10.wav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image" Target="../media/image2.png"/><Relationship Id="rId1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audio" Target="../media/audio7.wav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image" Target="../media/image2.png"/><Relationship Id="rId1" Type="http://schemas.openxmlformats.org/officeDocument/2006/relationships/audio" Target="../media/audio8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83568" y="2564904"/>
            <a:ext cx="720725" cy="960967"/>
          </a:xfrm>
          <a:prstGeom prst="ellipse">
            <a:avLst/>
          </a:prstGeom>
          <a:solidFill>
            <a:srgbClr val="01A0E9"/>
          </a:solidFill>
          <a:ln>
            <a:solidFill>
              <a:srgbClr val="01A0E9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19" name="标题 1"/>
          <p:cNvSpPr txBox="1">
            <a:spLocks noChangeArrowheads="1"/>
          </p:cNvSpPr>
          <p:nvPr/>
        </p:nvSpPr>
        <p:spPr bwMode="auto">
          <a:xfrm>
            <a:off x="2123728" y="2492896"/>
            <a:ext cx="4536504" cy="1037167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 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自相矛盾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0" name="图片 6"/>
          <p:cNvPicPr>
            <a:picLocks noChangeAspect="1" noChangeArrowheads="1"/>
          </p:cNvPicPr>
          <p:nvPr/>
        </p:nvPicPr>
        <p:blipFill>
          <a:blip r:embed="rId1" cstate="print"/>
          <a:srcRect l="33514"/>
          <a:stretch>
            <a:fillRect/>
          </a:stretch>
        </p:blipFill>
        <p:spPr bwMode="auto">
          <a:xfrm>
            <a:off x="250826" y="165101"/>
            <a:ext cx="2428875" cy="67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advTm="4406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560" y="1196752"/>
            <a:ext cx="3325812" cy="688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其人弗能应也。</a:t>
            </a:r>
            <a:endParaRPr lang="zh-CN" altLang="en-US" sz="3600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那个卖矛和盾的楚国人又是什么反应呢？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6" name="内容占位符 5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541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endParaRPr lang="en-US" altLang="zh-CN" sz="36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这件事引发了人们什么样的议论？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7504" y="3212976"/>
            <a:ext cx="8208962" cy="1382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夫不可陷之盾与无不陷之矛，不可同世而立。</a:t>
            </a:r>
            <a:endParaRPr lang="zh-CN" altLang="en-US" sz="3600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~PP3795.WAV">
            <a:hlinkClick r:id="" action="ppaction://media"/>
          </p:cNvPr>
          <p:cNvPicPr>
            <a:picLocks noRot="1" noChangeAspect="1"/>
          </p:cNvPicPr>
          <p:nvPr>
            <a:wavAudioFile r:embed="rId1" name="~PP3795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advTm="18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3586163" y="123825"/>
            <a:ext cx="1970087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板书设计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98525" y="1681163"/>
            <a:ext cx="735013" cy="2493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自相矛盾</a:t>
            </a:r>
            <a:endParaRPr lang="zh-CN" altLang="en-US" sz="3200" b="1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新月形 6"/>
          <p:cNvSpPr/>
          <p:nvPr/>
        </p:nvSpPr>
        <p:spPr>
          <a:xfrm>
            <a:off x="1760538" y="1347788"/>
            <a:ext cx="446087" cy="3160712"/>
          </a:xfrm>
          <a:prstGeom prst="moon">
            <a:avLst>
              <a:gd name="adj" fmla="val 1710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1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9752" y="980728"/>
            <a:ext cx="12033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18"/>
          <p:cNvPicPr>
            <a:picLocks noChangeAspect="1" noChangeArrowheads="1"/>
          </p:cNvPicPr>
          <p:nvPr/>
        </p:nvPicPr>
        <p:blipFill>
          <a:blip r:embed="rId2" cstate="print"/>
          <a:srcRect l="32651" t="7539" r="32948"/>
          <a:stretch>
            <a:fillRect/>
          </a:stretch>
        </p:blipFill>
        <p:spPr bwMode="auto">
          <a:xfrm>
            <a:off x="2370138" y="2997200"/>
            <a:ext cx="833710" cy="187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79912" y="908720"/>
            <a:ext cx="3154362" cy="1346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坚固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物莫能陷也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851920" y="2996952"/>
            <a:ext cx="3154362" cy="1346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锋利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于物无不陷也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~PP3474.WAV">
            <a:hlinkClick r:id="" action="ppaction://media"/>
          </p:cNvPr>
          <p:cNvPicPr>
            <a:picLocks noRot="1" noChangeAspect="1"/>
          </p:cNvPicPr>
          <p:nvPr>
            <a:wavAudioFile r:embed="rId3" name="~PP3474.WAV"/>
          </p:nvPr>
        </p:nvPicPr>
        <p:blipFill>
          <a:blip r:embed="rId4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7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7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教学目标：</a:t>
            </a:r>
            <a:r>
              <a:rPr lang="en-US" altLang="zh-CN" dirty="0"/>
              <a:t> </a:t>
            </a:r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知识与技能：</a:t>
            </a:r>
            <a:endParaRPr lang="zh-CN" altLang="zh-CN" dirty="0"/>
          </a:p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）正确、流利、有感情地朗读课文。</a:t>
            </a:r>
            <a:endParaRPr lang="zh-CN" altLang="zh-CN" dirty="0"/>
          </a:p>
          <a:p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）学习本课生字、生词。</a:t>
            </a:r>
            <a:endParaRPr lang="zh-CN" altLang="zh-CN" dirty="0"/>
          </a:p>
          <a:p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）理解课文内容，知道自相矛盾的含义。</a:t>
            </a:r>
            <a:endParaRPr lang="en-US" altLang="zh-CN" dirty="0"/>
          </a:p>
          <a:p>
            <a:r>
              <a:rPr lang="en-US" altLang="zh-CN" dirty="0"/>
              <a:t> 2.</a:t>
            </a:r>
            <a:r>
              <a:rPr lang="zh-CN" altLang="zh-CN" dirty="0"/>
              <a:t>过程与方法：抓住关键词句，推测人物的思维过程，加深对课文内容的理解。</a:t>
            </a:r>
            <a:endParaRPr lang="zh-CN" altLang="zh-CN" dirty="0"/>
          </a:p>
          <a:p>
            <a:r>
              <a:rPr lang="en-US" altLang="zh-CN" dirty="0"/>
              <a:t> 3.</a:t>
            </a:r>
            <a:r>
              <a:rPr lang="zh-CN" altLang="zh-CN" dirty="0"/>
              <a:t>情感、态度与价值观：理解寓言故事的内容，感悟寓言故事的深刻寓意。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7" y="3360374"/>
            <a:ext cx="8208912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教学重难点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：</a:t>
            </a:r>
            <a:endParaRPr kumimoji="0" 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anose="02010600030101010101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（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1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）引导学生抓住对话中的关键性的话语展开思考、读、讨论。掌握学习文言文的方法。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ea"/>
              <a:cs typeface="Arial" panose="020B0604020202020204" pitchFamily="34" charset="0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（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2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Arial" panose="020B0604020202020204" pitchFamily="34" charset="0"/>
              </a:rPr>
              <a:t>）理解古文的意思，弄懂寓言的寓意，并用自己的话表达出来。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 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anose="02010600030101010101" pitchFamily="2" charset="-122"/>
            </a:endParaRPr>
          </a:p>
        </p:txBody>
      </p:sp>
      <p:pic>
        <p:nvPicPr>
          <p:cNvPr id="7" name="~PP2254.WAV">
            <a:hlinkClick r:id="" action="ppaction://media"/>
          </p:cNvPr>
          <p:cNvPicPr>
            <a:picLocks noRot="1" noChangeAspect="1"/>
          </p:cNvPicPr>
          <p:nvPr>
            <a:wavAudioFile r:embed="rId1" name="~PP2254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5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9552" y="227483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教法</a:t>
            </a:r>
            <a:r>
              <a:rPr lang="zh-CN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en-US" altLang="zh-CN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Arial" panose="020B0604020202020204" pitchFamily="34" charset="0"/>
            </a:endParaRPr>
          </a:p>
          <a:p>
            <a:pPr lvl="0"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紧紧抓住读这个重点，采取： 读通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读懂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读好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读透的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四读法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”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进行展示交流，以读贯穿整个课堂，让学生在读中感受文言文的语言美、意境美、韵味美，在读中理解文意，在读中明白寓言所揭示的道理。 </a:t>
            </a:r>
            <a:endParaRPr lang="zh-CN" altLang="en-US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Arial" panose="020B0604020202020204" pitchFamily="34" charset="0"/>
            </a:endParaRPr>
          </a:p>
          <a:p>
            <a:pPr lvl="0" indent="304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学法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：</a:t>
            </a:r>
            <a:endParaRPr lang="en-US" altLang="zh-CN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Arial" panose="020B0604020202020204" pitchFamily="34" charset="0"/>
            </a:endParaRPr>
          </a:p>
          <a:p>
            <a:pPr lvl="0" indent="304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采用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“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自主、合作、探究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/>
                <a:ea typeface="仿宋" panose="02010609060101010101" pitchFamily="49" charset="-122"/>
                <a:cs typeface="Arial" panose="020B0604020202020204" pitchFamily="34" charset="0"/>
              </a:rPr>
              <a:t>”</a:t>
            </a:r>
            <a:r>
              <a:rPr lang="zh-CN" altLang="en-US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Arial" panose="020B0604020202020204" pitchFamily="34" charset="0"/>
              </a:rPr>
              <a:t>的学习方式，读、议、说、演相结合</a:t>
            </a:r>
            <a:r>
              <a:rPr lang="zh-CN" altLang="en-US" sz="800" dirty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~PP1045.WAV">
            <a:hlinkClick r:id="" action="ppaction://media"/>
          </p:cNvPr>
          <p:cNvPicPr>
            <a:picLocks noRot="1" noChangeAspect="1"/>
          </p:cNvPicPr>
          <p:nvPr>
            <a:wavAudioFile r:embed="rId1" name="~PP1045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12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5576" y="980728"/>
            <a:ext cx="6984776" cy="1045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、观察下列词语由什么特点？（都是四字成语）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狐假虎威　  叶公好龙  　画蛇添足　  掩耳盗铃　  滥竽充数    守株待兔　  亡羊补牢　  刻舟求剑　  井底之蛙　  买椟还珠</a:t>
            </a:r>
            <a:endParaRPr lang="zh-CN" altLang="en-US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046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一、复习成语故事，引入课文题目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7584" y="22048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latin typeface="宋体" panose="02010600030101010101" pitchFamily="2" charset="-122"/>
              </a:rPr>
              <a:t>、一个成语讲了一个短小的故事，并告诉我们一个深刻的道理。这样的成语叫什么成语呢？（寓言故事成语）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27584" y="2924944"/>
            <a:ext cx="3555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latin typeface="宋体" panose="02010600030101010101" pitchFamily="2" charset="-122"/>
              </a:rPr>
              <a:t>、寓言故事成语有什么特点呢？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23541" y="2852936"/>
            <a:ext cx="2741456" cy="442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（故事短小，寓意深刻）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~PP2869.WAV">
            <a:hlinkClick r:id="" action="ppaction://media"/>
          </p:cNvPr>
          <p:cNvPicPr>
            <a:picLocks noRot="1" noChangeAspect="1"/>
          </p:cNvPicPr>
          <p:nvPr>
            <a:wavAudioFile r:embed="rId1" name="~PP2869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83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鬻盾　吾盾　弗能　夫不可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11560" y="1556792"/>
            <a:ext cx="1079500" cy="812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en-US" altLang="zh-CN" sz="3600" b="1" dirty="0" err="1">
                <a:solidFill>
                  <a:srgbClr val="3366FF"/>
                </a:solidFill>
                <a:latin typeface="宋体" panose="02010600030101010101" pitchFamily="2" charset="-122"/>
              </a:rPr>
              <a:t>yù</a:t>
            </a:r>
            <a:endParaRPr lang="zh-CN" altLang="en-US" sz="3600" b="1" dirty="0">
              <a:solidFill>
                <a:srgbClr val="3366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907704" y="1628800"/>
            <a:ext cx="1079500" cy="812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en-US" altLang="zh-CN" sz="3600" b="1" dirty="0" err="1">
                <a:solidFill>
                  <a:srgbClr val="3366FF"/>
                </a:solidFill>
                <a:latin typeface="宋体" panose="02010600030101010101" pitchFamily="2" charset="-122"/>
              </a:rPr>
              <a:t>wú</a:t>
            </a:r>
            <a:endParaRPr lang="zh-CN" altLang="en-US" sz="3600" b="1" dirty="0">
              <a:solidFill>
                <a:srgbClr val="3366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87824" y="1628800"/>
            <a:ext cx="1079500" cy="812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en-US" altLang="zh-CN" sz="3600" b="1" dirty="0" err="1">
                <a:solidFill>
                  <a:srgbClr val="3366FF"/>
                </a:solidFill>
                <a:latin typeface="宋体" panose="02010600030101010101" pitchFamily="2" charset="-122"/>
              </a:rPr>
              <a:t>fú</a:t>
            </a:r>
            <a:endParaRPr lang="zh-CN" altLang="en-US" sz="3600" b="1" dirty="0">
              <a:solidFill>
                <a:srgbClr val="3366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83968" y="1700808"/>
            <a:ext cx="1081087" cy="812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en-US" altLang="zh-CN" sz="3600" b="1" dirty="0" err="1">
                <a:solidFill>
                  <a:srgbClr val="3366FF"/>
                </a:solidFill>
                <a:latin typeface="宋体" panose="02010600030101010101" pitchFamily="2" charset="-122"/>
              </a:rPr>
              <a:t>fú</a:t>
            </a:r>
            <a:endParaRPr lang="zh-CN" altLang="en-US" sz="3600" b="1" dirty="0">
              <a:solidFill>
                <a:srgbClr val="3366FF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3568" y="3356992"/>
            <a:ext cx="6913562" cy="8925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4000" b="1" dirty="0">
                <a:latin typeface="宋体" panose="02010600030101010101" pitchFamily="2" charset="-122"/>
              </a:rPr>
              <a:t>你能读准这些字词吗？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pic>
        <p:nvPicPr>
          <p:cNvPr id="11" name="~PP25.WAV">
            <a:hlinkClick r:id="" action="ppaction://media"/>
          </p:cNvPr>
          <p:cNvPicPr>
            <a:picLocks noRot="1" noChangeAspect="1"/>
          </p:cNvPicPr>
          <p:nvPr>
            <a:wavAudioFile r:embed="rId1" name="~PP25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  <p:sp>
        <p:nvSpPr>
          <p:cNvPr id="2" name="标题 1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 advTm="135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561259"/>
          </a:xfrm>
        </p:spPr>
        <p:txBody>
          <a:bodyPr>
            <a:normAutofit/>
          </a:bodyPr>
          <a:lstStyle/>
          <a:p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楚人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有鬻盾与矛者，誉之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吾盾之坚，物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莫能陷也。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又誉其矛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吾矛之利，于物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无不陷也。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以子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之矛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陷子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之盾，何如？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其人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弗能应也。夫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不可陷之盾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与无不陷之矛，不可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同世而立。</a:t>
            </a:r>
            <a:endParaRPr lang="zh-CN" altLang="en-US" dirty="0"/>
          </a:p>
        </p:txBody>
      </p:sp>
      <p:sp>
        <p:nvSpPr>
          <p:cNvPr id="5" name="矩形 2"/>
          <p:cNvSpPr>
            <a:spLocks noGrp="1" noChangeArrowheads="1"/>
          </p:cNvSpPr>
          <p:nvPr>
            <p:ph type="title"/>
          </p:nvPr>
        </p:nvSpPr>
        <p:spPr bwMode="auto">
          <a:xfrm>
            <a:off x="611560" y="419576"/>
            <a:ext cx="8075240" cy="13726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这篇课文与其他课文相比有什么不同？文言文应该怎么读？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6" name="~PP2843.WAV">
            <a:hlinkClick r:id="" action="ppaction://media"/>
          </p:cNvPr>
          <p:cNvPicPr>
            <a:picLocks noRot="1" noChangeAspect="1"/>
          </p:cNvPicPr>
          <p:nvPr>
            <a:wavAudioFile r:embed="rId1" name="~PP2843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6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3528" y="1340768"/>
            <a:ext cx="8402638" cy="401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（结合注释、插图、上下文理解，猜读等）。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8" name="~PP355.WAV">
            <a:hlinkClick r:id="" action="ppaction://media"/>
          </p:cNvPr>
          <p:cNvPicPr>
            <a:picLocks noRot="1" noChangeAspect="1"/>
          </p:cNvPicPr>
          <p:nvPr>
            <a:wavAudioFile r:embed="rId1" name="~PP355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advTm="299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539750" y="771525"/>
            <a:ext cx="8162925" cy="3201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宋体" panose="02010600030101010101" pitchFamily="2" charset="-122"/>
              </a:rPr>
              <a:t>正确、流利地朗读课文，根据刚刚大家说的学习文言文的方法，弄懂</a:t>
            </a:r>
            <a:r>
              <a:rPr lang="en-US" altLang="zh-CN" sz="3200" b="1" dirty="0">
                <a:latin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</a:rPr>
              <a:t>自相矛盾</a:t>
            </a:r>
            <a:r>
              <a:rPr lang="en-US" altLang="zh-CN" sz="3200" b="1" dirty="0">
                <a:latin typeface="宋体" panose="02010600030101010101" pitchFamily="2" charset="-122"/>
              </a:rPr>
              <a:t>》</a:t>
            </a:r>
            <a:r>
              <a:rPr lang="zh-CN" altLang="en-US" sz="3200" b="1" dirty="0">
                <a:latin typeface="宋体" panose="02010600030101010101" pitchFamily="2" charset="-122"/>
              </a:rPr>
              <a:t>的大概意思。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宋体" panose="02010600030101010101" pitchFamily="2" charset="-122"/>
              </a:rPr>
              <a:t>小组讨论交流文言文</a:t>
            </a:r>
            <a:r>
              <a:rPr lang="en-US" altLang="zh-CN" sz="3200" b="1" dirty="0">
                <a:latin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</a:rPr>
              <a:t>自相矛盾</a:t>
            </a:r>
            <a:r>
              <a:rPr lang="en-US" altLang="zh-CN" sz="3200" b="1" dirty="0">
                <a:latin typeface="宋体" panose="02010600030101010101" pitchFamily="2" charset="-122"/>
              </a:rPr>
              <a:t>》</a:t>
            </a:r>
            <a:r>
              <a:rPr lang="zh-CN" altLang="en-US" sz="3200" b="1" dirty="0">
                <a:latin typeface="宋体" panose="02010600030101010101" pitchFamily="2" charset="-122"/>
              </a:rPr>
              <a:t>的大意。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marL="457200" indent="-457200"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宋体" panose="02010600030101010101" pitchFamily="2" charset="-122"/>
              </a:rPr>
              <a:t>全班交流汇报。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6" name="~PP2320.WAV">
            <a:hlinkClick r:id="" action="ppaction://media"/>
          </p:cNvPr>
          <p:cNvPicPr>
            <a:picLocks noRot="1" noChangeAspect="1"/>
          </p:cNvPicPr>
          <p:nvPr>
            <a:wavAudioFile r:embed="rId1" name="~PP2320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39552" y="214481"/>
            <a:ext cx="3456384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8925" algn="l"/>
              </a:tabLst>
            </a:pPr>
            <a:r>
              <a:rPr kumimoji="0" 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三</a:t>
            </a: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仿宋" panose="02010609060101010101" pitchFamily="49" charset="-122"/>
                <a:ea typeface="仿宋" panose="02010609060101010101" pitchFamily="49" charset="-122"/>
                <a:cs typeface="宋体" panose="02010600030101010101" pitchFamily="2" charset="-122"/>
              </a:rPr>
              <a:t> 、精读课文，理解文意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1560" y="548680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楚人有鬻盾与矛者，誉之曰：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吾盾之坚，物莫能陷也。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dirty="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79512" y="764704"/>
            <a:ext cx="7416824" cy="78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5000"/>
              </a:lnSpc>
            </a:pPr>
            <a:r>
              <a:rPr lang="zh-CN" altLang="en-US" sz="3600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又誉其矛曰：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吾矛之利，于物无不陷也。”</a:t>
            </a:r>
            <a:endParaRPr lang="zh-CN" altLang="en-US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3568" y="1556792"/>
            <a:ext cx="4136069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或曰：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以子之矛陷子之盾，何如？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539552" y="2348880"/>
            <a:ext cx="8280400" cy="1131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5000"/>
              </a:lnSpc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假如你是一位孩子，你会说：叔叔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25000"/>
              </a:lnSpc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假如你是一位中年人，你会说：兄弟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25000"/>
              </a:lnSpc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假如你是一位老人，你会说：年轻人</a:t>
            </a:r>
            <a:r>
              <a:rPr lang="en-US" altLang="zh-CN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zh-CN" altLang="en-US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96136" y="2492896"/>
            <a:ext cx="18002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以子之矛陷子之盾，何如？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~PP1583.WAV">
            <a:hlinkClick r:id="" action="ppaction://media"/>
          </p:cNvPr>
          <p:cNvPicPr>
            <a:picLocks noRot="1" noChangeAspect="1"/>
          </p:cNvPicPr>
          <p:nvPr>
            <a:wavAudioFile r:embed="rId1" name="~PP1583.WAV"/>
          </p:nvPr>
        </p:nvPicPr>
        <p:blipFill>
          <a:blip r:embed="rId2" cstate="print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advTm="808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TIMING" val="|4.3|1.4|2.9|0.8"/>
</p:tagLst>
</file>

<file path=ppt/tags/tag2.xml><?xml version="1.0" encoding="utf-8"?>
<p:tagLst xmlns:p="http://schemas.openxmlformats.org/presentationml/2006/main">
  <p:tag name="TIMING" val="|27.8"/>
</p:tagLst>
</file>

<file path=ppt/tags/tag3.xml><?xml version="1.0" encoding="utf-8"?>
<p:tagLst xmlns:p="http://schemas.openxmlformats.org/presentationml/2006/main">
  <p:tag name="TIMING" val="|18.9"/>
</p:tagLst>
</file>

<file path=ppt/tags/tag4.xml><?xml version="1.0" encoding="utf-8"?>
<p:tagLst xmlns:p="http://schemas.openxmlformats.org/presentationml/2006/main">
  <p:tag name="TIMING" val="|2.8|3.8|3.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WPS 演示</Application>
  <PresentationFormat>全屏显示(4:3)</PresentationFormat>
  <Paragraphs>86</Paragraphs>
  <Slides>11</Slides>
  <Notes>0</Notes>
  <HiddenSlides>0</HiddenSlides>
  <MMClips>12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楷体</vt:lpstr>
      <vt:lpstr>仿宋</vt:lpstr>
      <vt:lpstr>Arial</vt:lpstr>
      <vt:lpstr>黑体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这篇课文与其他课文相比有什么不同？文言文应该怎么读？</vt:lpstr>
      <vt:lpstr>PowerPoint 演示文稿</vt:lpstr>
      <vt:lpstr>PowerPoint 演示文稿</vt:lpstr>
      <vt:lpstr>PowerPoint 演示文稿</vt:lpstr>
      <vt:lpstr>那个卖矛和盾的楚国人又是什么反应呢？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11</cp:revision>
  <dcterms:created xsi:type="dcterms:W3CDTF">2021-02-25T09:40:00Z</dcterms:created>
  <dcterms:modified xsi:type="dcterms:W3CDTF">2021-11-02T07:44:44Z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F2913DCADD554223BE307544D513A682</vt:lpwstr>
  </property>
</Properties>
</file>