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530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540" r:id="rId13"/>
    <p:sldId id="541" r:id="rId14"/>
    <p:sldId id="542" r:id="rId15"/>
    <p:sldId id="543" r:id="rId16"/>
    <p:sldId id="544" r:id="rId17"/>
    <p:sldId id="545" r:id="rId18"/>
    <p:sldId id="546" r:id="rId19"/>
    <p:sldId id="547" r:id="rId21"/>
    <p:sldId id="548" r:id="rId22"/>
    <p:sldId id="549" r:id="rId23"/>
    <p:sldId id="550" r:id="rId24"/>
    <p:sldId id="551" r:id="rId25"/>
    <p:sldId id="552" r:id="rId26"/>
    <p:sldId id="553" r:id="rId27"/>
    <p:sldId id="554" r:id="rId28"/>
    <p:sldId id="555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78"/>
      </p:cViewPr>
      <p:guideLst>
        <p:guide orient="horz" pos="21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142D5-9710-4C7A-BD18-705FF7BED2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3311D-4A34-45D7-9B2E-C4DF1617FD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3311D-4A34-45D7-9B2E-C4DF1617FD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3311D-4A34-45D7-9B2E-C4DF1617FD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3311D-4A34-45D7-9B2E-C4DF1617FD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1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C:\Documents and Settings\Administrator\桌面\眼睛\095638dz81nztihh8seg96.png095638dz81nztihh8seg96"/>
          <p:cNvPicPr>
            <a:picLocks noChangeAspect="1"/>
          </p:cNvPicPr>
          <p:nvPr/>
        </p:nvPicPr>
        <p:blipFill rotWithShape="1">
          <a:blip r:embed="rId1" cstate="print"/>
          <a:srcRect/>
          <a:stretch>
            <a:fillRect/>
          </a:stretch>
        </p:blipFill>
        <p:spPr>
          <a:xfrm>
            <a:off x="9525" y="521970"/>
            <a:ext cx="9134475" cy="59309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91410" y="1014730"/>
            <a:ext cx="1554480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跳水</a:t>
            </a:r>
            <a:endParaRPr lang="zh-CN" altLang="en-US" sz="54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459" name="Picture 3" descr="C:\Documents and Settings\Administrator\桌面\通用背景图片\2012080109251234.jpg201208010925123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905" y="487045"/>
            <a:ext cx="9149080" cy="5999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84552" y="862876"/>
            <a:ext cx="316835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语境记忆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9705" y="1734185"/>
            <a:ext cx="6246495" cy="3505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暴风雪呼呼地吹着，但这里，在峭壁的遮掩下却</a:t>
            </a:r>
            <a:r>
              <a:rPr altLang="zh-CN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风平浪静</a:t>
            </a:r>
            <a:r>
              <a:rPr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，水波不兴。企鹅群正在这里躲避风雪，顺便休憩。可有两只小企鹅不安分，穿梭在企鹅群中，一会儿</a:t>
            </a:r>
            <a:r>
              <a:rPr altLang="zh-CN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模仿</a:t>
            </a:r>
            <a:r>
              <a:rPr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大人的样子，一会儿</a:t>
            </a:r>
            <a:r>
              <a:rPr altLang="zh-CN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戏弄</a:t>
            </a:r>
            <a:r>
              <a:rPr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熟睡的家长，</a:t>
            </a:r>
            <a:r>
              <a:rPr altLang="zh-CN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放肆</a:t>
            </a:r>
            <a:r>
              <a:rPr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极了。他们的举动惹得大家</a:t>
            </a:r>
            <a:r>
              <a:rPr altLang="zh-CN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哭笑不得</a:t>
            </a:r>
            <a:r>
              <a:rPr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，但谁也没去打扰它们的“乐趣”。</a:t>
            </a:r>
            <a:endParaRPr altLang="zh-CN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Documents and Settings\Administrator\桌面\对岸\2010122016240683.jpg2010122016240683"/>
          <p:cNvPicPr>
            <a:picLocks noChangeAspect="1"/>
          </p:cNvPicPr>
          <p:nvPr/>
        </p:nvPicPr>
        <p:blipFill>
          <a:blip r:embed="rId1" cstate="print"/>
          <a:srcRect l="12229" t="1101" r="76" b="8017"/>
          <a:stretch>
            <a:fillRect/>
          </a:stretch>
        </p:blipFill>
        <p:spPr>
          <a:xfrm>
            <a:off x="-17780" y="548640"/>
            <a:ext cx="9161780" cy="59220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9705" y="981075"/>
            <a:ext cx="2725420" cy="9144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近义词</a:t>
            </a:r>
            <a:endParaRPr lang="zh-CN" altLang="en-US" sz="5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5920" y="1844675"/>
            <a:ext cx="6119495" cy="1193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/>
              <a:t>环游——</a:t>
            </a:r>
            <a:r>
              <a:rPr sz="3600">
                <a:solidFill>
                  <a:srgbClr val="FF0000"/>
                </a:solidFill>
              </a:rPr>
              <a:t>周游</a:t>
            </a:r>
            <a:r>
              <a:rPr sz="3600"/>
              <a:t>  模仿——</a:t>
            </a:r>
            <a:r>
              <a:rPr sz="3600">
                <a:solidFill>
                  <a:srgbClr val="FF0000"/>
                </a:solidFill>
              </a:rPr>
              <a:t>仿照</a:t>
            </a:r>
            <a:endParaRPr sz="3600">
              <a:solidFill>
                <a:srgbClr val="FF0000"/>
              </a:solidFill>
            </a:endParaRPr>
          </a:p>
          <a:p>
            <a:r>
              <a:rPr sz="3600"/>
              <a:t>放肆——</a:t>
            </a:r>
            <a:r>
              <a:rPr sz="3600">
                <a:solidFill>
                  <a:srgbClr val="FF0000"/>
                </a:solidFill>
              </a:rPr>
              <a:t>放任  </a:t>
            </a:r>
            <a:r>
              <a:rPr sz="3600"/>
              <a:t>灵巧——</a:t>
            </a:r>
            <a:r>
              <a:rPr sz="3600">
                <a:solidFill>
                  <a:srgbClr val="FF0000"/>
                </a:solidFill>
              </a:rPr>
              <a:t>灵活</a:t>
            </a:r>
            <a:endParaRPr sz="360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850" y="3860800"/>
            <a:ext cx="2240280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反义词</a:t>
            </a:r>
            <a:endParaRPr lang="zh-CN" altLang="en-US" sz="5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15920" y="4725035"/>
            <a:ext cx="6327775" cy="1193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/>
              <a:t>模仿——</a:t>
            </a:r>
            <a:r>
              <a:rPr sz="3600">
                <a:solidFill>
                  <a:srgbClr val="FF0000"/>
                </a:solidFill>
              </a:rPr>
              <a:t>创造</a:t>
            </a:r>
            <a:r>
              <a:rPr sz="3600"/>
              <a:t>  放肆——</a:t>
            </a:r>
            <a:r>
              <a:rPr sz="3600">
                <a:solidFill>
                  <a:srgbClr val="FF0000"/>
                </a:solidFill>
              </a:rPr>
              <a:t>约束</a:t>
            </a:r>
            <a:endParaRPr sz="3600">
              <a:solidFill>
                <a:srgbClr val="FF0000"/>
              </a:solidFill>
            </a:endParaRPr>
          </a:p>
          <a:p>
            <a:r>
              <a:rPr sz="3600"/>
              <a:t>灵巧——</a:t>
            </a:r>
            <a:r>
              <a:rPr sz="3600">
                <a:solidFill>
                  <a:srgbClr val="FF0000"/>
                </a:solidFill>
              </a:rPr>
              <a:t>笨拙</a:t>
            </a:r>
            <a:r>
              <a:rPr sz="3600"/>
              <a:t>  摇晃——</a:t>
            </a:r>
            <a:r>
              <a:rPr sz="3600">
                <a:solidFill>
                  <a:srgbClr val="FF0000"/>
                </a:solidFill>
              </a:rPr>
              <a:t>稳当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6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4" descr="山水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476672"/>
            <a:ext cx="9144000" cy="864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整体感知</a:t>
            </a:r>
            <a:endParaRPr lang="zh-CN" altLang="en-US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1506" name="Picture 2" descr="C:\Documents and Settings\Administrator\桌面\对岸\t0165cbb3bbb92a95da.jpgt0165cbb3bbb92a95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" y="1340485"/>
            <a:ext cx="9136380" cy="5121275"/>
          </a:xfrm>
          <a:prstGeom prst="rect">
            <a:avLst/>
          </a:prstGeom>
          <a:noFill/>
        </p:spPr>
      </p:pic>
      <p:sp>
        <p:nvSpPr>
          <p:cNvPr id="8" name="横卷形 6147"/>
          <p:cNvSpPr>
            <a:spLocks noChangeArrowheads="1"/>
          </p:cNvSpPr>
          <p:nvPr/>
        </p:nvSpPr>
        <p:spPr bwMode="auto">
          <a:xfrm>
            <a:off x="6876430" y="1413029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中心思想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905" y="2204085"/>
            <a:ext cx="4919980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本文讲了一个孩子意外爬上轮船的桅杆,在命悬一线时,孩子的爸爸——船长命令他跳入水中,最终得救的故事。故事蕴含着这样的道理：事物是不断发展和变化的,我们要沉着机智,根据情况的变化采取相应的果断行为。</a:t>
            </a:r>
            <a:endParaRPr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2530" name="Picture 2" descr="C:\Documents and Settings\Administrator\桌面\通用背景图片\1-130514232HO62.jpg1-130514232HO62"/>
          <p:cNvPicPr>
            <a:picLocks noChangeAspect="1" noChangeArrowheads="1"/>
          </p:cNvPicPr>
          <p:nvPr/>
        </p:nvPicPr>
        <p:blipFill>
          <a:blip r:embed="rId1" cstate="print"/>
          <a:srcRect r="-472" b="2970"/>
          <a:stretch>
            <a:fillRect/>
          </a:stretch>
        </p:blipFill>
        <p:spPr bwMode="auto">
          <a:xfrm>
            <a:off x="-12700" y="496570"/>
            <a:ext cx="9193530" cy="5941695"/>
          </a:xfrm>
          <a:prstGeom prst="rect">
            <a:avLst/>
          </a:prstGeom>
          <a:noFill/>
        </p:spPr>
      </p:pic>
      <p:sp>
        <p:nvSpPr>
          <p:cNvPr id="5" name="横卷形 6147"/>
          <p:cNvSpPr>
            <a:spLocks noChangeArrowheads="1"/>
          </p:cNvSpPr>
          <p:nvPr/>
        </p:nvSpPr>
        <p:spPr bwMode="auto">
          <a:xfrm>
            <a:off x="205666" y="599857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写法借鉴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6835" y="2011680"/>
            <a:ext cx="6563995" cy="411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☞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按事情的发展顺序写作,就是按时间的先后,用一段话或几段话写清楚事情的起因、经过和结果,让读者了解事情的来龙去脉。本文就是根据故事的发生—发展—高潮—结局的顺序来进行叙述的。文章先交代故事的起因：一只“放肆”的猴子在人群中钻来钻去；接着写故事的发展：猴子戏弄船长的儿子,孩子爬上桅杆追猴子；再写故事的高潮：孩子走上最高横木,遇到生命危险；最后写故事结尾：船长拿枪命令儿子跳水,水手们把孩子救上船。整篇文章叙事清楚,情节紧张,引人入胜。</a:t>
            </a:r>
            <a:endParaRPr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79800" y="1132205"/>
            <a:ext cx="53498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按事情的发展顺序进行写作。</a:t>
            </a:r>
            <a:endParaRPr lang="zh-CN" altLang="en-US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3554" name="Picture 2" descr="C:\Documents and Settings\Administrator\桌面\对岸\200910291731083576.jpg200910291731083576"/>
          <p:cNvPicPr>
            <a:picLocks noChangeAspect="1" noChangeArrowheads="1"/>
          </p:cNvPicPr>
          <p:nvPr/>
        </p:nvPicPr>
        <p:blipFill>
          <a:blip r:embed="rId1" cstate="print"/>
          <a:srcRect r="-28" b="6194"/>
          <a:stretch>
            <a:fillRect/>
          </a:stretch>
        </p:blipFill>
        <p:spPr bwMode="auto">
          <a:xfrm>
            <a:off x="11430" y="476885"/>
            <a:ext cx="9132570" cy="5988685"/>
          </a:xfrm>
          <a:prstGeom prst="rect">
            <a:avLst/>
          </a:prstGeom>
          <a:noFill/>
        </p:spPr>
      </p:pic>
      <p:sp>
        <p:nvSpPr>
          <p:cNvPr id="5" name="横卷形 6147"/>
          <p:cNvSpPr>
            <a:spLocks noChangeArrowheads="1"/>
          </p:cNvSpPr>
          <p:nvPr/>
        </p:nvSpPr>
        <p:spPr bwMode="auto">
          <a:xfrm>
            <a:off x="6300143" y="980976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段落大意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550" y="2145665"/>
            <a:ext cx="723519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一、水手纵容猴子,猴子放肆起来。(①)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550" y="3213100"/>
            <a:ext cx="734949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二、孩子陷入险境,被逼跳水求生。(②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⑦)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972184" y="4220845"/>
            <a:ext cx="7056199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三、孩子终于得救,船长呜咽不止。(⑧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⑨)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dministrator\桌面\通用背景图片\u=1954011200,3178706912&amp;fm=21&amp;gp=0.jpgu=1954011200,3178706912&amp;fm=21&amp;gp=0"/>
          <p:cNvPicPr>
            <a:picLocks noChangeAspect="1" noChangeArrowheads="1"/>
          </p:cNvPicPr>
          <p:nvPr/>
        </p:nvPicPr>
        <p:blipFill>
          <a:blip r:embed="rId1" cstate="print"/>
          <a:srcRect r="49" b="7296"/>
          <a:stretch>
            <a:fillRect/>
          </a:stretch>
        </p:blipFill>
        <p:spPr bwMode="auto">
          <a:xfrm>
            <a:off x="-3175" y="494030"/>
            <a:ext cx="9147175" cy="5996940"/>
          </a:xfrm>
          <a:prstGeom prst="rect">
            <a:avLst/>
          </a:prstGeom>
          <a:noFill/>
        </p:spPr>
      </p:pic>
      <p:sp>
        <p:nvSpPr>
          <p:cNvPr id="5" name="横卷形 6147"/>
          <p:cNvSpPr>
            <a:spLocks noChangeArrowheads="1"/>
          </p:cNvSpPr>
          <p:nvPr/>
        </p:nvSpPr>
        <p:spPr bwMode="auto">
          <a:xfrm>
            <a:off x="395531" y="692567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结构图示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175" y="3272155"/>
            <a:ext cx="651510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跳水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557530" y="1564640"/>
            <a:ext cx="360045" cy="470090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4"/>
          <p:cNvSpPr txBox="1"/>
          <p:nvPr/>
        </p:nvSpPr>
        <p:spPr>
          <a:xfrm>
            <a:off x="917575" y="2929255"/>
            <a:ext cx="329882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发展——猴子逗孩子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917575" y="5694045"/>
            <a:ext cx="475932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结局——命令跳水(船长救孩子)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16" name="右大括号 15"/>
          <p:cNvSpPr/>
          <p:nvPr/>
        </p:nvSpPr>
        <p:spPr>
          <a:xfrm>
            <a:off x="7286625" y="1564640"/>
            <a:ext cx="431800" cy="470090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4"/>
          <p:cNvSpPr txBox="1"/>
          <p:nvPr/>
        </p:nvSpPr>
        <p:spPr>
          <a:xfrm>
            <a:off x="7718425" y="3608705"/>
            <a:ext cx="160845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机智勇敢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沉着果断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2" name="TextBox 14"/>
          <p:cNvSpPr txBox="1"/>
          <p:nvPr/>
        </p:nvSpPr>
        <p:spPr>
          <a:xfrm>
            <a:off x="917575" y="1674495"/>
            <a:ext cx="329819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起因——水手逗猴子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4" name="TextBox 14"/>
          <p:cNvSpPr txBox="1"/>
          <p:nvPr/>
        </p:nvSpPr>
        <p:spPr>
          <a:xfrm>
            <a:off x="917575" y="4260215"/>
            <a:ext cx="310515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高潮——孩子追猴子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662680" y="3749040"/>
            <a:ext cx="360045" cy="148018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4"/>
          <p:cNvSpPr txBox="1"/>
          <p:nvPr/>
        </p:nvSpPr>
        <p:spPr>
          <a:xfrm>
            <a:off x="3930015" y="3881755"/>
            <a:ext cx="24053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脸红了 气极了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3930015" y="4772025"/>
            <a:ext cx="24053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走上最高横木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5800090" y="3749040"/>
            <a:ext cx="431800" cy="1478915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4"/>
          <p:cNvSpPr txBox="1"/>
          <p:nvPr/>
        </p:nvSpPr>
        <p:spPr>
          <a:xfrm>
            <a:off x="6128385" y="4314825"/>
            <a:ext cx="151257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遇到危险</a:t>
            </a:r>
            <a:endParaRPr lang="zh-CN" altLang="zh-CN" sz="2400" b="1" dirty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7" grpId="0"/>
      <p:bldP spid="2" grpId="0"/>
      <p:bldP spid="4" grpId="0"/>
      <p:bldP spid="9" grpId="0"/>
      <p:bldP spid="10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4" descr="山水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476672"/>
            <a:ext cx="9144000" cy="864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331236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再读课文</a:t>
            </a:r>
            <a:endParaRPr lang="zh-CN" altLang="en-US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5603" name="Picture 3" descr="C:\Documents and Settings\Administrator\桌面\对岸\ceZlpjUTIVo3U.jpgceZlpjUTIVo3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" y="1340485"/>
            <a:ext cx="9171940" cy="511238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484784"/>
            <a:ext cx="2736304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读课文，思考问题：</a:t>
            </a:r>
            <a:endParaRPr lang="zh-CN" altLang="en-US" sz="24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605" y="3573145"/>
            <a:ext cx="853186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1.第①段开头两句介绍了什么？有什么作用？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410" y="4166870"/>
            <a:ext cx="8557895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介绍了故事发生的地点、环境,也为故事的发展打下了基础。因为已经环游了世界,且风平浪静,所以大家才悠闲地拿猴子取乐,才导致了猴子更加放肆的行为,进而引出猴子戏弄孩子,孩子身陷险境的故事情节。</a:t>
            </a:r>
            <a:endParaRPr sz="24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6" name="Picture 2" descr="C:\Documents and Settings\Administrator\桌面\对岸\s2012062509303242.jpgs201206250930324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700" y="514350"/>
            <a:ext cx="9133205" cy="5949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8960" y="1266190"/>
            <a:ext cx="8117840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2.故事的高潮是父亲救儿子,但作者为什么用这样少的篇幅？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6285" y="2211070"/>
            <a:ext cx="7743190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4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因为这个情节虽然重要,但只是刹那间的事,船长举枪、喊话同时进行,再数了三个数,孩子就跳水了。前后不会超过半分钟。第二个原因是,故事情节很紧张,过多的描写、铺陈会缓冲叙事的节奏。还有一个重要原因,船长当机立断,采取了有效的营救措施,没有也不可能有反复斟酌的过程。非如此,救不了孩子；非如此,也不能凸显船长的镇定机智果断、经验丰富。</a:t>
            </a:r>
            <a:endParaRPr sz="24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6" name="Picture 2" descr="C:\Documents and Settings\Administrator\桌面\通用背景图片\2011051822470949.jpg201105182247094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5" y="505460"/>
            <a:ext cx="9117330" cy="59201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2720" y="3265805"/>
            <a:ext cx="6170295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.第⑧段中，为什么说“四十秒钟以后——大家已经觉得时间太长了”？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615" y="4389120"/>
            <a:ext cx="8441055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sz="24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孩子在水中的时间虽仅仅只有四十秒钟,但对于急切救助孩子的水手们来说,每一秒都决定着孩子的安危,大家的心都绷得紧紧的,所以感到时间太长了。</a:t>
            </a:r>
            <a:endParaRPr sz="24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6626" name="Picture 2" descr="C:\Documents and Settings\Administrator\桌面\通用背景图片\41.jpg41"/>
          <p:cNvPicPr>
            <a:picLocks noChangeAspect="1" noChangeArrowheads="1"/>
          </p:cNvPicPr>
          <p:nvPr/>
        </p:nvPicPr>
        <p:blipFill>
          <a:blip r:embed="rId1" cstate="print"/>
          <a:srcRect t="5679" r="-76"/>
          <a:stretch>
            <a:fillRect/>
          </a:stretch>
        </p:blipFill>
        <p:spPr bwMode="auto">
          <a:xfrm>
            <a:off x="-6350" y="501015"/>
            <a:ext cx="9150350" cy="59359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4645" y="1223645"/>
            <a:ext cx="621792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4.怎样理解船长突然“呜咽起来”？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735" y="1741805"/>
            <a:ext cx="8812530" cy="393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8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这种“呜咽”是一种重压过后的情绪宣泄,更是伟大父爱的真情流露。说明刚才他的神经紧紧地绷着,儿子的生死安危紧紧地揪着他的心。绷紧的弹簧一旦松开,反弹力极大。哭发泄了他心里蕴集的紧张、压力、恐惧、焦急,也反映出他对儿子深深的爱。坚强与富于柔情,是船长情感世界的两个方面。</a:t>
            </a:r>
            <a:endParaRPr sz="28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我的文档\研究生事情\工作\教辅PPT制作\PPT图片\图片5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476672"/>
            <a:ext cx="9143999" cy="5976663"/>
          </a:xfrm>
          <a:prstGeom prst="rect">
            <a:avLst/>
          </a:prstGeom>
          <a:noFill/>
        </p:spPr>
      </p:pic>
      <p:pic>
        <p:nvPicPr>
          <p:cNvPr id="7" name="Picture 2" descr="C:\Documents and Settings\Administrator\桌面\眼睛\3320946_174154383576_2.jpg3320946_174154383576_2"/>
          <p:cNvPicPr>
            <a:picLocks noChangeAspect="1" noChangeArrowheads="1"/>
          </p:cNvPicPr>
          <p:nvPr/>
        </p:nvPicPr>
        <p:blipFill>
          <a:blip r:embed="rId2" cstate="print"/>
          <a:srcRect r="-110" b="3839"/>
          <a:stretch>
            <a:fillRect/>
          </a:stretch>
        </p:blipFill>
        <p:spPr bwMode="auto">
          <a:xfrm>
            <a:off x="480060" y="884555"/>
            <a:ext cx="4603750" cy="4422140"/>
          </a:xfrm>
          <a:prstGeom prst="rect">
            <a:avLst/>
          </a:prstGeom>
          <a:noFill/>
        </p:spPr>
      </p:pic>
      <p:pic>
        <p:nvPicPr>
          <p:cNvPr id="9" name="Picture 3" descr="C:\Documents and Settings\Administrator\桌面\眼睛\12090307047ad6b1a6592e5da8.jpg12090307047ad6b1a6592e5da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760" y="2633345"/>
            <a:ext cx="4947920" cy="37261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4" descr="山水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476672"/>
            <a:ext cx="9144000" cy="864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精读课文</a:t>
            </a:r>
            <a:endParaRPr lang="zh-CN" altLang="en-US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9699" name="Picture 3" descr="C:\Documents and Settings\Administrator\桌面\通用背景图片\u=2492717924,2064939418&amp;fm=21&amp;gp=0.jpgu=2492717924,2064939418&amp;fm=21&amp;g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" y="1340485"/>
            <a:ext cx="9121140" cy="51085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84275" y="3062605"/>
            <a:ext cx="653034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☆</a:t>
            </a:r>
            <a:r>
              <a:rPr sz="2800" b="1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在这个故事中,水手起了哪些作用？</a:t>
            </a:r>
            <a:endParaRPr sz="28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3" descr="C:\Documents and Settings\Administrator\桌面\通用背景图片\70e1331dtd73e4429a8cd&amp;690.jpg70e1331dtd73e4429a8cd&amp;690"/>
          <p:cNvPicPr>
            <a:picLocks noChangeAspect="1" noChangeArrowheads="1"/>
          </p:cNvPicPr>
          <p:nvPr/>
        </p:nvPicPr>
        <p:blipFill>
          <a:blip r:embed="rId1" cstate="print"/>
          <a:srcRect r="69" b="7407"/>
          <a:stretch>
            <a:fillRect/>
          </a:stretch>
        </p:blipFill>
        <p:spPr bwMode="auto">
          <a:xfrm>
            <a:off x="-12700" y="480695"/>
            <a:ext cx="9156700" cy="5979795"/>
          </a:xfrm>
          <a:prstGeom prst="rect">
            <a:avLst/>
          </a:prstGeom>
          <a:noFill/>
        </p:spPr>
      </p:pic>
      <p:sp>
        <p:nvSpPr>
          <p:cNvPr id="2" name="TextBox 6"/>
          <p:cNvSpPr txBox="1"/>
          <p:nvPr/>
        </p:nvSpPr>
        <p:spPr>
          <a:xfrm>
            <a:off x="845185" y="1520190"/>
            <a:ext cx="764286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☞</a:t>
            </a:r>
            <a:r>
              <a:rPr sz="28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第一,推动情节的发展。猴子在水手们的取乐中放肆起来,孩子在水手们的笑声中恼羞成怒、失去理智。</a:t>
            </a:r>
            <a:endParaRPr sz="28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45185" y="3759200"/>
            <a:ext cx="7865745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☞</a:t>
            </a:r>
            <a:r>
              <a:rPr sz="28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第二,渲染气氛。开始,水手们“取乐”“都笑起来”“笑的声音更大了”,气氛轻松快活,与后面形成对比,更突出后面的紧张。后来,水手们“全都吓呆了”“有个人吓得大叫”,气氛顿时紧张异常,所有人的心都提到了嗓子眼。</a:t>
            </a:r>
            <a:endParaRPr sz="28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3" descr="C:\Documents and Settings\Administrator\桌面\通用背景图片\70e1331dtd73e4429a8cd&amp;690.jpg70e1331dtd73e4429a8cd&amp;690"/>
          <p:cNvPicPr>
            <a:picLocks noChangeAspect="1" noChangeArrowheads="1"/>
          </p:cNvPicPr>
          <p:nvPr/>
        </p:nvPicPr>
        <p:blipFill>
          <a:blip r:embed="rId1" cstate="print"/>
          <a:srcRect r="69" b="7407"/>
          <a:stretch>
            <a:fillRect/>
          </a:stretch>
        </p:blipFill>
        <p:spPr bwMode="auto">
          <a:xfrm>
            <a:off x="-12700" y="480695"/>
            <a:ext cx="9156700" cy="5979795"/>
          </a:xfrm>
          <a:prstGeom prst="rect">
            <a:avLst/>
          </a:prstGeom>
          <a:noFill/>
        </p:spPr>
      </p:pic>
      <p:sp>
        <p:nvSpPr>
          <p:cNvPr id="2" name="TextBox 6"/>
          <p:cNvSpPr txBox="1"/>
          <p:nvPr/>
        </p:nvSpPr>
        <p:spPr>
          <a:xfrm>
            <a:off x="1064895" y="2103120"/>
            <a:ext cx="7397750" cy="265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☞</a:t>
            </a:r>
            <a:r>
              <a:rPr sz="2800" b="1" dirty="0">
                <a:solidFill>
                  <a:srgbClr val="0070C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第三,水手绝大部分是训练有素的、有经验的,至少都经过了“环游世界”的考验,但是在关键时刻,他们却“都不知所措”,谁都不能像船长那样临危不乱、审时度势、果断地采取最恰当的措施使孩子转危为安,对比之下,船长的品质、人格魅力更加突出。</a:t>
            </a:r>
            <a:endParaRPr sz="2800" b="1" dirty="0">
              <a:solidFill>
                <a:srgbClr val="0070C0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4" descr="山水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476672"/>
            <a:ext cx="9144000" cy="864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互动反馈</a:t>
            </a:r>
            <a:endParaRPr lang="zh-CN" altLang="en-US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31" name="Picture 7" descr="C:\Documents and Settings\Administrator\桌面\龙的传人背景\12964522_101549665303_2.jpg12964522_101549665303_2"/>
          <p:cNvPicPr>
            <a:picLocks noChangeAspect="1" noChangeArrowheads="1"/>
          </p:cNvPicPr>
          <p:nvPr/>
        </p:nvPicPr>
        <p:blipFill>
          <a:blip r:embed="rId2" cstate="print"/>
          <a:srcRect r="-763" b="4164"/>
          <a:stretch>
            <a:fillRect/>
          </a:stretch>
        </p:blipFill>
        <p:spPr bwMode="auto">
          <a:xfrm>
            <a:off x="35560" y="1268730"/>
            <a:ext cx="9144635" cy="5188585"/>
          </a:xfrm>
          <a:prstGeom prst="rect">
            <a:avLst/>
          </a:prstGeom>
          <a:noFill/>
        </p:spPr>
      </p:pic>
      <p:sp>
        <p:nvSpPr>
          <p:cNvPr id="15" name="横卷形 6147"/>
          <p:cNvSpPr>
            <a:spLocks noChangeArrowheads="1"/>
          </p:cNvSpPr>
          <p:nvPr/>
        </p:nvSpPr>
        <p:spPr bwMode="auto">
          <a:xfrm>
            <a:off x="539552" y="1484784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心灵感悟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8610" y="2750185"/>
            <a:ext cx="6059170" cy="265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r>
              <a:rPr altLang="zh-CN" sz="2800" b="1" dirty="0">
                <a:solidFill>
                  <a:schemeClr val="accent6">
                    <a:lumMod val="75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眼见孩子命悬一线,船长当机立断,指示孩子跳水；得知孩子终于获救时,船长却躲在一旁呜咽起来。多么伟大的船长爸爸！他的临危不乱、机智果决让我们钦佩,他的坚强与柔情更让我们感动。</a:t>
            </a:r>
            <a:endParaRPr altLang="zh-CN" sz="2800" b="1" dirty="0">
              <a:solidFill>
                <a:schemeClr val="accent6">
                  <a:lumMod val="75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C:\Documents and Settings\Administrator\桌面\通用背景图片\2009259241121_2.jpg2009259241121_2"/>
          <p:cNvPicPr>
            <a:picLocks noChangeAspect="1" noChangeArrowheads="1"/>
          </p:cNvPicPr>
          <p:nvPr/>
        </p:nvPicPr>
        <p:blipFill>
          <a:blip r:embed="rId1" cstate="print"/>
          <a:srcRect r="-2129" b="5015"/>
          <a:stretch>
            <a:fillRect/>
          </a:stretch>
        </p:blipFill>
        <p:spPr bwMode="auto">
          <a:xfrm>
            <a:off x="11430" y="471170"/>
            <a:ext cx="9327515" cy="6003925"/>
          </a:xfrm>
          <a:prstGeom prst="rect">
            <a:avLst/>
          </a:prstGeom>
          <a:noFill/>
        </p:spPr>
      </p:pic>
      <p:sp>
        <p:nvSpPr>
          <p:cNvPr id="5" name="横卷形 6147"/>
          <p:cNvSpPr>
            <a:spLocks noChangeArrowheads="1"/>
          </p:cNvSpPr>
          <p:nvPr/>
        </p:nvSpPr>
        <p:spPr bwMode="auto">
          <a:xfrm>
            <a:off x="3492421" y="548412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语言积累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1461" y="2306216"/>
            <a:ext cx="136815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课内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3355" y="3306445"/>
            <a:ext cx="412686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显然  醒悟  顶端</a:t>
            </a:r>
            <a:endParaRPr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瞄准       风平浪静</a:t>
            </a:r>
            <a:endParaRPr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3200" dirty="0">
                <a:latin typeface="仿宋" panose="02010609060101010101" pitchFamily="49" charset="-122"/>
                <a:ea typeface="仿宋" panose="02010609060101010101" pitchFamily="49" charset="-122"/>
              </a:rPr>
              <a:t>哭笑不得   不知所措</a:t>
            </a:r>
            <a:endParaRPr altLang="zh-CN" sz="32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C:\Documents and Settings\Administrator\桌面\通用背景图片\36a2c14c23884660d8deb0cf986b4a0b36e4560e5f18-5Ddox8_fw554.jpg36a2c14c23884660d8deb0cf986b4a0b36e4560e5f18-5Ddox8_fw554"/>
          <p:cNvPicPr>
            <a:picLocks noChangeAspect="1" noChangeArrowheads="1"/>
          </p:cNvPicPr>
          <p:nvPr/>
        </p:nvPicPr>
        <p:blipFill>
          <a:blip r:embed="rId1" cstate="print"/>
          <a:srcRect r="228" b="6147"/>
          <a:stretch>
            <a:fillRect/>
          </a:stretch>
        </p:blipFill>
        <p:spPr bwMode="auto">
          <a:xfrm>
            <a:off x="-28575" y="470535"/>
            <a:ext cx="9172575" cy="6010275"/>
          </a:xfrm>
          <a:prstGeom prst="rect">
            <a:avLst/>
          </a:prstGeom>
          <a:noFill/>
        </p:spPr>
      </p:pic>
      <p:sp>
        <p:nvSpPr>
          <p:cNvPr id="5" name="横卷形 6147"/>
          <p:cNvSpPr>
            <a:spLocks noChangeArrowheads="1"/>
          </p:cNvSpPr>
          <p:nvPr/>
        </p:nvSpPr>
        <p:spPr bwMode="auto">
          <a:xfrm>
            <a:off x="3725466" y="470307"/>
            <a:ext cx="2160240" cy="791468"/>
          </a:xfrm>
          <a:prstGeom prst="horizontalScroll">
            <a:avLst>
              <a:gd name="adj" fmla="val 125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bevel/>
          </a:ln>
          <a:effectLst>
            <a:prstShdw prst="shdw17" dist="17961" dir="2700000">
              <a:srgbClr val="000000"/>
            </a:prstShdw>
          </a:effectLst>
        </p:spPr>
        <p:txBody>
          <a:bodyPr wrap="none" anchor="ctr"/>
          <a:lstStyle/>
          <a:p>
            <a:pPr algn="ctr" eaLnBrk="0" hangingPunct="0"/>
            <a:r>
              <a:rPr lang="zh-CN" altLang="en-US" sz="3600" dirty="0">
                <a:latin typeface="Calibri" panose="020F0502020204030204" pitchFamily="34" charset="0"/>
                <a:ea typeface="微软雅黑" panose="020B0503020204020204" charset="-122"/>
              </a:rPr>
              <a:t>语言积累</a:t>
            </a:r>
            <a:endParaRPr lang="zh-CN" altLang="en-US" sz="3600" dirty="0">
              <a:latin typeface="Calibri" panose="020F0502020204030204" pitchFamily="34" charset="0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18261" y="1261616"/>
            <a:ext cx="136815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课外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8"/>
          <p:cNvSpPr txBox="1"/>
          <p:nvPr/>
        </p:nvSpPr>
        <p:spPr>
          <a:xfrm>
            <a:off x="798195" y="2263140"/>
            <a:ext cx="754761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形容担心害怕的词语</a:t>
            </a:r>
            <a:endParaRPr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惊悸不安 面如死灰 魂飞魄散 忐忑不安 如坐针毡</a:t>
            </a:r>
            <a:endParaRPr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张皇失措 心惊肉跳 大惊失色 提心吊胆 心有余悸</a:t>
            </a:r>
            <a:endParaRPr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2386965" y="4403725"/>
            <a:ext cx="6590665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  </a:t>
            </a:r>
            <a:r>
              <a:rPr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有关父爱的名言</a:t>
            </a:r>
            <a:endParaRPr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慈父爱子,非为报也。——《淮南子》</a:t>
            </a:r>
            <a:endParaRPr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父爱可以牺牲自己的一切,包括自己的生命。</a:t>
            </a:r>
            <a:endParaRPr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                   ——［意大利］达·芬奇</a:t>
            </a:r>
            <a:endParaRPr altLang="zh-CN" sz="2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C:\Documents and Settings\Administrator\桌面\书\10006824_133035519124_2.jpg10006824_133035519124_2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 r="-1402" b="4885"/>
          <a:stretch>
            <a:fillRect/>
          </a:stretch>
        </p:blipFill>
        <p:spPr>
          <a:xfrm>
            <a:off x="-17780" y="477520"/>
            <a:ext cx="9356725" cy="59823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07990" y="5373370"/>
            <a:ext cx="2926080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仿写训练</a:t>
            </a:r>
            <a:endParaRPr lang="zh-CN" altLang="en-US" sz="5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21130" y="874395"/>
            <a:ext cx="256857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动作描写</a:t>
            </a:r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8190" y="1808480"/>
            <a:ext cx="3514725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</a:rPr>
              <a:t>  </a:t>
            </a:r>
            <a:r>
              <a:rPr lang="zh-CN" altLang="en-US" sz="2400">
                <a:latin typeface="华文楷体" panose="02010600040101010101" charset="-122"/>
                <a:ea typeface="华文楷体" panose="02010600040101010101" charset="-122"/>
              </a:rPr>
              <a:t>这时猴子把身子尽量伸直,用后脚钩住绳子,把帽子挂在最高的横木的一头,然后爬到桅杆的顶端,乱扭着身子,龇着牙做着怪样。</a:t>
            </a:r>
            <a:endParaRPr lang="zh-CN" altLang="en-US" sz="240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8815" y="4367530"/>
            <a:ext cx="3673475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  </a:t>
            </a:r>
            <a:r>
              <a:rPr lang="zh-CN" altLang="en-US" sz="2400" b="1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这里的一系列动作描写写出了猴子的放肆。运用准确而生动的动作描写，能展现人物的性格特征和思想品质。</a:t>
            </a:r>
            <a:endParaRPr lang="zh-CN" altLang="en-US" sz="2400" b="1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65090" y="1484630"/>
            <a:ext cx="343935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        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我来仿写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_________________________________________________________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42560" y="3431272"/>
            <a:ext cx="3269615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答案示例：狂风夹着大雨扑面而来，她弓着身子，抓紧伞，艰难地向前走着。</a:t>
            </a:r>
            <a:endParaRPr lang="zh-CN" altLang="en-US" sz="2000" dirty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C:\Documents and Settings\Administrator\桌面\对岸\2010122016214053.jpg2010122016214053"/>
          <p:cNvPicPr>
            <a:picLocks noChangeAspect="1" noChangeArrowheads="1"/>
          </p:cNvPicPr>
          <p:nvPr/>
        </p:nvPicPr>
        <p:blipFill>
          <a:blip r:embed="rId1" cstate="print"/>
          <a:srcRect r="387" b="7091"/>
          <a:stretch>
            <a:fillRect/>
          </a:stretch>
        </p:blipFill>
        <p:spPr bwMode="auto">
          <a:xfrm>
            <a:off x="0" y="530225"/>
            <a:ext cx="9144000" cy="5938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5995" y="1036955"/>
            <a:ext cx="7192645" cy="338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           </a:t>
            </a:r>
            <a:r>
              <a:rPr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果断机智     化险为夷</a:t>
            </a:r>
            <a:endParaRPr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一只顽皮的猴子，一个要强的孩子，在茫茫大海一艘归航的船上你追我赶，却在不经意间酿成困局——孩子走上了桅杆最高的横木，随时可能有生命危险！在万分危急的时刻，孩子的船长爸爸会怎么做呢？一起来读这个惊险的故事。</a:t>
            </a:r>
            <a:endParaRPr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桌面\对岸\62bOOOPIC1b.jpg62bOOOPIC1b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5240" y="495935"/>
            <a:ext cx="9160510" cy="593661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760" y="576580"/>
            <a:ext cx="8921115" cy="338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列夫·托尔斯泰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(1828—1910),俄国伟大的作家。从19世纪中叶到20世纪之初,他在俄国文坛活动了近60年,创作了大量的文学作品。其主要作品有《战争与和平》《安娜·卡列尼娜》《复活》等,被列宁誉为“俄国革命的镜子”。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内容占位符 1" descr="20110505024858 _new0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1614" b="7099"/>
          <a:stretch>
            <a:fillRect/>
          </a:stretch>
        </p:blipFill>
        <p:spPr>
          <a:xfrm>
            <a:off x="5523230" y="3865245"/>
            <a:ext cx="2122805" cy="2030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201105170749072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476672"/>
            <a:ext cx="9144000" cy="5976663"/>
          </a:xfrm>
          <a:prstGeom prst="rect">
            <a:avLst/>
          </a:prstGeom>
          <a:noFill/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2" y="1340257"/>
          <a:ext cx="6912767" cy="2407920"/>
        </p:xfrm>
        <a:graphic>
          <a:graphicData uri="http://schemas.openxmlformats.org/drawingml/2006/table">
            <a:tbl>
              <a:tblPr/>
              <a:tblGrid>
                <a:gridCol w="612808"/>
                <a:gridCol w="665426"/>
                <a:gridCol w="679094"/>
                <a:gridCol w="691735"/>
                <a:gridCol w="828565"/>
                <a:gridCol w="3435139"/>
              </a:tblGrid>
              <a:tr h="396240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baseline="0" dirty="0" err="1">
                          <a:solidFill>
                            <a:srgbClr val="FF0000"/>
                          </a:solidFill>
                          <a:latin typeface="Meiryo UI" panose="020B0604030504040204" pitchFamily="2" charset="-128"/>
                          <a:ea typeface="Meiryo UI" panose="020B0604030504040204" pitchFamily="2" charset="-128"/>
                          <a:sym typeface="Meiryo UI" panose="020B0604030504040204" pitchFamily="2" charset="-128"/>
                        </a:rPr>
                        <a:t>ｘｉōｎｇ</a:t>
                      </a:r>
                      <a:endParaRPr lang="en-US" altLang="zh-CN" sz="1800" b="1" i="0" baseline="0" dirty="0">
                        <a:solidFill>
                          <a:srgbClr val="FF0000"/>
                        </a:solidFill>
                        <a:latin typeface="Meiryo UI" panose="020B0604030504040204" pitchFamily="2" charset="-128"/>
                        <a:ea typeface="Meiryo UI" panose="020B0604030504040204" pitchFamily="2" charset="-128"/>
                        <a:sym typeface="Meiryo UI" panose="020B0604030504040204" pitchFamily="2" charset="-128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音序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dirty="0">
                          <a:solidFill>
                            <a:schemeClr val="tx1"/>
                          </a:solidFill>
                          <a:latin typeface="Meiryo UI" panose="020B0604030504040204" pitchFamily="2" charset="-128"/>
                          <a:ea typeface="Meiryo UI" panose="020B0604030504040204" pitchFamily="2" charset="-128"/>
                          <a:sym typeface="Meiryo UI" panose="020B0604030504040204" pitchFamily="2" charset="-128"/>
                        </a:rPr>
                        <a:t>X</a:t>
                      </a:r>
                      <a:endParaRPr lang="en-US" altLang="zh-CN" sz="1800" b="1" i="0" dirty="0">
                        <a:solidFill>
                          <a:schemeClr val="tx1"/>
                        </a:solidFill>
                        <a:latin typeface="Meiryo UI" panose="020B0604030504040204" pitchFamily="2" charset="-128"/>
                        <a:ea typeface="Meiryo UI" panose="020B0604030504040204" pitchFamily="2" charset="-128"/>
                        <a:sym typeface="Meiryo UI" panose="020B0604030504040204" pitchFamily="2" charset="-128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algn="l" eaLnBrk="1" fontAlgn="base" latinLnBrk="0" hangingPunct="1"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</a:rPr>
                        <a:t>英语</a:t>
                      </a:r>
                      <a:endParaRPr lang="zh-CN" altLang="en-US" sz="1800" b="1" i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sz="1800" b="1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fierce</a:t>
                      </a:r>
                      <a:endParaRPr sz="1800" b="1" i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 dirty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部首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zh-CN" altLang="en-US" sz="2400" b="1" i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凵</a:t>
                      </a:r>
                      <a:endParaRPr lang="zh-CN" altLang="en-US" sz="2400" b="1" i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字义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①不幸的。②年成很坏。③凶恶。④厉害。⑤指杀害或伤害人的行为。</a:t>
                      </a:r>
                      <a:endParaRPr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笔画</a:t>
                      </a:r>
                      <a:endParaRPr lang="zh-CN" altLang="en-US" sz="1800" b="1" i="0" baseline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4</a:t>
                      </a: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画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扩词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(凶恶)(凶狠)(行凶)(凶手)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896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1800" b="1" i="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结构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0" i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</a:rPr>
                        <a:t>半包围</a:t>
                      </a:r>
                      <a:endParaRPr lang="zh-CN" altLang="en-US" sz="1800" b="0" i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运用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洪水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汹</a:t>
                      </a: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涌而至，像一头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凶</a:t>
                      </a: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猛的野兽冲了过来。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Franklin Gothic Book" charset="0"/>
                        <a:ea typeface="方正楷体简体"/>
                        <a:cs typeface="+mn-cs"/>
                        <a:sym typeface="Franklin Gothic Book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445" y="2087012"/>
            <a:ext cx="576064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凶</a:t>
            </a:r>
            <a:endParaRPr lang="zh-CN" altLang="zh-CN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980094" y="4004940"/>
          <a:ext cx="6840761" cy="2313940"/>
        </p:xfrm>
        <a:graphic>
          <a:graphicData uri="http://schemas.openxmlformats.org/drawingml/2006/table">
            <a:tbl>
              <a:tblPr/>
              <a:tblGrid>
                <a:gridCol w="477075"/>
                <a:gridCol w="477520"/>
                <a:gridCol w="659220"/>
                <a:gridCol w="930275"/>
                <a:gridCol w="897314"/>
                <a:gridCol w="3399357"/>
              </a:tblGrid>
              <a:tr h="365125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 i="0" baseline="0" dirty="0">
                          <a:solidFill>
                            <a:srgbClr val="FF0000"/>
                          </a:solidFill>
                          <a:latin typeface="Meiryo UI" panose="020B0604030504040204" pitchFamily="2" charset="-128"/>
                          <a:ea typeface="Meiryo UI" panose="020B0604030504040204" pitchFamily="2" charset="-128"/>
                          <a:sym typeface="Meiryo UI" panose="020B0604030504040204" pitchFamily="2" charset="-128"/>
                        </a:rPr>
                        <a:t>ｔｕō </a:t>
                      </a:r>
                      <a:endParaRPr lang="en-US" altLang="zh-CN" sz="2000" b="1" i="0" baseline="0" dirty="0">
                        <a:solidFill>
                          <a:srgbClr val="FF0000"/>
                        </a:solidFill>
                        <a:latin typeface="Meiryo UI" panose="020B0604030504040204" pitchFamily="2" charset="-128"/>
                        <a:ea typeface="Meiryo UI" panose="020B0604030504040204" pitchFamily="2" charset="-128"/>
                        <a:sym typeface="Meiryo UI" panose="020B0604030504040204" pitchFamily="2" charset="-128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音序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i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T</a:t>
                      </a:r>
                      <a:endParaRPr lang="en-US" altLang="zh-CN" sz="2400" b="1" i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</a:rPr>
                        <a:t>英语</a:t>
                      </a:r>
                      <a:endParaRPr lang="zh-CN" altLang="en-US" sz="1800" b="1" i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sz="1800" b="1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take off</a:t>
                      </a:r>
                      <a:endParaRPr sz="1800" b="1" i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946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 dirty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部首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zh-CN" altLang="en-US" sz="2400" b="1" i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月</a:t>
                      </a:r>
                      <a:endParaRPr lang="zh-CN" altLang="en-US" sz="2400" b="1" i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字义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①取下,除去。②掉落。③脱离。</a:t>
                      </a:r>
                      <a:endParaRPr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笔画</a:t>
                      </a:r>
                      <a:endParaRPr lang="zh-CN" altLang="en-US" sz="1800" b="1" i="0" baseline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11</a:t>
                      </a: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画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扩词</a:t>
                      </a:r>
                      <a:endParaRPr lang="zh-CN" altLang="en-US" sz="1800" b="1" i="0" baseline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(脱帽)(脱口)(脱离)(脱落)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896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1800" b="1" i="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结构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+mn-ea"/>
                        </a:rPr>
                        <a:t>左右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运用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大家都</a:t>
                      </a:r>
                      <a:r>
                        <a:rPr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说</a:t>
                      </a:r>
                      <a:r>
                        <a:rPr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他能虎口</a:t>
                      </a:r>
                      <a:r>
                        <a:rPr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脱</a:t>
                      </a:r>
                      <a:r>
                        <a:rPr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险是个奇迹。</a:t>
                      </a:r>
                      <a:endParaRPr sz="1800" b="1" kern="1200" dirty="0">
                        <a:solidFill>
                          <a:schemeClr val="tx1"/>
                        </a:solidFill>
                        <a:latin typeface="Franklin Gothic Book" charset="0"/>
                        <a:ea typeface="方正楷体简体"/>
                        <a:cs typeface="+mn-cs"/>
                        <a:sym typeface="Franklin Gothic Book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83852" y="4704829"/>
            <a:ext cx="648072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4" name="Picture 4" descr="C:\Documents and Settings\Administrator\桌面\眼睛\27.jpg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1685" y="1716405"/>
            <a:ext cx="1905000" cy="1656080"/>
          </a:xfrm>
          <a:prstGeom prst="rect">
            <a:avLst/>
          </a:prstGeom>
          <a:noFill/>
        </p:spPr>
      </p:pic>
      <p:pic>
        <p:nvPicPr>
          <p:cNvPr id="5126" name="Picture 6" descr="C:\Documents and Settings\Administrator\桌面\眼睛\3885291_600.jpg3885291_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705" y="4529455"/>
            <a:ext cx="1698625" cy="126555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79912" y="692696"/>
            <a:ext cx="295232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生难字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201105170749072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476672"/>
            <a:ext cx="9144000" cy="5976663"/>
          </a:xfrm>
          <a:prstGeom prst="rect">
            <a:avLst/>
          </a:prstGeom>
          <a:noFill/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2" y="1340257"/>
          <a:ext cx="6840761" cy="1950720"/>
        </p:xfrm>
        <a:graphic>
          <a:graphicData uri="http://schemas.openxmlformats.org/drawingml/2006/table">
            <a:tbl>
              <a:tblPr/>
              <a:tblGrid>
                <a:gridCol w="606425"/>
                <a:gridCol w="477520"/>
                <a:gridCol w="852995"/>
                <a:gridCol w="684530"/>
                <a:gridCol w="819934"/>
                <a:gridCol w="3399357"/>
              </a:tblGrid>
              <a:tr h="396240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 i="0" baseline="0">
                          <a:solidFill>
                            <a:srgbClr val="FF0000"/>
                          </a:solidFill>
                          <a:latin typeface="Meiryo UI" panose="020B0604030504040204" pitchFamily="2" charset="-128"/>
                          <a:ea typeface="Meiryo UI" panose="020B0604030504040204" pitchFamily="2" charset="-128"/>
                          <a:sym typeface="Meiryo UI" panose="020B0604030504040204" pitchFamily="2" charset="-128"/>
                        </a:rPr>
                        <a:t>ｔáｏ</a:t>
                      </a:r>
                      <a:endParaRPr lang="en-US" altLang="zh-CN" sz="2000" b="1" i="0" baseline="0">
                        <a:solidFill>
                          <a:srgbClr val="FF0000"/>
                        </a:solidFill>
                        <a:latin typeface="Meiryo UI" panose="020B0604030504040204" pitchFamily="2" charset="-128"/>
                        <a:ea typeface="Meiryo UI" panose="020B0604030504040204" pitchFamily="2" charset="-128"/>
                        <a:sym typeface="Meiryo UI" panose="020B0604030504040204" pitchFamily="2" charset="-128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音序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dirty="0">
                          <a:solidFill>
                            <a:schemeClr val="tx1"/>
                          </a:solidFill>
                          <a:latin typeface="Meiryo UI" panose="020B0604030504040204" pitchFamily="2" charset="-128"/>
                          <a:ea typeface="Meiryo UI" panose="020B0604030504040204" pitchFamily="2" charset="-128"/>
                          <a:sym typeface="Meiryo UI" panose="020B0604030504040204" pitchFamily="2" charset="-128"/>
                        </a:rPr>
                        <a:t>T</a:t>
                      </a:r>
                      <a:endParaRPr lang="en-US" altLang="zh-CN" sz="1800" b="1" i="0" dirty="0">
                        <a:solidFill>
                          <a:schemeClr val="tx1"/>
                        </a:solidFill>
                        <a:latin typeface="Meiryo UI" panose="020B0604030504040204" pitchFamily="2" charset="-128"/>
                        <a:ea typeface="Meiryo UI" panose="020B0604030504040204" pitchFamily="2" charset="-128"/>
                        <a:sym typeface="Meiryo UI" panose="020B0604030504040204" pitchFamily="2" charset="-128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algn="l" eaLnBrk="1" fontAlgn="base" latinLnBrk="0" hangingPunct="1"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</a:rPr>
                        <a:t>英语</a:t>
                      </a:r>
                      <a:endParaRPr lang="zh-CN" altLang="en-US" sz="1800" b="1" i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sz="1800" b="1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run away</a:t>
                      </a:r>
                      <a:endParaRPr sz="1800" b="1" i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 dirty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部首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zh-CN" altLang="en-US" sz="2400" b="1" i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辶</a:t>
                      </a:r>
                      <a:endParaRPr lang="zh-CN" altLang="en-US" sz="2400" b="1" i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字义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①逃跑；逃走。②逃避。</a:t>
                      </a:r>
                      <a:endParaRPr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笔画</a:t>
                      </a:r>
                      <a:endParaRPr lang="zh-CN" altLang="en-US" sz="1800" b="1" i="0" baseline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9</a:t>
                      </a: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画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扩词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(逃跑)(逃走)(逃难)(逃荒)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896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1800" b="1" i="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结构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0" i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</a:rPr>
                        <a:t>半包围</a:t>
                      </a:r>
                      <a:endParaRPr lang="zh-CN" altLang="en-US" sz="1800" b="0" i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运用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小鹿连蹦带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跳</a:t>
                      </a: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，很快</a:t>
                      </a:r>
                      <a:r>
                        <a:rPr lang="zh-CN" altLang="en-US"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逃</a:t>
                      </a: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脱了狮子的追捕。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Franklin Gothic Book" charset="0"/>
                        <a:ea typeface="方正楷体简体"/>
                        <a:cs typeface="+mn-cs"/>
                        <a:sym typeface="Franklin Gothic Book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445" y="1858412"/>
            <a:ext cx="576064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逃</a:t>
            </a:r>
            <a:endParaRPr lang="zh-CN" altLang="zh-CN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980094" y="4004940"/>
          <a:ext cx="6840761" cy="2098516"/>
        </p:xfrm>
        <a:graphic>
          <a:graphicData uri="http://schemas.openxmlformats.org/drawingml/2006/table">
            <a:tbl>
              <a:tblPr/>
              <a:tblGrid>
                <a:gridCol w="477075"/>
                <a:gridCol w="477520"/>
                <a:gridCol w="659220"/>
                <a:gridCol w="930275"/>
                <a:gridCol w="897314"/>
                <a:gridCol w="3399357"/>
              </a:tblGrid>
              <a:tr h="365125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2000" b="1" i="0" baseline="0" dirty="0">
                          <a:solidFill>
                            <a:srgbClr val="FF0000"/>
                          </a:solidFill>
                          <a:latin typeface="Meiryo UI" panose="020B0604030504040204" pitchFamily="2" charset="-128"/>
                          <a:ea typeface="Meiryo UI" panose="020B0604030504040204" pitchFamily="2" charset="-128"/>
                          <a:sym typeface="Meiryo UI" panose="020B0604030504040204" pitchFamily="2" charset="-128"/>
                        </a:rPr>
                        <a:t>ｄòｕ</a:t>
                      </a:r>
                      <a:endParaRPr lang="en-US" altLang="zh-CN" sz="2000" b="1" i="0" baseline="0" dirty="0">
                        <a:solidFill>
                          <a:srgbClr val="FF0000"/>
                        </a:solidFill>
                        <a:latin typeface="Meiryo UI" panose="020B0604030504040204" pitchFamily="2" charset="-128"/>
                        <a:ea typeface="Meiryo UI" panose="020B0604030504040204" pitchFamily="2" charset="-128"/>
                        <a:sym typeface="Meiryo UI" panose="020B0604030504040204" pitchFamily="2" charset="-128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音序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2400" b="1" i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D</a:t>
                      </a:r>
                      <a:endParaRPr lang="en-US" altLang="zh-CN" sz="2400" b="1" i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</a:rPr>
                        <a:t>英语</a:t>
                      </a:r>
                      <a:endParaRPr lang="zh-CN" altLang="en-US" sz="1800" b="1" i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sz="1800" b="1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tease</a:t>
                      </a:r>
                      <a:endParaRPr sz="1800" b="1" i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22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 dirty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部首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zh-CN" altLang="en-US" sz="2400" b="1" i="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辶</a:t>
                      </a:r>
                      <a:endParaRPr lang="zh-CN" altLang="en-US" sz="2400" b="1" i="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字义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①招引。②停留。</a:t>
                      </a:r>
                      <a:endParaRPr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2400" b="1" i="0" baseline="0">
                        <a:solidFill>
                          <a:srgbClr val="FF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ysDash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笔画</a:t>
                      </a:r>
                      <a:endParaRPr lang="zh-CN" altLang="en-US" sz="1800" b="1" i="0" baseline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altLang="zh-CN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10</a:t>
                      </a: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rPr>
                        <a:t>画</a:t>
                      </a:r>
                      <a:endParaRPr lang="zh-CN" altLang="en-US" i="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扩词</a:t>
                      </a:r>
                      <a:endParaRPr lang="zh-CN" altLang="en-US" sz="1800" b="1" i="0" baseline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rgbClr val="000000"/>
                          </a:solidFill>
                          <a:latin typeface="方正楷体简体" pitchFamily="2" charset="-122"/>
                          <a:ea typeface="方正楷体简体" pitchFamily="2" charset="-122"/>
                          <a:sym typeface="方正楷体简体" pitchFamily="2" charset="-122"/>
                        </a:rPr>
                        <a:t>(逗人)(逗留)(逗号)(逗笑儿)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方正楷体简体" pitchFamily="2" charset="-122"/>
                        <a:ea typeface="方正楷体简体" pitchFamily="2" charset="-122"/>
                        <a:sym typeface="方正楷体简体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896">
                <a:tc gridSpan="2"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endParaRPr sz="1800" b="1" i="0" baseline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结构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+mn-ea"/>
                        </a:rPr>
                        <a:t>半包围</a:t>
                      </a:r>
                      <a:endParaRPr lang="zh-CN" altLang="en-US" sz="1800" b="0" dirty="0">
                        <a:solidFill>
                          <a:schemeClr val="tx1"/>
                        </a:solidFill>
                        <a:latin typeface="汉仪中黑简" pitchFamily="1" charset="-122"/>
                        <a:ea typeface="汉仪中黑简" pitchFamily="1" charset="-122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lvl="0" indent="0" algn="l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zh-CN" altLang="en-US" sz="1800" b="1" i="0" baseline="0" dirty="0">
                          <a:solidFill>
                            <a:schemeClr val="tx1"/>
                          </a:solidFill>
                          <a:latin typeface="汉仪中黑简" pitchFamily="1" charset="-122"/>
                          <a:ea typeface="汉仪中黑简" pitchFamily="1" charset="-122"/>
                          <a:sym typeface="汉仪中黑简" pitchFamily="1" charset="-122"/>
                        </a:rPr>
                        <a:t>运用</a:t>
                      </a:r>
                      <a:endParaRPr lang="zh-CN" altLang="en-US" sz="1800" b="1" i="0" baseline="0" dirty="0">
                        <a:solidFill>
                          <a:srgbClr val="000000"/>
                        </a:solidFill>
                        <a:latin typeface="汉仪中黑简" pitchFamily="1" charset="-122"/>
                        <a:ea typeface="汉仪中黑简" pitchFamily="1" charset="-122"/>
                        <a:sym typeface="汉仪中黑简" pitchFamily="1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0" eaLnBrk="1" fontAlgn="base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"/>
                        <a:defRPr sz="32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1pPr>
                      <a:lvl2pPr marL="742950" lvl="1" indent="-28575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"/>
                        <a:defRPr sz="2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2pPr>
                      <a:lvl3pPr marL="1143000" lvl="2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"/>
                        <a:defRPr sz="24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3pPr>
                      <a:lvl4pPr marL="1600200" lvl="3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anose="05020102010507070707" charset="0"/>
                        <a:buChar char=""/>
                        <a:defRPr sz="20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4pPr>
                      <a:lvl5pPr marL="2057400" lvl="4" indent="-228600" algn="l" eaLnBrk="1" latinLnBrk="0" hangingPunct="1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anose="05020102010507070707" charset="0"/>
                        <a:buChar char=""/>
                        <a:defRPr sz="1800" kern="1200">
                          <a:solidFill>
                            <a:schemeClr val="tx2"/>
                          </a:solidFill>
                          <a:latin typeface="Franklin Gothic Book" charset="0"/>
                          <a:ea typeface="华文楷体" panose="02010600040101010101" charset="-122"/>
                          <a:sym typeface="Franklin Gothic Book" charset="0"/>
                        </a:defRPr>
                      </a:lvl5pPr>
                    </a:lstStyle>
                    <a:p>
                      <a:pPr marL="0" marR="0" lvl="0" indent="0" algn="l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70000"/>
                        <a:buFont typeface="Arial" panose="020B0604020202020204" pitchFamily="34" charset="0"/>
                        <a:buNone/>
                        <a:defRPr/>
                      </a:pPr>
                      <a:r>
                        <a:rPr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豆豆</a:t>
                      </a:r>
                      <a:r>
                        <a:rPr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讲的笑话把大家</a:t>
                      </a:r>
                      <a:r>
                        <a:rPr sz="1800" b="1" kern="1200" dirty="0">
                          <a:solidFill>
                            <a:srgbClr val="FF0000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逗</a:t>
                      </a:r>
                      <a:r>
                        <a:rPr sz="1800" b="1" kern="1200" dirty="0">
                          <a:solidFill>
                            <a:schemeClr val="tx1"/>
                          </a:solidFill>
                          <a:latin typeface="Franklin Gothic Book" charset="0"/>
                          <a:ea typeface="方正楷体简体"/>
                          <a:cs typeface="+mn-cs"/>
                          <a:sym typeface="Franklin Gothic Book" charset="0"/>
                        </a:rPr>
                        <a:t>乐了。</a:t>
                      </a:r>
                      <a:endParaRPr sz="1800" b="1" kern="1200" dirty="0">
                        <a:solidFill>
                          <a:schemeClr val="tx1"/>
                        </a:solidFill>
                        <a:latin typeface="Franklin Gothic Book" charset="0"/>
                        <a:ea typeface="方正楷体简体"/>
                        <a:cs typeface="+mn-cs"/>
                        <a:sym typeface="Franklin Gothic Book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97187" y="4574654"/>
            <a:ext cx="648072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4" name="Picture 4" descr="C:\Documents and Settings\Administrator\桌面\眼睛\t016c2480cfecbac9df.jpgt016c2480cfecbac9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830" y="1574165"/>
            <a:ext cx="1673860" cy="1482725"/>
          </a:xfrm>
          <a:prstGeom prst="rect">
            <a:avLst/>
          </a:prstGeom>
          <a:noFill/>
        </p:spPr>
      </p:pic>
      <p:pic>
        <p:nvPicPr>
          <p:cNvPr id="5126" name="Picture 6" descr="C:\Documents and Settings\Administrator\桌面\眼睛\1227784575_0.jpg1227784575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43400"/>
            <a:ext cx="1894205" cy="142113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79912" y="692696"/>
            <a:ext cx="2952328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生难字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Documents and Settings\Administrator\桌面\通用背景图片\7ddf82c2g769517525715&amp;690.jpg7ddf82c2g769517525715&amp;690"/>
          <p:cNvPicPr>
            <a:picLocks noChangeAspect="1"/>
          </p:cNvPicPr>
          <p:nvPr/>
        </p:nvPicPr>
        <p:blipFill>
          <a:blip r:embed="rId1" cstate="print"/>
          <a:srcRect r="-55" b="7306"/>
          <a:stretch>
            <a:fillRect/>
          </a:stretch>
        </p:blipFill>
        <p:spPr>
          <a:xfrm>
            <a:off x="-21590" y="494030"/>
            <a:ext cx="9165590" cy="59797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63520" y="796290"/>
            <a:ext cx="2240280" cy="914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多音字</a:t>
            </a:r>
            <a:endParaRPr lang="zh-CN" altLang="en-US" sz="54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63520" y="2917825"/>
            <a:ext cx="3162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吓</a:t>
            </a:r>
            <a:endParaRPr lang="zh-CN" altLang="en-US" sz="2800"/>
          </a:p>
        </p:txBody>
      </p:sp>
      <p:sp>
        <p:nvSpPr>
          <p:cNvPr id="5" name="左大括号 4"/>
          <p:cNvSpPr/>
          <p:nvPr/>
        </p:nvSpPr>
        <p:spPr>
          <a:xfrm>
            <a:off x="3495675" y="2435860"/>
            <a:ext cx="215900" cy="142113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020820" y="2248535"/>
            <a:ext cx="2392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ｘｉà (吓人)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4110355" y="3396615"/>
            <a:ext cx="2212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ｈè (恐吓)</a:t>
            </a:r>
            <a:endParaRPr lang="zh-CN" altLang="en-US" sz="2800"/>
          </a:p>
        </p:txBody>
      </p:sp>
      <p:sp>
        <p:nvSpPr>
          <p:cNvPr id="11" name="文本框 10"/>
          <p:cNvSpPr txBox="1"/>
          <p:nvPr/>
        </p:nvSpPr>
        <p:spPr>
          <a:xfrm>
            <a:off x="1321435" y="4531360"/>
            <a:ext cx="6798945" cy="94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运用：面对坏人的</a:t>
            </a:r>
            <a:r>
              <a:rPr lang="zh-CN" altLang="en-US" sz="2800">
                <a:solidFill>
                  <a:srgbClr val="FF0000"/>
                </a:solidFill>
              </a:rPr>
              <a:t>恐吓(ｈè)</a:t>
            </a:r>
            <a:r>
              <a:rPr lang="zh-CN" altLang="en-US" sz="2800"/>
              <a:t>,他一点儿也没被</a:t>
            </a:r>
            <a:r>
              <a:rPr lang="zh-CN" altLang="en-US" sz="2800">
                <a:solidFill>
                  <a:srgbClr val="FF0000"/>
                </a:solidFill>
              </a:rPr>
              <a:t>吓(ｘｉà)倒</a:t>
            </a:r>
            <a:r>
              <a:rPr lang="zh-CN" altLang="en-US" sz="2800"/>
              <a:t>,而是勇敢地与他周旋。</a:t>
            </a:r>
            <a:endParaRPr lang="zh-CN" altLang="en-US" sz="28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459" name="Picture 3" descr="C:\Documents and Settings\Administrator\桌面\对岸\2012011411142516.jpg2012011411142516"/>
          <p:cNvPicPr>
            <a:picLocks noChangeAspect="1" noChangeArrowheads="1"/>
          </p:cNvPicPr>
          <p:nvPr/>
        </p:nvPicPr>
        <p:blipFill>
          <a:blip r:embed="rId1" cstate="print"/>
          <a:srcRect t="5991" r="-201"/>
          <a:stretch>
            <a:fillRect/>
          </a:stretch>
        </p:blipFill>
        <p:spPr bwMode="auto">
          <a:xfrm>
            <a:off x="-16510" y="487045"/>
            <a:ext cx="9190990" cy="5999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67807" y="836841"/>
            <a:ext cx="316835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重难点词语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695" y="1371600"/>
            <a:ext cx="5884545" cy="411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风平浪静(ｆēｎɡ ｐíｎɡ ｌàｎɡ ｊìｎɡ)：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水面没有风浪。比喻平静无事。</a:t>
            </a:r>
            <a:endParaRPr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例句：湖面风平浪静,就像是一面透明的镜子。</a:t>
            </a:r>
            <a:endParaRPr altLang="zh-CN" sz="2400" b="1" dirty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模仿(ｍó ｆǎｎɡ)：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照某种现有的样子学着做。</a:t>
            </a:r>
            <a:endParaRPr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例句：猴子可以把人类的神态模仿得惟妙惟肖。</a:t>
            </a:r>
            <a:endParaRPr altLang="zh-CN" sz="2400" b="1" dirty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放肆(ｆàｎɡ ｓì)：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轻率任意,毫无顾忌。文中指任性,一点也不受拘束。</a:t>
            </a:r>
            <a:endParaRPr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9461" name="Picture 5" descr="C:\Documents and Settings\Administrator\桌面\眼睛\t01c20c418a3b9b4f00.jpgt01c20c418a3b9b4f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7770" y="2000885"/>
            <a:ext cx="2501900" cy="187642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TextBox 10"/>
          <p:cNvSpPr txBox="1"/>
          <p:nvPr/>
        </p:nvSpPr>
        <p:spPr>
          <a:xfrm>
            <a:off x="6526634" y="4072746"/>
            <a:ext cx="216024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风平浪静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9459" name="Picture 3" descr="C:\Documents and Settings\Administrator\桌面\对岸\2012011411142516.jpg2012011411142516"/>
          <p:cNvPicPr>
            <a:picLocks noChangeAspect="1" noChangeArrowheads="1"/>
          </p:cNvPicPr>
          <p:nvPr/>
        </p:nvPicPr>
        <p:blipFill>
          <a:blip r:embed="rId1" cstate="print"/>
          <a:srcRect t="5991" r="-201"/>
          <a:stretch>
            <a:fillRect/>
          </a:stretch>
        </p:blipFill>
        <p:spPr bwMode="auto">
          <a:xfrm>
            <a:off x="-16510" y="487045"/>
            <a:ext cx="9190990" cy="5999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67807" y="836841"/>
            <a:ext cx="3168352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重难点词语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1765" y="737870"/>
            <a:ext cx="5884545" cy="484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哭笑不得(ｋū ｘｉàｏ ｂù ｄé)：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哭也不是,笑也不是。形容处境尴尬,不知如何是好。</a:t>
            </a:r>
            <a:r>
              <a:rPr altLang="zh-CN" sz="2400" b="1" dirty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例句：秋天的天气一会儿出太阳,一会儿下雨,真让人哭笑不得。</a:t>
            </a:r>
            <a:endParaRPr altLang="zh-CN" sz="2400" b="1" dirty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戏弄(ｘì ｎòｎɡ)：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耍笑捉弄；拿人开心。</a:t>
            </a:r>
            <a:endParaRPr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不知所措(ｂù ｚｈī ｓｕǒ ｃｕò)：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不知道怎么办才好。形容受窘或发急。</a:t>
            </a:r>
            <a:r>
              <a:rPr altLang="zh-CN" sz="2400" b="1" dirty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例句：地震突然袭来,慌乱中的人们不知所措，乱作了一团。</a:t>
            </a:r>
            <a:endParaRPr altLang="zh-CN" sz="2400" b="1" dirty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altLang="zh-CN" sz="2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醒悟(ｘǐｎɡ ｗù)：</a:t>
            </a:r>
            <a:r>
              <a:rPr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在认识上由模糊而清楚,由错误而正确。</a:t>
            </a:r>
            <a:r>
              <a:rPr altLang="zh-CN" sz="2400" b="1" dirty="0">
                <a:solidFill>
                  <a:schemeClr val="tx2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例句：听到有人叫自己的名字，他这才从沉思中醒悟过来。</a:t>
            </a:r>
            <a:endParaRPr altLang="zh-CN" sz="2400" b="1" dirty="0">
              <a:solidFill>
                <a:schemeClr val="tx2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9461" name="Picture 5" descr="C:\Documents and Settings\Administrator\桌面\眼睛\20140411172818_19540.jpg20140411172818_195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700530"/>
            <a:ext cx="2399030" cy="239903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TextBox 10"/>
          <p:cNvSpPr txBox="1"/>
          <p:nvPr/>
        </p:nvSpPr>
        <p:spPr>
          <a:xfrm>
            <a:off x="6372329" y="4293091"/>
            <a:ext cx="216024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哭笑不得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3056</Words>
  <Application>WPS 演示</Application>
  <PresentationFormat>全屏显示(4:3)</PresentationFormat>
  <Paragraphs>320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</vt:lpstr>
      <vt:lpstr>宋体</vt:lpstr>
      <vt:lpstr>Wingdings</vt:lpstr>
      <vt:lpstr>仿宋</vt:lpstr>
      <vt:lpstr>Wingdings 2</vt:lpstr>
      <vt:lpstr>Franklin Gothic Book</vt:lpstr>
      <vt:lpstr>华文楷体</vt:lpstr>
      <vt:lpstr>Meiryo UI</vt:lpstr>
      <vt:lpstr>Yu Gothic UI</vt:lpstr>
      <vt:lpstr>汉仪中黑简</vt:lpstr>
      <vt:lpstr>Calibri</vt:lpstr>
      <vt:lpstr>方正楷体简体</vt:lpstr>
      <vt:lpstr>楷体</vt:lpstr>
      <vt:lpstr>方正楷体简体</vt:lpstr>
      <vt:lpstr>黑体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445</cp:revision>
  <dcterms:created xsi:type="dcterms:W3CDTF">2016-04-22T12:49:00Z</dcterms:created>
  <dcterms:modified xsi:type="dcterms:W3CDTF">2021-11-02T07:50:47Z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2948FDD1469A49C889F4C1408EC5C547</vt:lpwstr>
  </property>
</Properties>
</file>