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4" r:id="rId3"/>
    <p:sldId id="548" r:id="rId5"/>
    <p:sldId id="860" r:id="rId6"/>
    <p:sldId id="953" r:id="rId7"/>
    <p:sldId id="808" r:id="rId8"/>
    <p:sldId id="807" r:id="rId9"/>
    <p:sldId id="599" r:id="rId10"/>
    <p:sldId id="954" r:id="rId11"/>
    <p:sldId id="955" r:id="rId12"/>
    <p:sldId id="888" r:id="rId13"/>
    <p:sldId id="957" r:id="rId14"/>
    <p:sldId id="958" r:id="rId15"/>
    <p:sldId id="742" r:id="rId16"/>
    <p:sldId id="889" r:id="rId17"/>
    <p:sldId id="890" r:id="rId18"/>
    <p:sldId id="959" r:id="rId19"/>
    <p:sldId id="960" r:id="rId20"/>
    <p:sldId id="961" r:id="rId21"/>
    <p:sldId id="962" r:id="rId22"/>
    <p:sldId id="907" r:id="rId23"/>
    <p:sldId id="908" r:id="rId24"/>
    <p:sldId id="963" r:id="rId25"/>
    <p:sldId id="657" r:id="rId26"/>
    <p:sldId id="659" r:id="rId27"/>
    <p:sldId id="964" r:id="rId28"/>
  </p:sldIdLst>
  <p:sldSz cx="9144000" cy="5143500" type="screen16x9"/>
  <p:notesSz cx="6858000" cy="9144000"/>
  <p:custDataLst>
    <p:tags r:id="rId33"/>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雪贤 宋" initials="雪贤" lastIdx="0" clrIdx="0"/>
  <p:cmAuthor id="2" name="Administrator" initials="lx"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4687" autoAdjust="0"/>
    <p:restoredTop sz="95282" autoAdjust="0"/>
  </p:normalViewPr>
  <p:slideViewPr>
    <p:cSldViewPr snapToGrid="0" showGuides="1">
      <p:cViewPr varScale="1">
        <p:scale>
          <a:sx n="65" d="100"/>
          <a:sy n="65" d="100"/>
        </p:scale>
        <p:origin x="72" y="648"/>
      </p:cViewPr>
      <p:guideLst>
        <p:guide orient="horz" pos="395"/>
        <p:guide orient="horz" pos="497"/>
        <p:guide orient="horz" pos="2981"/>
        <p:guide orient="horz" pos="2471"/>
        <p:guide pos="193"/>
        <p:guide pos="5414"/>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1" d="100"/>
          <a:sy n="1"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gs" Target="tags/tag1.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OPPOSans R" panose="00020600040101010101" pitchFamily="18" charset="-122"/>
                <a:ea typeface="OPPOSans R" panose="00020600040101010101" pitchFamily="18"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OPPOSans R" panose="00020600040101010101" pitchFamily="18" charset="-122"/>
                <a:ea typeface="OPPOSans R" panose="00020600040101010101" pitchFamily="18" charset="-122"/>
              </a:defRPr>
            </a:lvl1pPr>
          </a:lstStyle>
          <a:p>
            <a:fld id="{E3DDB9E7-06CF-4192-A4E4-170458F8BFC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OPPOSans R" panose="00020600040101010101" pitchFamily="18" charset="-122"/>
                <a:ea typeface="OPPOSans R" panose="00020600040101010101" pitchFamily="18"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OPPOSans R" panose="00020600040101010101" pitchFamily="18" charset="-122"/>
                <a:ea typeface="OPPOSans R" panose="00020600040101010101" pitchFamily="18" charset="-122"/>
              </a:defRPr>
            </a:lvl1pPr>
          </a:lstStyle>
          <a:p>
            <a:fld id="{238EA4D6-130F-48F5-97DA-B25FDFF56A9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OPPOSans R" panose="00020600040101010101" pitchFamily="18" charset="-122"/>
        <a:ea typeface="OPPOSans R" panose="00020600040101010101" pitchFamily="18" charset="-122"/>
        <a:cs typeface="+mn-cs"/>
      </a:defRPr>
    </a:lvl1pPr>
    <a:lvl2pPr marL="342900" algn="l" defTabSz="685800" rtl="0" eaLnBrk="1" latinLnBrk="0" hangingPunct="1">
      <a:defRPr sz="900" kern="1200">
        <a:solidFill>
          <a:schemeClr val="tx1"/>
        </a:solidFill>
        <a:latin typeface="OPPOSans R" panose="00020600040101010101" pitchFamily="18" charset="-122"/>
        <a:ea typeface="OPPOSans R" panose="00020600040101010101" pitchFamily="18" charset="-122"/>
        <a:cs typeface="+mn-cs"/>
      </a:defRPr>
    </a:lvl2pPr>
    <a:lvl3pPr marL="685800" algn="l" defTabSz="685800" rtl="0" eaLnBrk="1" latinLnBrk="0" hangingPunct="1">
      <a:defRPr sz="900" kern="1200">
        <a:solidFill>
          <a:schemeClr val="tx1"/>
        </a:solidFill>
        <a:latin typeface="OPPOSans R" panose="00020600040101010101" pitchFamily="18" charset="-122"/>
        <a:ea typeface="OPPOSans R" panose="00020600040101010101" pitchFamily="18" charset="-122"/>
        <a:cs typeface="+mn-cs"/>
      </a:defRPr>
    </a:lvl3pPr>
    <a:lvl4pPr marL="1028700" algn="l" defTabSz="685800" rtl="0" eaLnBrk="1" latinLnBrk="0" hangingPunct="1">
      <a:defRPr sz="900" kern="1200">
        <a:solidFill>
          <a:schemeClr val="tx1"/>
        </a:solidFill>
        <a:latin typeface="OPPOSans R" panose="00020600040101010101" pitchFamily="18" charset="-122"/>
        <a:ea typeface="OPPOSans R" panose="00020600040101010101" pitchFamily="18" charset="-122"/>
        <a:cs typeface="+mn-cs"/>
      </a:defRPr>
    </a:lvl4pPr>
    <a:lvl5pPr marL="1371600" algn="l" defTabSz="685800" rtl="0" eaLnBrk="1" latinLnBrk="0" hangingPunct="1">
      <a:defRPr sz="900" kern="1200">
        <a:solidFill>
          <a:schemeClr val="tx1"/>
        </a:solidFill>
        <a:latin typeface="OPPOSans R" panose="00020600040101010101" pitchFamily="18" charset="-122"/>
        <a:ea typeface="OPPOSans R" panose="00020600040101010101" pitchFamily="18" charset="-122"/>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lang="en-US" altLang="zh-CN"/>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C0E2DAE-4EAA-491B-A3E4-BA198A003E31}"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a:ln>
                <a:noFill/>
              </a:ln>
              <a:solidFill>
                <a:prstClr val="black"/>
              </a:solidFill>
              <a:effectLst/>
              <a:uLnTx/>
              <a:uFillTx/>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38EA4D6-130F-48F5-97DA-B25FDFF56A98}"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lang="en-US" altLang="zh-CN"/>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BC0E2DAE-4EAA-491B-A3E4-BA198A003E31}"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a:ln>
                <a:noFill/>
              </a:ln>
              <a:solidFill>
                <a:prstClr val="black"/>
              </a:solidFill>
              <a:effectLst/>
              <a:uLnTx/>
              <a:uFillTx/>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latin typeface="FandolFang R" panose="02010600030101010101" pitchFamily="50" charset="-122"/>
                <a:ea typeface="FandolFang R" panose="02010600030101010101" pitchFamily="50" charset="-122"/>
                <a:cs typeface="+mn-cs"/>
              </a:rPr>
            </a:fld>
            <a:endParaRPr kumimoji="0" lang="zh-CN" altLang="en-US" sz="1200" b="0" i="0" u="none" strike="noStrike" kern="1200" cap="none" spc="0" normalizeH="0" baseline="0" noProof="0">
              <a:ln>
                <a:noFill/>
              </a:ln>
              <a:solidFill>
                <a:prstClr val="black"/>
              </a:solidFill>
              <a:effectLst/>
              <a:uLnTx/>
              <a:uFillTx/>
              <a:latin typeface="FandolFang R" panose="02010600030101010101" pitchFamily="50" charset="-122"/>
              <a:ea typeface="FandolFang R" panose="02010600030101010101" pitchFamily="50"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showMasterSp="0">
  <p:cSld name="课前导读">
    <p:spTree>
      <p:nvGrpSpPr>
        <p:cNvPr id="1" name=""/>
        <p:cNvGrpSpPr/>
        <p:nvPr/>
      </p:nvGrpSpPr>
      <p:grpSpPr>
        <a:xfrm>
          <a:off x="0" y="0"/>
          <a:ext cx="0" cy="0"/>
          <a:chOff x="0" y="0"/>
          <a:chExt cx="0" cy="0"/>
        </a:xfrm>
      </p:grpSpPr>
      <p:sp>
        <p:nvSpPr>
          <p:cNvPr id="5" name="矩形 4"/>
          <p:cNvSpPr/>
          <p:nvPr userDrawn="1"/>
        </p:nvSpPr>
        <p:spPr>
          <a:xfrm>
            <a:off x="831297" y="314353"/>
            <a:ext cx="1461939" cy="369332"/>
          </a:xfrm>
          <a:prstGeom prst="rect">
            <a:avLst/>
          </a:prstGeom>
        </p:spPr>
        <p:txBody>
          <a:bodyPr wrap="none" lIns="0" tIns="0" rIns="0" bIns="0">
            <a:spAutoFit/>
          </a:bodyPr>
          <a:lstStyle/>
          <a:p>
            <a:pPr algn="dist"/>
            <a:r>
              <a:rPr lang="zh-CN" altLang="en-US" sz="2400" b="1" spc="450">
                <a:solidFill>
                  <a:schemeClr val="tx1">
                    <a:lumMod val="85000"/>
                    <a:lumOff val="15000"/>
                  </a:schemeClr>
                </a:solidFill>
                <a:effectLst/>
                <a:latin typeface="思源宋体 CN Heavy" panose="02020900000000000000" pitchFamily="18" charset="-128"/>
                <a:ea typeface="思源宋体 CN Heavy" panose="02020900000000000000" pitchFamily="18" charset="-128"/>
              </a:rPr>
              <a:t>课前导读</a:t>
            </a:r>
            <a:endParaRPr lang="zh-CN" altLang="en-US" sz="2400" b="1" spc="450">
              <a:solidFill>
                <a:schemeClr val="tx1">
                  <a:lumMod val="85000"/>
                  <a:lumOff val="15000"/>
                </a:schemeClr>
              </a:solidFill>
              <a:effectLst/>
              <a:latin typeface="思源宋体 CN Heavy" panose="02020900000000000000" pitchFamily="18" charset="-128"/>
              <a:ea typeface="思源宋体 CN Heavy" panose="02020900000000000000" pitchFamily="18" charset="-128"/>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showMasterSp="0">
  <p:cSld name="字词揭秘">
    <p:spTree>
      <p:nvGrpSpPr>
        <p:cNvPr id="1" name=""/>
        <p:cNvGrpSpPr/>
        <p:nvPr/>
      </p:nvGrpSpPr>
      <p:grpSpPr>
        <a:xfrm>
          <a:off x="0" y="0"/>
          <a:ext cx="0" cy="0"/>
          <a:chOff x="0" y="0"/>
          <a:chExt cx="0" cy="0"/>
        </a:xfrm>
      </p:grpSpPr>
      <p:sp>
        <p:nvSpPr>
          <p:cNvPr id="5" name="矩形 4"/>
          <p:cNvSpPr/>
          <p:nvPr userDrawn="1"/>
        </p:nvSpPr>
        <p:spPr>
          <a:xfrm>
            <a:off x="831300" y="314353"/>
            <a:ext cx="1461939" cy="369332"/>
          </a:xfrm>
          <a:prstGeom prst="rect">
            <a:avLst/>
          </a:prstGeom>
        </p:spPr>
        <p:txBody>
          <a:bodyPr wrap="none" lIns="0" tIns="0" rIns="0" bIns="0">
            <a:spAutoFit/>
          </a:bodyPr>
          <a:lstStyle/>
          <a:p>
            <a:pPr lvl="0" algn="dist"/>
            <a:r>
              <a:rPr lang="zh-CN" altLang="en-US" sz="2400" b="1" spc="450">
                <a:solidFill>
                  <a:schemeClr val="tx1">
                    <a:lumMod val="85000"/>
                    <a:lumOff val="15000"/>
                  </a:schemeClr>
                </a:solidFill>
                <a:effectLst/>
                <a:latin typeface="思源宋体 CN Heavy" panose="02020900000000000000" pitchFamily="18" charset="-128"/>
                <a:ea typeface="思源宋体 CN Heavy" panose="02020900000000000000" pitchFamily="18" charset="-128"/>
              </a:rPr>
              <a:t>揭示主题</a:t>
            </a:r>
            <a:endParaRPr lang="zh-CN" altLang="en-US" sz="2400" b="1" spc="450">
              <a:solidFill>
                <a:schemeClr val="tx1">
                  <a:lumMod val="85000"/>
                  <a:lumOff val="15000"/>
                </a:schemeClr>
              </a:solidFill>
              <a:effectLst/>
              <a:latin typeface="思源宋体 CN Heavy" panose="02020900000000000000" pitchFamily="18" charset="-128"/>
              <a:ea typeface="思源宋体 CN Heavy" panose="02020900000000000000" pitchFamily="18" charset="-128"/>
            </a:endParaRPr>
          </a:p>
        </p:txBody>
      </p:sp>
      <p:sp>
        <p:nvSpPr>
          <p:cNvPr id="3" name="矩形 2"/>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a:solidFill>
                  <a:schemeClr val="bg1"/>
                </a:solidFill>
              </a:rPr>
              <a:t>PPT</a:t>
            </a:r>
            <a:r>
              <a:rPr lang="zh-CN" altLang="en-US" sz="100">
                <a:solidFill>
                  <a:schemeClr val="bg1"/>
                </a:solidFill>
              </a:rPr>
              <a:t>模板：</a:t>
            </a:r>
            <a:r>
              <a:rPr lang="en-US" altLang="zh-CN" sz="100">
                <a:solidFill>
                  <a:schemeClr val="bg1"/>
                </a:solidFill>
              </a:rPr>
              <a:t>www.1ppt.com/moban/                  PPT</a:t>
            </a:r>
            <a:r>
              <a:rPr lang="zh-CN" altLang="en-US" sz="100">
                <a:solidFill>
                  <a:schemeClr val="bg1"/>
                </a:solidFill>
              </a:rPr>
              <a:t>素材：</a:t>
            </a:r>
            <a:r>
              <a:rPr lang="en-US" altLang="zh-CN" sz="100">
                <a:solidFill>
                  <a:schemeClr val="bg1"/>
                </a:solidFill>
              </a:rPr>
              <a:t>www.1ppt.com/sucai/</a:t>
            </a:r>
            <a:endParaRPr lang="en-US" altLang="zh-CN" sz="100">
              <a:solidFill>
                <a:schemeClr val="bg1"/>
              </a:solidFill>
            </a:endParaRPr>
          </a:p>
          <a:p>
            <a:r>
              <a:rPr lang="en-US" altLang="zh-CN" sz="100">
                <a:solidFill>
                  <a:schemeClr val="bg1"/>
                </a:solidFill>
              </a:rPr>
              <a:t>PPT</a:t>
            </a:r>
            <a:r>
              <a:rPr lang="zh-CN" altLang="en-US" sz="100">
                <a:solidFill>
                  <a:schemeClr val="bg1"/>
                </a:solidFill>
              </a:rPr>
              <a:t>背景：</a:t>
            </a:r>
            <a:r>
              <a:rPr lang="en-US" altLang="zh-CN" sz="100">
                <a:solidFill>
                  <a:schemeClr val="bg1"/>
                </a:solidFill>
              </a:rPr>
              <a:t>www.1ppt.com/beijing/                   PPT</a:t>
            </a:r>
            <a:r>
              <a:rPr lang="zh-CN" altLang="en-US" sz="100">
                <a:solidFill>
                  <a:schemeClr val="bg1"/>
                </a:solidFill>
              </a:rPr>
              <a:t>图表：</a:t>
            </a:r>
            <a:r>
              <a:rPr lang="en-US" altLang="zh-CN" sz="100">
                <a:solidFill>
                  <a:schemeClr val="bg1"/>
                </a:solidFill>
              </a:rPr>
              <a:t>www.1ppt.com/tubiao/      </a:t>
            </a:r>
            <a:endParaRPr lang="en-US" altLang="zh-CN" sz="100">
              <a:solidFill>
                <a:schemeClr val="bg1"/>
              </a:solidFill>
            </a:endParaRPr>
          </a:p>
          <a:p>
            <a:r>
              <a:rPr lang="en-US" altLang="zh-CN" sz="100">
                <a:solidFill>
                  <a:schemeClr val="bg1"/>
                </a:solidFill>
              </a:rPr>
              <a:t>PPT</a:t>
            </a:r>
            <a:r>
              <a:rPr lang="zh-CN" altLang="en-US" sz="100">
                <a:solidFill>
                  <a:schemeClr val="bg1"/>
                </a:solidFill>
              </a:rPr>
              <a:t>下载：</a:t>
            </a:r>
            <a:r>
              <a:rPr lang="en-US" altLang="zh-CN" sz="100">
                <a:solidFill>
                  <a:schemeClr val="bg1"/>
                </a:solidFill>
              </a:rPr>
              <a:t>www.1ppt.com/xiazai/                     PPT</a:t>
            </a:r>
            <a:r>
              <a:rPr lang="zh-CN" altLang="en-US" sz="100">
                <a:solidFill>
                  <a:schemeClr val="bg1"/>
                </a:solidFill>
              </a:rPr>
              <a:t>教程： </a:t>
            </a:r>
            <a:r>
              <a:rPr lang="en-US" altLang="zh-CN" sz="100">
                <a:solidFill>
                  <a:schemeClr val="bg1"/>
                </a:solidFill>
              </a:rPr>
              <a:t>www.1ppt.com/powerpoint/      </a:t>
            </a:r>
            <a:endParaRPr lang="en-US" altLang="zh-CN" sz="100">
              <a:solidFill>
                <a:schemeClr val="bg1"/>
              </a:solidFill>
            </a:endParaRPr>
          </a:p>
          <a:p>
            <a:r>
              <a:rPr lang="zh-CN" altLang="en-US" sz="100">
                <a:solidFill>
                  <a:schemeClr val="bg1"/>
                </a:solidFill>
              </a:rPr>
              <a:t>资料下载：</a:t>
            </a:r>
            <a:r>
              <a:rPr lang="en-US" altLang="zh-CN" sz="100">
                <a:solidFill>
                  <a:schemeClr val="bg1"/>
                </a:solidFill>
              </a:rPr>
              <a:t>www.1ppt.com/ziliao/                   </a:t>
            </a:r>
            <a:r>
              <a:rPr lang="zh-CN" altLang="en-US" sz="100">
                <a:solidFill>
                  <a:schemeClr val="bg1"/>
                </a:solidFill>
              </a:rPr>
              <a:t>个人简历：</a:t>
            </a:r>
            <a:r>
              <a:rPr lang="en-US" altLang="zh-CN" sz="100">
                <a:solidFill>
                  <a:schemeClr val="bg1"/>
                </a:solidFill>
              </a:rPr>
              <a:t>www.1ppt.com/jianli/             </a:t>
            </a:r>
            <a:endParaRPr lang="en-US" altLang="zh-CN" sz="100">
              <a:solidFill>
                <a:schemeClr val="bg1"/>
              </a:solidFill>
            </a:endParaRPr>
          </a:p>
          <a:p>
            <a:r>
              <a:rPr lang="zh-CN" altLang="en-US" sz="100">
                <a:solidFill>
                  <a:schemeClr val="bg1"/>
                </a:solidFill>
              </a:rPr>
              <a:t>试卷下载：</a:t>
            </a:r>
            <a:r>
              <a:rPr lang="en-US" altLang="zh-CN" sz="100">
                <a:solidFill>
                  <a:schemeClr val="bg1"/>
                </a:solidFill>
              </a:rPr>
              <a:t>www.1ppt.com/shiti/                     </a:t>
            </a:r>
            <a:r>
              <a:rPr lang="zh-CN" altLang="en-US" sz="100">
                <a:solidFill>
                  <a:schemeClr val="bg1"/>
                </a:solidFill>
              </a:rPr>
              <a:t>教案下载：</a:t>
            </a:r>
            <a:r>
              <a:rPr lang="en-US" altLang="zh-CN" sz="100">
                <a:solidFill>
                  <a:schemeClr val="bg1"/>
                </a:solidFill>
              </a:rPr>
              <a:t>www.1ppt.com/jiaoan/               </a:t>
            </a:r>
            <a:endParaRPr lang="en-US" altLang="zh-CN" sz="100">
              <a:solidFill>
                <a:schemeClr val="bg1"/>
              </a:solidFill>
            </a:endParaRPr>
          </a:p>
          <a:p>
            <a:r>
              <a:rPr lang="zh-CN" altLang="en-US" sz="100">
                <a:solidFill>
                  <a:schemeClr val="bg1"/>
                </a:solidFill>
              </a:rPr>
              <a:t>手抄报：</a:t>
            </a:r>
            <a:r>
              <a:rPr lang="en-US" altLang="zh-CN" sz="100">
                <a:solidFill>
                  <a:schemeClr val="bg1"/>
                </a:solidFill>
              </a:rPr>
              <a:t>www.1ppt.com/shouchaobao/          PPT</a:t>
            </a:r>
            <a:r>
              <a:rPr lang="zh-CN" altLang="en-US" sz="100">
                <a:solidFill>
                  <a:schemeClr val="bg1"/>
                </a:solidFill>
              </a:rPr>
              <a:t>课件：</a:t>
            </a:r>
            <a:r>
              <a:rPr lang="en-US" altLang="zh-CN" sz="100">
                <a:solidFill>
                  <a:schemeClr val="bg1"/>
                </a:solidFill>
              </a:rPr>
              <a:t>www.1ppt.com/kejian/ </a:t>
            </a:r>
            <a:endParaRPr lang="en-US" altLang="zh-CN" sz="100">
              <a:solidFill>
                <a:schemeClr val="bg1"/>
              </a:solidFill>
            </a:endParaRPr>
          </a:p>
          <a:p>
            <a:r>
              <a:rPr lang="zh-CN" altLang="en-US" sz="100">
                <a:solidFill>
                  <a:schemeClr val="bg1"/>
                </a:solidFill>
              </a:rPr>
              <a:t>语文课件：</a:t>
            </a:r>
            <a:r>
              <a:rPr lang="en-US" altLang="zh-CN" sz="100">
                <a:solidFill>
                  <a:schemeClr val="bg1"/>
                </a:solidFill>
              </a:rPr>
              <a:t>www.1ppt.com/kejian/yuwen/    </a:t>
            </a:r>
            <a:r>
              <a:rPr lang="zh-CN" altLang="en-US" sz="100">
                <a:solidFill>
                  <a:schemeClr val="bg1"/>
                </a:solidFill>
              </a:rPr>
              <a:t>数学课件：</a:t>
            </a:r>
            <a:r>
              <a:rPr lang="en-US" altLang="zh-CN" sz="100">
                <a:solidFill>
                  <a:schemeClr val="bg1"/>
                </a:solidFill>
              </a:rPr>
              <a:t>www.1ppt.com/kejian/shuxue/ </a:t>
            </a:r>
            <a:endParaRPr lang="en-US" altLang="zh-CN" sz="100">
              <a:solidFill>
                <a:schemeClr val="bg1"/>
              </a:solidFill>
            </a:endParaRPr>
          </a:p>
          <a:p>
            <a:r>
              <a:rPr lang="zh-CN" altLang="en-US" sz="100">
                <a:solidFill>
                  <a:schemeClr val="bg1"/>
                </a:solidFill>
              </a:rPr>
              <a:t>英语课件：</a:t>
            </a:r>
            <a:r>
              <a:rPr lang="en-US" altLang="zh-CN" sz="100">
                <a:solidFill>
                  <a:schemeClr val="bg1"/>
                </a:solidFill>
              </a:rPr>
              <a:t>www.1ppt.com/kejian/yingyu/    </a:t>
            </a:r>
            <a:r>
              <a:rPr lang="zh-CN" altLang="en-US" sz="100">
                <a:solidFill>
                  <a:schemeClr val="bg1"/>
                </a:solidFill>
              </a:rPr>
              <a:t>美术课件：</a:t>
            </a:r>
            <a:r>
              <a:rPr lang="en-US" altLang="zh-CN" sz="100">
                <a:solidFill>
                  <a:schemeClr val="bg1"/>
                </a:solidFill>
              </a:rPr>
              <a:t>www.1ppt.com/kejian/meishu/ </a:t>
            </a:r>
            <a:endParaRPr lang="en-US" altLang="zh-CN" sz="100">
              <a:solidFill>
                <a:schemeClr val="bg1"/>
              </a:solidFill>
            </a:endParaRPr>
          </a:p>
          <a:p>
            <a:r>
              <a:rPr lang="zh-CN" altLang="en-US" sz="100">
                <a:solidFill>
                  <a:schemeClr val="bg1"/>
                </a:solidFill>
              </a:rPr>
              <a:t>科学课件：</a:t>
            </a:r>
            <a:r>
              <a:rPr lang="en-US" altLang="zh-CN" sz="100">
                <a:solidFill>
                  <a:schemeClr val="bg1"/>
                </a:solidFill>
              </a:rPr>
              <a:t>www.1ppt.com/kejian/kexue/     </a:t>
            </a:r>
            <a:r>
              <a:rPr lang="zh-CN" altLang="en-US" sz="100">
                <a:solidFill>
                  <a:schemeClr val="bg1"/>
                </a:solidFill>
              </a:rPr>
              <a:t>物理课件：</a:t>
            </a:r>
            <a:r>
              <a:rPr lang="en-US" altLang="zh-CN" sz="100">
                <a:solidFill>
                  <a:schemeClr val="bg1"/>
                </a:solidFill>
              </a:rPr>
              <a:t>www.1ppt.com/kejian/wuli/ </a:t>
            </a:r>
            <a:endParaRPr lang="en-US" altLang="zh-CN" sz="100">
              <a:solidFill>
                <a:schemeClr val="bg1"/>
              </a:solidFill>
            </a:endParaRPr>
          </a:p>
          <a:p>
            <a:r>
              <a:rPr lang="zh-CN" altLang="en-US" sz="100">
                <a:solidFill>
                  <a:schemeClr val="bg1"/>
                </a:solidFill>
              </a:rPr>
              <a:t>化学课件：</a:t>
            </a:r>
            <a:r>
              <a:rPr lang="en-US" altLang="zh-CN" sz="100">
                <a:solidFill>
                  <a:schemeClr val="bg1"/>
                </a:solidFill>
              </a:rPr>
              <a:t>www.1ppt.com/kejian/huaxue/  </a:t>
            </a:r>
            <a:r>
              <a:rPr lang="zh-CN" altLang="en-US" sz="100">
                <a:solidFill>
                  <a:schemeClr val="bg1"/>
                </a:solidFill>
              </a:rPr>
              <a:t>生物课件：</a:t>
            </a:r>
            <a:r>
              <a:rPr lang="en-US" altLang="zh-CN" sz="100">
                <a:solidFill>
                  <a:schemeClr val="bg1"/>
                </a:solidFill>
              </a:rPr>
              <a:t>www.1ppt.com/kejian/shengwu/ </a:t>
            </a:r>
            <a:endParaRPr lang="en-US" altLang="zh-CN" sz="100">
              <a:solidFill>
                <a:schemeClr val="bg1"/>
              </a:solidFill>
            </a:endParaRPr>
          </a:p>
          <a:p>
            <a:r>
              <a:rPr lang="zh-CN" altLang="en-US" sz="100">
                <a:solidFill>
                  <a:schemeClr val="bg1"/>
                </a:solidFill>
              </a:rPr>
              <a:t>地理课件：</a:t>
            </a:r>
            <a:r>
              <a:rPr lang="en-US" altLang="zh-CN" sz="100">
                <a:solidFill>
                  <a:schemeClr val="bg1"/>
                </a:solidFill>
              </a:rPr>
              <a:t>www.1ppt.com/kejian/dili/          </a:t>
            </a:r>
            <a:r>
              <a:rPr lang="zh-CN" altLang="en-US" sz="100">
                <a:solidFill>
                  <a:schemeClr val="bg1"/>
                </a:solidFill>
              </a:rPr>
              <a:t>历史课件：</a:t>
            </a:r>
            <a:r>
              <a:rPr lang="en-US" altLang="zh-CN" sz="100">
                <a:solidFill>
                  <a:schemeClr val="bg1"/>
                </a:solidFill>
              </a:rPr>
              <a:t>www.1ppt.com/kejian/lishi/ </a:t>
            </a:r>
            <a:endParaRPr lang="en-US" altLang="zh-CN" sz="100">
              <a:solidFill>
                <a:schemeClr val="bg1"/>
              </a:solidFill>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showMasterSp="0">
  <p:cSld name="1_字词揭秘">
    <p:spTree>
      <p:nvGrpSpPr>
        <p:cNvPr id="1" name=""/>
        <p:cNvGrpSpPr/>
        <p:nvPr/>
      </p:nvGrpSpPr>
      <p:grpSpPr>
        <a:xfrm>
          <a:off x="0" y="0"/>
          <a:ext cx="0" cy="0"/>
          <a:chOff x="0" y="0"/>
          <a:chExt cx="0" cy="0"/>
        </a:xfrm>
      </p:grpSpPr>
      <p:sp>
        <p:nvSpPr>
          <p:cNvPr id="5" name="矩形 4"/>
          <p:cNvSpPr/>
          <p:nvPr userDrawn="1"/>
        </p:nvSpPr>
        <p:spPr>
          <a:xfrm>
            <a:off x="831300" y="314353"/>
            <a:ext cx="1461939" cy="369332"/>
          </a:xfrm>
          <a:prstGeom prst="rect">
            <a:avLst/>
          </a:prstGeom>
        </p:spPr>
        <p:txBody>
          <a:bodyPr wrap="none" lIns="0" tIns="0" rIns="0" bIns="0">
            <a:spAutoFit/>
          </a:bodyPr>
          <a:lstStyle/>
          <a:p>
            <a:pPr lvl="0" algn="dist"/>
            <a:r>
              <a:rPr lang="zh-CN" altLang="en-US" sz="2400" b="1" spc="450">
                <a:solidFill>
                  <a:schemeClr val="tx1">
                    <a:lumMod val="85000"/>
                    <a:lumOff val="15000"/>
                  </a:schemeClr>
                </a:solidFill>
                <a:effectLst/>
                <a:latin typeface="思源宋体 CN Heavy" panose="02020900000000000000" pitchFamily="18" charset="-128"/>
                <a:ea typeface="思源宋体 CN Heavy" panose="02020900000000000000" pitchFamily="18" charset="-128"/>
              </a:rPr>
              <a:t>习作指导</a:t>
            </a:r>
            <a:endParaRPr lang="zh-CN" altLang="en-US" sz="2400" b="1" spc="450">
              <a:solidFill>
                <a:schemeClr val="tx1">
                  <a:lumMod val="85000"/>
                  <a:lumOff val="15000"/>
                </a:schemeClr>
              </a:solidFill>
              <a:effectLst/>
              <a:latin typeface="思源宋体 CN Heavy" panose="02020900000000000000" pitchFamily="18" charset="-128"/>
              <a:ea typeface="思源宋体 CN Heavy" panose="02020900000000000000" pitchFamily="18" charset="-128"/>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showMasterSp="0">
  <p:cSld name="整体感知">
    <p:spTree>
      <p:nvGrpSpPr>
        <p:cNvPr id="1" name=""/>
        <p:cNvGrpSpPr/>
        <p:nvPr/>
      </p:nvGrpSpPr>
      <p:grpSpPr>
        <a:xfrm>
          <a:off x="0" y="0"/>
          <a:ext cx="0" cy="0"/>
          <a:chOff x="0" y="0"/>
          <a:chExt cx="0" cy="0"/>
        </a:xfrm>
      </p:grpSpPr>
      <p:sp>
        <p:nvSpPr>
          <p:cNvPr id="5" name="矩形 4"/>
          <p:cNvSpPr/>
          <p:nvPr userDrawn="1"/>
        </p:nvSpPr>
        <p:spPr>
          <a:xfrm>
            <a:off x="831300" y="314353"/>
            <a:ext cx="1461939" cy="369332"/>
          </a:xfrm>
          <a:prstGeom prst="rect">
            <a:avLst/>
          </a:prstGeom>
        </p:spPr>
        <p:txBody>
          <a:bodyPr wrap="none" lIns="0" tIns="0" rIns="0" bIns="0">
            <a:spAutoFit/>
          </a:bodyPr>
          <a:lstStyle/>
          <a:p>
            <a:pPr lvl="0" algn="dist"/>
            <a:r>
              <a:rPr lang="zh-CN" altLang="en-US" sz="2400" b="1" spc="450">
                <a:solidFill>
                  <a:schemeClr val="tx1">
                    <a:lumMod val="85000"/>
                    <a:lumOff val="15000"/>
                  </a:schemeClr>
                </a:solidFill>
                <a:effectLst/>
                <a:latin typeface="思源宋体 CN Heavy" panose="02020900000000000000" pitchFamily="18" charset="-128"/>
                <a:ea typeface="思源宋体 CN Heavy" panose="02020900000000000000" pitchFamily="18" charset="-128"/>
              </a:rPr>
              <a:t>日积月累</a:t>
            </a:r>
            <a:endParaRPr lang="zh-CN" altLang="en-US" sz="2400" b="1" spc="450">
              <a:solidFill>
                <a:schemeClr val="tx1">
                  <a:lumMod val="85000"/>
                  <a:lumOff val="15000"/>
                </a:schemeClr>
              </a:solidFill>
              <a:effectLst/>
              <a:latin typeface="思源宋体 CN Heavy" panose="02020900000000000000" pitchFamily="18" charset="-128"/>
              <a:ea typeface="思源宋体 CN Heavy" panose="02020900000000000000" pitchFamily="18" charset="-128"/>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showMasterSp="0">
  <p:cSld name="课堂小结">
    <p:spTree>
      <p:nvGrpSpPr>
        <p:cNvPr id="1" name=""/>
        <p:cNvGrpSpPr/>
        <p:nvPr/>
      </p:nvGrpSpPr>
      <p:grpSpPr>
        <a:xfrm>
          <a:off x="0" y="0"/>
          <a:ext cx="0" cy="0"/>
          <a:chOff x="0" y="0"/>
          <a:chExt cx="0" cy="0"/>
        </a:xfrm>
      </p:grpSpPr>
      <p:sp>
        <p:nvSpPr>
          <p:cNvPr id="5" name="矩形 4"/>
          <p:cNvSpPr/>
          <p:nvPr userDrawn="1"/>
        </p:nvSpPr>
        <p:spPr>
          <a:xfrm>
            <a:off x="831305" y="314353"/>
            <a:ext cx="1461939" cy="369332"/>
          </a:xfrm>
          <a:prstGeom prst="rect">
            <a:avLst/>
          </a:prstGeom>
        </p:spPr>
        <p:txBody>
          <a:bodyPr wrap="none" lIns="0" tIns="0" rIns="0" bIns="0">
            <a:spAutoFit/>
          </a:bodyPr>
          <a:lstStyle/>
          <a:p>
            <a:pPr lvl="0" algn="dist"/>
            <a:r>
              <a:rPr lang="zh-CN" altLang="en-US" sz="2400" b="1" spc="450">
                <a:solidFill>
                  <a:schemeClr val="tx1">
                    <a:lumMod val="85000"/>
                    <a:lumOff val="15000"/>
                  </a:schemeClr>
                </a:solidFill>
                <a:effectLst/>
                <a:latin typeface="思源宋体 CN Heavy" panose="02020900000000000000" pitchFamily="18" charset="-128"/>
                <a:ea typeface="思源宋体 CN Heavy" panose="02020900000000000000" pitchFamily="18" charset="-128"/>
              </a:rPr>
              <a:t>课堂小结</a:t>
            </a:r>
            <a:endParaRPr lang="zh-CN" altLang="en-US" sz="2400" b="1" spc="450">
              <a:solidFill>
                <a:schemeClr val="tx1">
                  <a:lumMod val="85000"/>
                  <a:lumOff val="15000"/>
                </a:schemeClr>
              </a:solidFill>
              <a:effectLst/>
              <a:latin typeface="思源宋体 CN Heavy" panose="02020900000000000000" pitchFamily="18" charset="-128"/>
              <a:ea typeface="思源宋体 CN Heavy" panose="02020900000000000000" pitchFamily="18" charset="-128"/>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showMasterSp="0">
  <p:cSld name="1_课堂小结">
    <p:spTree>
      <p:nvGrpSpPr>
        <p:cNvPr id="1" name=""/>
        <p:cNvGrpSpPr/>
        <p:nvPr/>
      </p:nvGrpSpPr>
      <p:grpSpPr>
        <a:xfrm>
          <a:off x="0" y="0"/>
          <a:ext cx="0" cy="0"/>
          <a:chOff x="0" y="0"/>
          <a:chExt cx="0" cy="0"/>
        </a:xfrm>
      </p:grpSpPr>
      <p:sp>
        <p:nvSpPr>
          <p:cNvPr id="5" name="矩形 4"/>
          <p:cNvSpPr/>
          <p:nvPr userDrawn="1"/>
        </p:nvSpPr>
        <p:spPr>
          <a:xfrm>
            <a:off x="831305" y="314353"/>
            <a:ext cx="1461939" cy="369332"/>
          </a:xfrm>
          <a:prstGeom prst="rect">
            <a:avLst/>
          </a:prstGeom>
        </p:spPr>
        <p:txBody>
          <a:bodyPr wrap="none" lIns="0" tIns="0" rIns="0" bIns="0">
            <a:spAutoFit/>
          </a:bodyPr>
          <a:lstStyle/>
          <a:p>
            <a:pPr lvl="0" algn="dist"/>
            <a:r>
              <a:rPr lang="zh-CN" altLang="en-US" sz="2400" b="1" spc="450">
                <a:solidFill>
                  <a:schemeClr val="tx1">
                    <a:lumMod val="85000"/>
                    <a:lumOff val="15000"/>
                  </a:schemeClr>
                </a:solidFill>
                <a:effectLst/>
                <a:latin typeface="思源宋体 CN Heavy" panose="02020900000000000000" pitchFamily="18" charset="-128"/>
                <a:ea typeface="思源宋体 CN Heavy" panose="02020900000000000000" pitchFamily="18" charset="-128"/>
              </a:rPr>
              <a:t>课后练习</a:t>
            </a:r>
            <a:endParaRPr lang="zh-CN" altLang="en-US" sz="2400" b="1" spc="450">
              <a:solidFill>
                <a:schemeClr val="tx1">
                  <a:lumMod val="85000"/>
                  <a:lumOff val="15000"/>
                </a:schemeClr>
              </a:solidFill>
              <a:effectLst/>
              <a:latin typeface="思源宋体 CN Heavy" panose="02020900000000000000" pitchFamily="18" charset="-128"/>
              <a:ea typeface="思源宋体 CN Heavy" panose="02020900000000000000" pitchFamily="18" charset="-128"/>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标题幻灯片">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image" Target="../media/image1.jpeg"/><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tile tx="0" ty="0" sx="100000" sy="100000" flip="none" algn="tl"/>
        </a:blipFill>
        <a:effectLst/>
      </p:bgPr>
    </p:bg>
    <p:spTree>
      <p:nvGrpSpPr>
        <p:cNvPr id="1" name=""/>
        <p:cNvGrpSpPr/>
        <p:nvPr/>
      </p:nvGrpSpPr>
      <p:grpSpPr>
        <a:xfrm>
          <a:off x="0" y="0"/>
          <a:ext cx="0" cy="0"/>
          <a:chOff x="0" y="0"/>
          <a:chExt cx="0" cy="0"/>
        </a:xfrm>
      </p:grpSpPr>
      <p:sp>
        <p:nvSpPr>
          <p:cNvPr id="13" name="平行四边形 12"/>
          <p:cNvSpPr/>
          <p:nvPr userDrawn="1"/>
        </p:nvSpPr>
        <p:spPr>
          <a:xfrm>
            <a:off x="261560" y="386893"/>
            <a:ext cx="1526863" cy="407315"/>
          </a:xfrm>
          <a:prstGeom prst="parallelogram">
            <a:avLst/>
          </a:prstGeom>
          <a:gradFill>
            <a:gsLst>
              <a:gs pos="0">
                <a:schemeClr val="tx1">
                  <a:lumMod val="75000"/>
                  <a:lumOff val="25000"/>
                  <a:alpha val="42000"/>
                </a:schemeClr>
              </a:gs>
              <a:gs pos="100000">
                <a:schemeClr val="tx1">
                  <a:lumMod val="75000"/>
                  <a:lumOff val="2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a:latin typeface="OPPOSans R" panose="00020600040101010101" pitchFamily="18" charset="-122"/>
              <a:ea typeface="OPPOSans R" panose="00020600040101010101" pitchFamily="18" charset="-122"/>
            </a:endParaRPr>
          </a:p>
        </p:txBody>
      </p:sp>
      <p:sp>
        <p:nvSpPr>
          <p:cNvPr id="8" name="平行四边形 7"/>
          <p:cNvSpPr/>
          <p:nvPr/>
        </p:nvSpPr>
        <p:spPr>
          <a:xfrm>
            <a:off x="495300" y="272770"/>
            <a:ext cx="1984677" cy="407315"/>
          </a:xfrm>
          <a:prstGeom prst="parallelogram">
            <a:avLst/>
          </a:prstGeom>
          <a:gradFill>
            <a:gsLst>
              <a:gs pos="0">
                <a:schemeClr val="accent4"/>
              </a:gs>
              <a:gs pos="100000">
                <a:schemeClr val="accent4">
                  <a:alpha val="6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a:latin typeface="OPPOSans R" panose="00020600040101010101" pitchFamily="18" charset="-122"/>
              <a:ea typeface="OPPOSans R" panose="00020600040101010101" pitchFamily="18" charset="-122"/>
            </a:endParaRPr>
          </a:p>
        </p:txBody>
      </p:sp>
      <p:grpSp>
        <p:nvGrpSpPr>
          <p:cNvPr id="10" name="组合 9"/>
          <p:cNvGrpSpPr/>
          <p:nvPr userDrawn="1"/>
        </p:nvGrpSpPr>
        <p:grpSpPr>
          <a:xfrm>
            <a:off x="7989105" y="4670480"/>
            <a:ext cx="1371867" cy="388755"/>
            <a:chOff x="8661244" y="1124618"/>
            <a:chExt cx="3857381" cy="1093092"/>
          </a:xfrm>
        </p:grpSpPr>
        <p:sp>
          <p:nvSpPr>
            <p:cNvPr id="11" name="平行四边形 10"/>
            <p:cNvSpPr/>
            <p:nvPr/>
          </p:nvSpPr>
          <p:spPr>
            <a:xfrm flipH="1" flipV="1">
              <a:off x="9071783" y="1124618"/>
              <a:ext cx="3446842" cy="451096"/>
            </a:xfrm>
            <a:prstGeom prst="parallelogram">
              <a:avLst>
                <a:gd name="adj" fmla="val 87696"/>
              </a:avLst>
            </a:prstGeom>
            <a:gradFill>
              <a:gsLst>
                <a:gs pos="0">
                  <a:schemeClr val="accent4"/>
                </a:gs>
                <a:gs pos="100000">
                  <a:schemeClr val="accent4">
                    <a:alpha val="6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latin typeface="OPPOSans R" panose="00020600040101010101" pitchFamily="18" charset="-122"/>
                <a:ea typeface="OPPOSans R" panose="00020600040101010101" pitchFamily="18" charset="-122"/>
              </a:endParaRPr>
            </a:p>
          </p:txBody>
        </p:sp>
        <p:sp>
          <p:nvSpPr>
            <p:cNvPr id="12" name="平行四边形 11"/>
            <p:cNvSpPr/>
            <p:nvPr/>
          </p:nvSpPr>
          <p:spPr>
            <a:xfrm flipH="1" flipV="1">
              <a:off x="8661244" y="1712885"/>
              <a:ext cx="3857381" cy="504825"/>
            </a:xfrm>
            <a:prstGeom prst="parallelogram">
              <a:avLst>
                <a:gd name="adj" fmla="val 73384"/>
              </a:avLst>
            </a:prstGeom>
            <a:gradFill>
              <a:gsLst>
                <a:gs pos="0">
                  <a:schemeClr val="bg1">
                    <a:lumMod val="95000"/>
                    <a:alpha val="0"/>
                  </a:schemeClr>
                </a:gs>
                <a:gs pos="100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latin typeface="OPPOSans R" panose="00020600040101010101" pitchFamily="18" charset="-122"/>
                <a:ea typeface="OPPOSans R" panose="00020600040101010101" pitchFamily="18" charset="-122"/>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image" Target="../media/image8.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image" Target="../media/image15.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5.xml"/><Relationship Id="rId1" Type="http://schemas.openxmlformats.org/officeDocument/2006/relationships/image" Target="../media/image17.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image" Target="../media/image18.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image" Target="../media/image19.jpe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7.xml"/><Relationship Id="rId2" Type="http://schemas.openxmlformats.org/officeDocument/2006/relationships/image" Target="../media/image20.pn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 name="图片 21"/>
          <p:cNvPicPr>
            <a:picLocks noChangeAspect="1"/>
          </p:cNvPicPr>
          <p:nvPr/>
        </p:nvPicPr>
        <p:blipFill>
          <a:blip r:embed="rId1"/>
          <a:stretch>
            <a:fillRect/>
          </a:stretch>
        </p:blipFill>
        <p:spPr>
          <a:xfrm>
            <a:off x="0" y="0"/>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23" name="矩形 22"/>
          <p:cNvSpPr/>
          <p:nvPr/>
        </p:nvSpPr>
        <p:spPr>
          <a:xfrm>
            <a:off x="1" y="0"/>
            <a:ext cx="4571999" cy="5143500"/>
          </a:xfrm>
          <a:prstGeom prst="rect">
            <a:avLst/>
          </a:prstGeom>
          <a:solidFill>
            <a:srgbClr val="0079C6">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10" name="矩形 9"/>
          <p:cNvSpPr/>
          <p:nvPr/>
        </p:nvSpPr>
        <p:spPr>
          <a:xfrm>
            <a:off x="299710" y="817093"/>
            <a:ext cx="1986290" cy="67556"/>
          </a:xfrm>
          <a:prstGeom prst="rect">
            <a:avLst/>
          </a:prstGeom>
          <a:gradFill>
            <a:gsLst>
              <a:gs pos="0">
                <a:schemeClr val="bg1"/>
              </a:gs>
              <a:gs pos="10000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defRPr/>
            </a:pPr>
            <a:endParaRPr lang="zh-CN" altLang="en-US">
              <a:solidFill>
                <a:prstClr val="white"/>
              </a:solidFill>
              <a:cs typeface="+mn-ea"/>
              <a:sym typeface="+mn-lt"/>
            </a:endParaRPr>
          </a:p>
        </p:txBody>
      </p:sp>
      <p:sp>
        <p:nvSpPr>
          <p:cNvPr id="11" name="文本框 10"/>
          <p:cNvSpPr txBox="1"/>
          <p:nvPr/>
        </p:nvSpPr>
        <p:spPr>
          <a:xfrm>
            <a:off x="1" y="1727670"/>
            <a:ext cx="5868536" cy="623248"/>
          </a:xfrm>
          <a:prstGeom prst="rect">
            <a:avLst/>
          </a:prstGeom>
          <a:noFill/>
        </p:spPr>
        <p:txBody>
          <a:bodyPr wrap="square" lIns="68580" tIns="34290" rIns="68580" bIns="34290" rtlCol="0">
            <a:spAutoFit/>
          </a:bodyPr>
          <a:lstStyle/>
          <a:p>
            <a:pPr algn="dist">
              <a:defRPr/>
            </a:pPr>
            <a:r>
              <a:rPr kumimoji="1" lang="en-US" altLang="zh-CN" sz="3600" b="1">
                <a:solidFill>
                  <a:srgbClr val="FFD146"/>
                </a:solidFill>
                <a:cs typeface="+mn-ea"/>
                <a:sym typeface="+mn-lt"/>
              </a:rPr>
              <a:t>《</a:t>
            </a:r>
            <a:r>
              <a:rPr kumimoji="1" lang="zh-CN" altLang="en-US" sz="3600" b="1">
                <a:solidFill>
                  <a:srgbClr val="FFD146"/>
                </a:solidFill>
                <a:cs typeface="+mn-ea"/>
                <a:sym typeface="+mn-lt"/>
              </a:rPr>
              <a:t>习作</a:t>
            </a:r>
            <a:r>
              <a:rPr kumimoji="1" lang="en-US" altLang="zh-CN" sz="3600" b="1">
                <a:solidFill>
                  <a:srgbClr val="FFD146"/>
                </a:solidFill>
                <a:cs typeface="+mn-ea"/>
                <a:sym typeface="+mn-lt"/>
              </a:rPr>
              <a:t>—</a:t>
            </a:r>
            <a:r>
              <a:rPr kumimoji="1" lang="zh-CN" altLang="en-US" sz="3600" b="1">
                <a:solidFill>
                  <a:srgbClr val="FFD146"/>
                </a:solidFill>
                <a:cs typeface="+mn-ea"/>
                <a:sym typeface="+mn-lt"/>
              </a:rPr>
              <a:t>神奇的探险之旅</a:t>
            </a:r>
            <a:r>
              <a:rPr kumimoji="1" lang="en-US" altLang="zh-CN" sz="3600" b="1">
                <a:solidFill>
                  <a:srgbClr val="FFD146"/>
                </a:solidFill>
                <a:cs typeface="+mn-ea"/>
                <a:sym typeface="+mn-lt"/>
              </a:rPr>
              <a:t>》</a:t>
            </a:r>
            <a:endParaRPr kumimoji="1" lang="en-US" altLang="zh-CN" sz="3600" b="1">
              <a:solidFill>
                <a:srgbClr val="FFD146"/>
              </a:solidFill>
              <a:cs typeface="+mn-ea"/>
              <a:sym typeface="+mn-lt"/>
            </a:endParaRPr>
          </a:p>
        </p:txBody>
      </p:sp>
      <p:sp>
        <p:nvSpPr>
          <p:cNvPr id="15" name="矩形: 圆角 14"/>
          <p:cNvSpPr/>
          <p:nvPr/>
        </p:nvSpPr>
        <p:spPr>
          <a:xfrm>
            <a:off x="1183343" y="2660559"/>
            <a:ext cx="3388656" cy="372730"/>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defRPr/>
            </a:pPr>
            <a:endParaRPr lang="zh-CN" altLang="en-US">
              <a:noFill/>
              <a:cs typeface="+mn-ea"/>
              <a:sym typeface="+mn-lt"/>
            </a:endParaRPr>
          </a:p>
        </p:txBody>
      </p:sp>
      <p:sp>
        <p:nvSpPr>
          <p:cNvPr id="17" name="文本框 66"/>
          <p:cNvSpPr txBox="1">
            <a:spLocks noChangeArrowheads="1"/>
          </p:cNvSpPr>
          <p:nvPr/>
        </p:nvSpPr>
        <p:spPr bwMode="auto">
          <a:xfrm>
            <a:off x="1311734" y="2526919"/>
            <a:ext cx="3131874" cy="460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200000"/>
              </a:lnSpc>
            </a:pPr>
            <a:r>
              <a:rPr lang="zh-CN" altLang="en-US" sz="1500" spc="225">
                <a:solidFill>
                  <a:schemeClr val="bg1"/>
                </a:solidFill>
                <a:latin typeface="+mn-lt"/>
                <a:ea typeface="+mn-ea"/>
                <a:cs typeface="+mn-ea"/>
                <a:sym typeface="+mn-lt"/>
              </a:rPr>
              <a:t>五年级下</a:t>
            </a:r>
            <a:r>
              <a:rPr lang="zh-CN" altLang="en-US" sz="1500" spc="225" smtClean="0">
                <a:solidFill>
                  <a:schemeClr val="bg1"/>
                </a:solidFill>
                <a:latin typeface="+mn-lt"/>
                <a:ea typeface="+mn-ea"/>
                <a:cs typeface="+mn-ea"/>
                <a:sym typeface="+mn-lt"/>
              </a:rPr>
              <a:t>册</a:t>
            </a:r>
            <a:endParaRPr lang="zh-CN" altLang="en-US" sz="1500" spc="225">
              <a:solidFill>
                <a:schemeClr val="bg1"/>
              </a:solidFill>
              <a:latin typeface="+mn-lt"/>
              <a:ea typeface="+mn-ea"/>
              <a:cs typeface="+mn-ea"/>
              <a:sym typeface="+mn-lt"/>
            </a:endParaRPr>
          </a:p>
        </p:txBody>
      </p:sp>
      <p:sp>
        <p:nvSpPr>
          <p:cNvPr id="18" name="文本框 17"/>
          <p:cNvSpPr txBox="1"/>
          <p:nvPr/>
        </p:nvSpPr>
        <p:spPr>
          <a:xfrm>
            <a:off x="1311735" y="1126424"/>
            <a:ext cx="3131872" cy="305468"/>
          </a:xfrm>
          <a:prstGeom prst="rect">
            <a:avLst/>
          </a:prstGeom>
          <a:noFill/>
        </p:spPr>
        <p:txBody>
          <a:bodyPr wrap="square" lIns="68580" tIns="34290" rIns="68580" bIns="34290" rtlCol="0">
            <a:spAutoFit/>
          </a:bodyPr>
          <a:lstStyle>
            <a:defPPr>
              <a:defRPr lang="zh-CN"/>
            </a:defPPr>
            <a:lvl1pPr algn="ctr">
              <a:lnSpc>
                <a:spcPct val="120000"/>
              </a:lnSpc>
              <a:defRPr kumimoji="1" spc="2400">
                <a:gradFill>
                  <a:gsLst>
                    <a:gs pos="0">
                      <a:srgbClr val="C58F67"/>
                    </a:gs>
                    <a:gs pos="100000">
                      <a:srgbClr val="C58F67"/>
                    </a:gs>
                    <a:gs pos="50000">
                      <a:srgbClr val="E4B684"/>
                    </a:gs>
                  </a:gsLst>
                  <a:lin ang="2700000" scaled="0"/>
                </a:gradFill>
                <a:latin typeface="思源宋体 CN" panose="02020400000000000000" pitchFamily="18" charset="-128"/>
                <a:ea typeface="思源宋体 CN" panose="02020400000000000000" pitchFamily="18" charset="-128"/>
              </a:defRPr>
            </a:lvl1pPr>
          </a:lstStyle>
          <a:p>
            <a:r>
              <a:rPr lang="zh-CN" altLang="en-US" b="1">
                <a:solidFill>
                  <a:schemeClr val="bg1"/>
                </a:solidFill>
                <a:latin typeface="+mn-lt"/>
                <a:ea typeface="+mn-ea"/>
                <a:cs typeface="+mn-ea"/>
                <a:sym typeface="+mn-lt"/>
              </a:rPr>
              <a:t>语文精品课件</a:t>
            </a:r>
            <a:endParaRPr lang="zh-CN" altLang="en-US" b="1">
              <a:solidFill>
                <a:schemeClr val="bg1"/>
              </a:solidFill>
              <a:latin typeface="+mn-lt"/>
              <a:ea typeface="+mn-ea"/>
              <a:cs typeface="+mn-ea"/>
              <a:sym typeface="+mn-lt"/>
            </a:endParaRPr>
          </a:p>
        </p:txBody>
      </p:sp>
      <p:cxnSp>
        <p:nvCxnSpPr>
          <p:cNvPr id="19" name="直接连接符 18"/>
          <p:cNvCxnSpPr/>
          <p:nvPr/>
        </p:nvCxnSpPr>
        <p:spPr>
          <a:xfrm>
            <a:off x="1582006" y="1569531"/>
            <a:ext cx="2591330" cy="0"/>
          </a:xfrm>
          <a:prstGeom prst="line">
            <a:avLst/>
          </a:prstGeom>
          <a:ln w="3175">
            <a:gradFill>
              <a:gsLst>
                <a:gs pos="0">
                  <a:schemeClr val="bg1">
                    <a:alpha val="0"/>
                  </a:schemeClr>
                </a:gs>
                <a:gs pos="100000">
                  <a:schemeClr val="bg1">
                    <a:alpha val="0"/>
                  </a:schemeClr>
                </a:gs>
                <a:gs pos="50000">
                  <a:schemeClr val="bg1"/>
                </a:gs>
              </a:gsLst>
              <a:lin ang="0" scaled="0"/>
            </a:gra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flipH="1">
            <a:off x="0" y="2421610"/>
            <a:ext cx="5391056" cy="90458"/>
          </a:xfrm>
          <a:prstGeom prst="rect">
            <a:avLst/>
          </a:prstGeom>
          <a:gradFill>
            <a:gsLst>
              <a:gs pos="0">
                <a:schemeClr val="bg1"/>
              </a:gs>
              <a:gs pos="10000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defRPr/>
            </a:pPr>
            <a:endParaRPr lang="zh-CN" altLang="en-US">
              <a:solidFill>
                <a:prstClr val="white"/>
              </a:solidFill>
              <a:cs typeface="+mn-ea"/>
              <a:sym typeface="+mn-lt"/>
            </a:endParaRPr>
          </a:p>
        </p:txBody>
      </p:sp>
      <p:sp>
        <p:nvSpPr>
          <p:cNvPr id="24" name="矩形 23"/>
          <p:cNvSpPr/>
          <p:nvPr/>
        </p:nvSpPr>
        <p:spPr>
          <a:xfrm flipH="1">
            <a:off x="480060" y="4622881"/>
            <a:ext cx="8663940" cy="108663"/>
          </a:xfrm>
          <a:prstGeom prst="rect">
            <a:avLst/>
          </a:prstGeom>
          <a:gradFill>
            <a:gsLst>
              <a:gs pos="0">
                <a:schemeClr val="bg1"/>
              </a:gs>
              <a:gs pos="10000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defRPr/>
            </a:pPr>
            <a:endParaRPr lang="zh-CN" altLang="en-US">
              <a:solidFill>
                <a:prstClr val="white"/>
              </a:solidFill>
              <a:cs typeface="+mn-ea"/>
              <a:sym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inVertical)">
                                      <p:cBhvr>
                                        <p:cTn id="13" dur="500"/>
                                        <p:tgtEl>
                                          <p:spTgt spid="15"/>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barn(inVertical)">
                                      <p:cBhvr>
                                        <p:cTn id="16" dur="500"/>
                                        <p:tgtEl>
                                          <p:spTgt spid="17"/>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barn(inVertical)">
                                      <p:cBhvr>
                                        <p:cTn id="19" dur="500"/>
                                        <p:tgtEl>
                                          <p:spTgt spid="18"/>
                                        </p:tgtEl>
                                      </p:cBhvr>
                                    </p:animEffect>
                                  </p:childTnLst>
                                </p:cTn>
                              </p:par>
                              <p:par>
                                <p:cTn id="20" presetID="16" presetClass="entr" presetSubtype="21"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arn(inVertical)">
                                      <p:cBhvr>
                                        <p:cTn id="22" dur="500"/>
                                        <p:tgtEl>
                                          <p:spTgt spid="19"/>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barn(inVertical)">
                                      <p:cBhvr>
                                        <p:cTn id="2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5" grpId="0"/>
      <p:bldP spid="17" grpId="0"/>
      <p:bldP spid="18"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2158588" y="2855774"/>
            <a:ext cx="4826823" cy="720582"/>
          </a:xfrm>
          <a:prstGeom prst="rect">
            <a:avLst/>
          </a:prstGeom>
          <a:ln>
            <a:solidFill>
              <a:srgbClr val="0000FF"/>
            </a:solidFill>
            <a:prstDash val="lgDashDot"/>
          </a:ln>
          <a:extLst>
            <a:ext uri="{909E8E84-426E-40DD-AFC4-6F175D3DCCD1}">
              <a14:hiddenFill xmlns:a14="http://schemas.microsoft.com/office/drawing/2010/main">
                <a:solidFill>
                  <a:srgbClr val="8DEADE"/>
                </a:solidFill>
              </a14:hiddenFill>
            </a:ext>
          </a:extLst>
        </p:spPr>
        <p:style>
          <a:lnRef idx="2">
            <a:schemeClr val="accent5"/>
          </a:lnRef>
          <a:fillRef idx="1">
            <a:schemeClr val="lt1"/>
          </a:fillRef>
          <a:effectRef idx="0">
            <a:schemeClr val="accent5"/>
          </a:effectRef>
          <a:fontRef idx="minor">
            <a:schemeClr val="dk1"/>
          </a:fontRef>
        </p:style>
        <p:txBody>
          <a:bodyPr wrap="square" lIns="68580" tIns="34290" rIns="68580" bIns="34290" rtlCol="0">
            <a:spAutoFit/>
          </a:bodyPr>
          <a:lstStyle/>
          <a:p>
            <a:pPr indent="342900" algn="ctr">
              <a:lnSpc>
                <a:spcPct val="150000"/>
              </a:lnSpc>
              <a:defRPr/>
            </a:pPr>
            <a:r>
              <a:rPr lang="zh-CN" altLang="en-US" sz="1500">
                <a:solidFill>
                  <a:prstClr val="black"/>
                </a:solidFill>
                <a:cs typeface="+mn-ea"/>
                <a:sym typeface="+mn-lt"/>
              </a:rPr>
              <a:t>写的时候要展开丰富合理的想象，把遇到的困境、求生方法写具体。如果能把心情的变化写出来就更好了。</a:t>
            </a:r>
            <a:endParaRPr lang="zh-CN" altLang="en-US" sz="1500">
              <a:solidFill>
                <a:prstClr val="black"/>
              </a:solidFill>
              <a:cs typeface="+mn-ea"/>
              <a:sym typeface="+mn-lt"/>
            </a:endParaRPr>
          </a:p>
        </p:txBody>
      </p:sp>
      <p:sp>
        <p:nvSpPr>
          <p:cNvPr id="3" name="圆角矩形 2"/>
          <p:cNvSpPr/>
          <p:nvPr/>
        </p:nvSpPr>
        <p:spPr>
          <a:xfrm>
            <a:off x="3704035" y="1128708"/>
            <a:ext cx="1735931" cy="478155"/>
          </a:xfrm>
          <a:prstGeom prst="roundRect">
            <a:avLst/>
          </a:prstGeom>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defRPr/>
            </a:pPr>
            <a:r>
              <a:rPr lang="zh-CN" altLang="en-US" sz="1500" b="1">
                <a:solidFill>
                  <a:srgbClr val="0000FF"/>
                </a:solidFill>
                <a:cs typeface="+mn-ea"/>
                <a:sym typeface="+mn-lt"/>
              </a:rPr>
              <a:t>习作内容</a:t>
            </a:r>
            <a:endParaRPr lang="zh-CN" altLang="zh-CN" sz="1500" b="1">
              <a:solidFill>
                <a:srgbClr val="0000FF"/>
              </a:solidFill>
              <a:cs typeface="+mn-ea"/>
              <a:sym typeface="+mn-lt"/>
            </a:endParaRPr>
          </a:p>
        </p:txBody>
      </p:sp>
      <p:sp>
        <p:nvSpPr>
          <p:cNvPr id="44" name="矩形 43"/>
          <p:cNvSpPr/>
          <p:nvPr/>
        </p:nvSpPr>
        <p:spPr>
          <a:xfrm>
            <a:off x="2169271" y="1982428"/>
            <a:ext cx="4805456" cy="300083"/>
          </a:xfrm>
          <a:prstGeom prst="rect">
            <a:avLst/>
          </a:prstGeom>
          <a:solidFill>
            <a:srgbClr val="FDB00D"/>
          </a:solidFill>
        </p:spPr>
        <p:txBody>
          <a:bodyPr wrap="square" lIns="68580" tIns="34290" rIns="68580" bIns="34290">
            <a:spAutoFit/>
          </a:bodyPr>
          <a:lstStyle/>
          <a:p>
            <a:pPr algn="ctr">
              <a:defRPr/>
            </a:pPr>
            <a:r>
              <a:rPr lang="zh-CN" altLang="en-US" sz="1500">
                <a:solidFill>
                  <a:prstClr val="black"/>
                </a:solidFill>
                <a:cs typeface="+mn-ea"/>
                <a:sym typeface="+mn-lt"/>
              </a:rPr>
              <a:t>编写一个惊险刺激的探险故事</a:t>
            </a:r>
            <a:endParaRPr lang="zh-CN" altLang="en-US" sz="1500">
              <a:solidFill>
                <a:prstClr val="black"/>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mc:Choice>
    <mc:Fallback>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6" dur="1000" fill="hold"/>
                                        <p:tgtEl>
                                          <p:spTgt spid="4"/>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wipe(left)">
                                      <p:cBhvr>
                                        <p:cTn id="2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44"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485258" y="1655999"/>
            <a:ext cx="2638326" cy="2638326"/>
          </a:xfrm>
          <a:prstGeom prst="rect">
            <a:avLst/>
          </a:prstGeom>
        </p:spPr>
      </p:pic>
      <p:sp>
        <p:nvSpPr>
          <p:cNvPr id="4" name="文本框 3"/>
          <p:cNvSpPr txBox="1"/>
          <p:nvPr/>
        </p:nvSpPr>
        <p:spPr>
          <a:xfrm>
            <a:off x="2877671" y="2959130"/>
            <a:ext cx="5983941" cy="374333"/>
          </a:xfrm>
          <a:prstGeom prst="rect">
            <a:avLst/>
          </a:prstGeom>
          <a:ln>
            <a:solidFill>
              <a:srgbClr val="0000FF"/>
            </a:solidFill>
            <a:prstDash val="lgDashDot"/>
          </a:ln>
          <a:extLst>
            <a:ext uri="{909E8E84-426E-40DD-AFC4-6F175D3DCCD1}">
              <a14:hiddenFill xmlns:a14="http://schemas.microsoft.com/office/drawing/2010/main">
                <a:solidFill>
                  <a:srgbClr val="8DEADE"/>
                </a:solidFill>
              </a14:hiddenFill>
            </a:ext>
          </a:extLst>
        </p:spPr>
        <p:style>
          <a:lnRef idx="2">
            <a:schemeClr val="accent5"/>
          </a:lnRef>
          <a:fillRef idx="1">
            <a:schemeClr val="lt1"/>
          </a:fillRef>
          <a:effectRef idx="0">
            <a:schemeClr val="accent5"/>
          </a:effectRef>
          <a:fontRef idx="minor">
            <a:schemeClr val="dk1"/>
          </a:fontRef>
        </p:style>
        <p:txBody>
          <a:bodyPr wrap="square" lIns="68580" tIns="34290" rIns="68580" bIns="34290" rtlCol="0">
            <a:spAutoFit/>
          </a:bodyPr>
          <a:lstStyle/>
          <a:p>
            <a:pPr indent="342900">
              <a:lnSpc>
                <a:spcPct val="150000"/>
              </a:lnSpc>
              <a:defRPr/>
            </a:pPr>
            <a:r>
              <a:rPr lang="zh-CN" altLang="en-US" sz="1500">
                <a:solidFill>
                  <a:prstClr val="black"/>
                </a:solidFill>
                <a:cs typeface="+mn-ea"/>
                <a:sym typeface="+mn-lt"/>
              </a:rPr>
              <a:t>你想去哪儿探险？打算带上哪些装备？可能会遇到什么险情？</a:t>
            </a:r>
            <a:endParaRPr lang="zh-CN" altLang="en-US" sz="1500">
              <a:solidFill>
                <a:prstClr val="black"/>
              </a:solidFill>
              <a:cs typeface="+mn-ea"/>
              <a:sym typeface="+mn-lt"/>
            </a:endParaRPr>
          </a:p>
        </p:txBody>
      </p:sp>
      <p:sp>
        <p:nvSpPr>
          <p:cNvPr id="13" name="圆角矩形标注 12"/>
          <p:cNvSpPr/>
          <p:nvPr/>
        </p:nvSpPr>
        <p:spPr>
          <a:xfrm>
            <a:off x="2727770" y="1237129"/>
            <a:ext cx="4237673" cy="1005554"/>
          </a:xfrm>
          <a:prstGeom prst="wedgeRoundRectCallout">
            <a:avLst>
              <a:gd name="adj1" fmla="val -43097"/>
              <a:gd name="adj2" fmla="val 75453"/>
              <a:gd name="adj3" fmla="val 16667"/>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lIns="68580" tIns="34290" rIns="68580" bIns="34290" anchor="ctr"/>
          <a:lstStyle/>
          <a:p>
            <a:pPr indent="342900" defTabSz="342900">
              <a:lnSpc>
                <a:spcPct val="150000"/>
              </a:lnSpc>
              <a:defRPr/>
            </a:pPr>
            <a:r>
              <a:rPr lang="zh-CN" altLang="en-US" sz="1500" b="1">
                <a:solidFill>
                  <a:prstClr val="black"/>
                </a:solidFill>
                <a:cs typeface="+mn-ea"/>
                <a:sym typeface="+mn-lt"/>
              </a:rPr>
              <a:t>准备好了吗？快开始我们的探险之旅吧！</a:t>
            </a:r>
            <a:endParaRPr lang="zh-CN" altLang="en-US" sz="1500" b="1">
              <a:solidFill>
                <a:prstClr val="black"/>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mc:Choice>
    <mc:Fallback>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arn(inVertical)">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2314500" y="1526519"/>
            <a:ext cx="4123172" cy="530915"/>
          </a:xfrm>
          <a:prstGeom prst="rect">
            <a:avLst/>
          </a:prstGeom>
          <a:ln>
            <a:solidFill>
              <a:srgbClr val="0000FF"/>
            </a:solidFill>
            <a:prstDash val="lgDashDot"/>
          </a:ln>
          <a:extLst>
            <a:ext uri="{909E8E84-426E-40DD-AFC4-6F175D3DCCD1}">
              <a14:hiddenFill xmlns:a14="http://schemas.microsoft.com/office/drawing/2010/main">
                <a:solidFill>
                  <a:srgbClr val="8DEADE"/>
                </a:solidFill>
              </a14:hiddenFill>
            </a:ext>
          </a:extLst>
        </p:spPr>
        <p:style>
          <a:lnRef idx="2">
            <a:schemeClr val="accent5"/>
          </a:lnRef>
          <a:fillRef idx="1">
            <a:schemeClr val="lt1"/>
          </a:fillRef>
          <a:effectRef idx="0">
            <a:schemeClr val="accent5"/>
          </a:effectRef>
          <a:fontRef idx="minor">
            <a:schemeClr val="dk1"/>
          </a:fontRef>
        </p:style>
        <p:txBody>
          <a:bodyPr wrap="square" lIns="68580" tIns="34290" rIns="68580" bIns="34290" rtlCol="0">
            <a:spAutoFit/>
          </a:bodyPr>
          <a:lstStyle/>
          <a:p>
            <a:pPr>
              <a:defRPr/>
            </a:pPr>
            <a:r>
              <a:rPr lang="zh-CN" altLang="en-US" sz="1500">
                <a:solidFill>
                  <a:prstClr val="black"/>
                </a:solidFill>
                <a:cs typeface="+mn-ea"/>
                <a:sym typeface="+mn-lt"/>
              </a:rPr>
              <a:t>茫茫大漠    热带雨林     海中荒岛 </a:t>
            </a:r>
            <a:endParaRPr lang="en-US" altLang="zh-CN" sz="1500">
              <a:solidFill>
                <a:prstClr val="black"/>
              </a:solidFill>
              <a:cs typeface="+mn-ea"/>
              <a:sym typeface="+mn-lt"/>
            </a:endParaRPr>
          </a:p>
          <a:p>
            <a:pPr>
              <a:defRPr/>
            </a:pPr>
            <a:r>
              <a:rPr lang="zh-CN" altLang="en-US" sz="1500">
                <a:solidFill>
                  <a:prstClr val="black"/>
                </a:solidFill>
                <a:cs typeface="+mn-ea"/>
                <a:sym typeface="+mn-lt"/>
              </a:rPr>
              <a:t>幽深洞穴    南极冰川</a:t>
            </a:r>
            <a:endParaRPr lang="zh-CN" altLang="en-US" sz="1500">
              <a:solidFill>
                <a:prstClr val="black"/>
              </a:solidFill>
              <a:cs typeface="+mn-ea"/>
              <a:sym typeface="+mn-lt"/>
            </a:endParaRPr>
          </a:p>
        </p:txBody>
      </p:sp>
      <p:sp>
        <p:nvSpPr>
          <p:cNvPr id="3" name="圆角矩形 2"/>
          <p:cNvSpPr/>
          <p:nvPr/>
        </p:nvSpPr>
        <p:spPr>
          <a:xfrm>
            <a:off x="718986" y="1579168"/>
            <a:ext cx="1117189" cy="478155"/>
          </a:xfrm>
          <a:prstGeom prst="roundRect">
            <a:avLst/>
          </a:prstGeom>
          <a:solidFill>
            <a:srgbClr val="FDB00D"/>
          </a:solidFill>
          <a:ln>
            <a:no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defRPr/>
            </a:pPr>
            <a:r>
              <a:rPr lang="zh-CN" altLang="zh-CN" sz="1800" b="1">
                <a:solidFill>
                  <a:schemeClr val="tx1">
                    <a:lumMod val="85000"/>
                    <a:lumOff val="15000"/>
                  </a:schemeClr>
                </a:solidFill>
                <a:cs typeface="+mn-ea"/>
                <a:sym typeface="+mn-lt"/>
              </a:rPr>
              <a:t>场景</a:t>
            </a:r>
            <a:endParaRPr lang="zh-CN" altLang="zh-CN" sz="1800" b="1">
              <a:solidFill>
                <a:schemeClr val="tx1">
                  <a:lumMod val="85000"/>
                  <a:lumOff val="15000"/>
                </a:schemeClr>
              </a:solidFill>
              <a:cs typeface="+mn-ea"/>
              <a:sym typeface="+mn-lt"/>
            </a:endParaRPr>
          </a:p>
        </p:txBody>
      </p:sp>
      <p:sp>
        <p:nvSpPr>
          <p:cNvPr id="6" name="文本框 5"/>
          <p:cNvSpPr txBox="1"/>
          <p:nvPr/>
        </p:nvSpPr>
        <p:spPr>
          <a:xfrm>
            <a:off x="2320153" y="2596883"/>
            <a:ext cx="4139642" cy="530915"/>
          </a:xfrm>
          <a:prstGeom prst="rect">
            <a:avLst/>
          </a:prstGeom>
          <a:ln>
            <a:solidFill>
              <a:srgbClr val="0000FF"/>
            </a:solidFill>
            <a:prstDash val="lgDashDot"/>
          </a:ln>
          <a:extLst>
            <a:ext uri="{909E8E84-426E-40DD-AFC4-6F175D3DCCD1}">
              <a14:hiddenFill xmlns:a14="http://schemas.microsoft.com/office/drawing/2010/main">
                <a:solidFill>
                  <a:srgbClr val="8DEADE"/>
                </a:solidFill>
              </a14:hiddenFill>
            </a:ext>
          </a:extLst>
        </p:spPr>
        <p:style>
          <a:lnRef idx="2">
            <a:schemeClr val="accent5"/>
          </a:lnRef>
          <a:fillRef idx="1">
            <a:schemeClr val="lt1"/>
          </a:fillRef>
          <a:effectRef idx="0">
            <a:schemeClr val="accent5"/>
          </a:effectRef>
          <a:fontRef idx="minor">
            <a:schemeClr val="dk1"/>
          </a:fontRef>
        </p:style>
        <p:txBody>
          <a:bodyPr wrap="square" lIns="68580" tIns="34290" rIns="68580" bIns="34290" rtlCol="0">
            <a:spAutoFit/>
          </a:bodyPr>
          <a:lstStyle/>
          <a:p>
            <a:pPr>
              <a:defRPr/>
            </a:pPr>
            <a:r>
              <a:rPr lang="zh-CN" altLang="en-US" sz="1500">
                <a:solidFill>
                  <a:prstClr val="black"/>
                </a:solidFill>
                <a:cs typeface="+mn-ea"/>
                <a:sym typeface="+mn-lt"/>
              </a:rPr>
              <a:t>指南针      地图      饮用水 </a:t>
            </a:r>
            <a:endParaRPr lang="en-US" altLang="zh-CN" sz="1500">
              <a:solidFill>
                <a:prstClr val="black"/>
              </a:solidFill>
              <a:cs typeface="+mn-ea"/>
              <a:sym typeface="+mn-lt"/>
            </a:endParaRPr>
          </a:p>
          <a:p>
            <a:pPr>
              <a:defRPr/>
            </a:pPr>
            <a:r>
              <a:rPr lang="zh-CN" altLang="en-US" sz="1500">
                <a:solidFill>
                  <a:prstClr val="black"/>
                </a:solidFill>
                <a:cs typeface="+mn-ea"/>
                <a:sym typeface="+mn-lt"/>
              </a:rPr>
              <a:t>食物         药品      帐篷</a:t>
            </a:r>
            <a:endParaRPr lang="zh-CN" altLang="en-US" sz="1500">
              <a:solidFill>
                <a:prstClr val="black"/>
              </a:solidFill>
              <a:cs typeface="+mn-ea"/>
              <a:sym typeface="+mn-lt"/>
            </a:endParaRPr>
          </a:p>
        </p:txBody>
      </p:sp>
      <p:sp>
        <p:nvSpPr>
          <p:cNvPr id="8" name="圆角矩形 7"/>
          <p:cNvSpPr/>
          <p:nvPr/>
        </p:nvSpPr>
        <p:spPr>
          <a:xfrm>
            <a:off x="696861" y="2682716"/>
            <a:ext cx="1128253" cy="478155"/>
          </a:xfrm>
          <a:prstGeom prst="roundRect">
            <a:avLst/>
          </a:prstGeom>
          <a:solidFill>
            <a:srgbClr val="FDB00D"/>
          </a:solidFill>
          <a:ln>
            <a:no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defRPr/>
            </a:pPr>
            <a:r>
              <a:rPr lang="zh-CN" altLang="zh-CN" sz="1800" b="1">
                <a:solidFill>
                  <a:schemeClr val="tx1">
                    <a:lumMod val="85000"/>
                    <a:lumOff val="15000"/>
                  </a:schemeClr>
                </a:solidFill>
                <a:cs typeface="+mn-ea"/>
                <a:sym typeface="+mn-lt"/>
              </a:rPr>
              <a:t>装备</a:t>
            </a:r>
            <a:endParaRPr lang="zh-CN" altLang="zh-CN" sz="1800" b="1">
              <a:solidFill>
                <a:schemeClr val="tx1">
                  <a:lumMod val="85000"/>
                  <a:lumOff val="15000"/>
                </a:schemeClr>
              </a:solidFill>
              <a:cs typeface="+mn-ea"/>
              <a:sym typeface="+mn-lt"/>
            </a:endParaRPr>
          </a:p>
        </p:txBody>
      </p:sp>
      <p:sp>
        <p:nvSpPr>
          <p:cNvPr id="9" name="文本框 8"/>
          <p:cNvSpPr txBox="1"/>
          <p:nvPr/>
        </p:nvSpPr>
        <p:spPr>
          <a:xfrm>
            <a:off x="2331214" y="3617718"/>
            <a:ext cx="4128581" cy="530915"/>
          </a:xfrm>
          <a:prstGeom prst="rect">
            <a:avLst/>
          </a:prstGeom>
          <a:ln>
            <a:solidFill>
              <a:srgbClr val="0000FF"/>
            </a:solidFill>
            <a:prstDash val="lgDashDot"/>
          </a:ln>
          <a:extLst>
            <a:ext uri="{909E8E84-426E-40DD-AFC4-6F175D3DCCD1}">
              <a14:hiddenFill xmlns:a14="http://schemas.microsoft.com/office/drawing/2010/main">
                <a:solidFill>
                  <a:srgbClr val="8DEADE"/>
                </a:solidFill>
              </a14:hiddenFill>
            </a:ext>
          </a:extLst>
        </p:spPr>
        <p:style>
          <a:lnRef idx="2">
            <a:schemeClr val="accent5"/>
          </a:lnRef>
          <a:fillRef idx="1">
            <a:schemeClr val="lt1"/>
          </a:fillRef>
          <a:effectRef idx="0">
            <a:schemeClr val="accent5"/>
          </a:effectRef>
          <a:fontRef idx="minor">
            <a:schemeClr val="dk1"/>
          </a:fontRef>
        </p:style>
        <p:txBody>
          <a:bodyPr wrap="square" lIns="68580" tIns="34290" rIns="68580" bIns="34290" rtlCol="0">
            <a:spAutoFit/>
          </a:bodyPr>
          <a:lstStyle/>
          <a:p>
            <a:pPr>
              <a:defRPr/>
            </a:pPr>
            <a:r>
              <a:rPr lang="zh-CN" altLang="en-US" sz="1500">
                <a:solidFill>
                  <a:prstClr val="black"/>
                </a:solidFill>
                <a:cs typeface="+mn-ea"/>
                <a:sym typeface="+mn-lt"/>
              </a:rPr>
              <a:t>遭遇猛兽    暴雨来袭     突发疾病 </a:t>
            </a:r>
            <a:endParaRPr lang="en-US" altLang="zh-CN" sz="1500">
              <a:solidFill>
                <a:prstClr val="black"/>
              </a:solidFill>
              <a:cs typeface="+mn-ea"/>
              <a:sym typeface="+mn-lt"/>
            </a:endParaRPr>
          </a:p>
          <a:p>
            <a:pPr>
              <a:defRPr/>
            </a:pPr>
            <a:r>
              <a:rPr lang="zh-CN" altLang="en-US" sz="1500">
                <a:solidFill>
                  <a:prstClr val="black"/>
                </a:solidFill>
                <a:cs typeface="+mn-ea"/>
                <a:sym typeface="+mn-lt"/>
              </a:rPr>
              <a:t>断水断粮    落石雪崩</a:t>
            </a:r>
            <a:endParaRPr lang="zh-CN" altLang="en-US" sz="1500">
              <a:solidFill>
                <a:prstClr val="black"/>
              </a:solidFill>
              <a:cs typeface="+mn-ea"/>
              <a:sym typeface="+mn-lt"/>
            </a:endParaRPr>
          </a:p>
        </p:txBody>
      </p:sp>
      <p:sp>
        <p:nvSpPr>
          <p:cNvPr id="10" name="圆角矩形 9"/>
          <p:cNvSpPr/>
          <p:nvPr/>
        </p:nvSpPr>
        <p:spPr>
          <a:xfrm>
            <a:off x="685801" y="3581876"/>
            <a:ext cx="1128251" cy="478155"/>
          </a:xfrm>
          <a:prstGeom prst="roundRect">
            <a:avLst/>
          </a:prstGeom>
          <a:solidFill>
            <a:srgbClr val="FDB00D"/>
          </a:solidFill>
          <a:ln>
            <a:no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defRPr/>
            </a:pPr>
            <a:r>
              <a:rPr lang="zh-CN" altLang="zh-CN" sz="1800" b="1">
                <a:solidFill>
                  <a:schemeClr val="tx1">
                    <a:lumMod val="85000"/>
                    <a:lumOff val="15000"/>
                  </a:schemeClr>
                </a:solidFill>
                <a:cs typeface="+mn-ea"/>
                <a:sym typeface="+mn-lt"/>
              </a:rPr>
              <a:t>险情</a:t>
            </a:r>
            <a:endParaRPr lang="zh-CN" altLang="zh-CN" sz="1800" b="1">
              <a:solidFill>
                <a:schemeClr val="tx1">
                  <a:lumMod val="85000"/>
                  <a:lumOff val="15000"/>
                </a:schemeClr>
              </a:solidFill>
              <a:cs typeface="+mn-ea"/>
              <a:sym typeface="+mn-lt"/>
            </a:endParaRPr>
          </a:p>
        </p:txBody>
      </p:sp>
      <p:pic>
        <p:nvPicPr>
          <p:cNvPr id="2" name="图片 1"/>
          <p:cNvPicPr>
            <a:picLocks noChangeAspect="1"/>
          </p:cNvPicPr>
          <p:nvPr/>
        </p:nvPicPr>
        <p:blipFill>
          <a:blip r:embed="rId1"/>
          <a:stretch>
            <a:fillRect/>
          </a:stretch>
        </p:blipFill>
        <p:spPr>
          <a:xfrm>
            <a:off x="6769892" y="1028323"/>
            <a:ext cx="1655123" cy="1101691"/>
          </a:xfrm>
          <a:prstGeom prst="rect">
            <a:avLst/>
          </a:prstGeom>
        </p:spPr>
      </p:pic>
      <p:pic>
        <p:nvPicPr>
          <p:cNvPr id="13" name="图片 12"/>
          <p:cNvPicPr>
            <a:picLocks noChangeAspect="1"/>
          </p:cNvPicPr>
          <p:nvPr/>
        </p:nvPicPr>
        <p:blipFill>
          <a:blip r:embed="rId2"/>
          <a:stretch>
            <a:fillRect/>
          </a:stretch>
        </p:blipFill>
        <p:spPr>
          <a:xfrm>
            <a:off x="6769892" y="2248041"/>
            <a:ext cx="1655123" cy="1098242"/>
          </a:xfrm>
          <a:prstGeom prst="rect">
            <a:avLst/>
          </a:prstGeom>
        </p:spPr>
      </p:pic>
      <p:pic>
        <p:nvPicPr>
          <p:cNvPr id="14" name="图片 13"/>
          <p:cNvPicPr>
            <a:picLocks noChangeAspect="1"/>
          </p:cNvPicPr>
          <p:nvPr/>
        </p:nvPicPr>
        <p:blipFill>
          <a:blip r:embed="rId3"/>
          <a:stretch>
            <a:fillRect/>
          </a:stretch>
        </p:blipFill>
        <p:spPr>
          <a:xfrm>
            <a:off x="6771186" y="3464310"/>
            <a:ext cx="1652536" cy="110169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0" advTm="4000"/>
    </mc:Choice>
    <mc:Fallback>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6" dur="1000" fill="hold"/>
                                        <p:tgtEl>
                                          <p:spTgt spid="4"/>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4" dur="1000" fill="hold"/>
                                        <p:tgtEl>
                                          <p:spTgt spid="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5" presetClass="entr" presetSubtype="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52" dur="1000" fill="hold"/>
                                        <p:tgtEl>
                                          <p:spTgt spid="9"/>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6" grpId="0"/>
      <p:bldP spid="8" grpId="0"/>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文本框 9"/>
          <p:cNvSpPr txBox="1"/>
          <p:nvPr/>
        </p:nvSpPr>
        <p:spPr>
          <a:xfrm rot="10800000" flipV="1">
            <a:off x="2987040" y="280310"/>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2" name="文本框 1"/>
          <p:cNvSpPr txBox="1"/>
          <p:nvPr/>
        </p:nvSpPr>
        <p:spPr>
          <a:xfrm rot="10800000" flipV="1">
            <a:off x="4080986" y="899435"/>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3" name="文本框 2"/>
          <p:cNvSpPr txBox="1"/>
          <p:nvPr/>
        </p:nvSpPr>
        <p:spPr>
          <a:xfrm rot="10800000" flipV="1">
            <a:off x="5452110" y="543200"/>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61" name="AutoShape 46"/>
          <p:cNvSpPr/>
          <p:nvPr/>
        </p:nvSpPr>
        <p:spPr>
          <a:xfrm>
            <a:off x="5955519" y="1163479"/>
            <a:ext cx="2566988" cy="1496378"/>
          </a:xfrm>
          <a:prstGeom prst="wedgeRoundRectCallout">
            <a:avLst>
              <a:gd name="adj1" fmla="val -65510"/>
              <a:gd name="adj2" fmla="val 34086"/>
              <a:gd name="adj3" fmla="val 16667"/>
            </a:avLst>
          </a:prstGeom>
          <a:noFill/>
          <a:ln w="9525" cap="flat" cmpd="sng">
            <a:solidFill>
              <a:srgbClr val="000000"/>
            </a:solidFill>
            <a:prstDash val="dash"/>
            <a:miter/>
            <a:headEnd type="none" w="med" len="med"/>
            <a:tailEnd type="none" w="med" len="med"/>
          </a:ln>
        </p:spPr>
        <p:txBody>
          <a:bodyPr lIns="68580" tIns="34290" rIns="68580" bIns="34290"/>
          <a:lstStyle>
            <a:lvl1pPr marL="265430" indent="-265430" algn="l" rtl="0" eaLnBrk="0" fontAlgn="base" hangingPunct="0">
              <a:spcBef>
                <a:spcPts val="250"/>
              </a:spcBef>
              <a:spcAft>
                <a:spcPct val="0"/>
              </a:spcAft>
              <a:buClr>
                <a:schemeClr val="accent1"/>
              </a:buClr>
              <a:buSzPct val="80000"/>
              <a:buFont typeface="Wingdings 2" panose="05020102010507070707" pitchFamily="18" charset="2"/>
              <a:buChar char=""/>
              <a:defRPr sz="2800" kern="1200">
                <a:solidFill>
                  <a:schemeClr val="tx1"/>
                </a:solidFill>
                <a:latin typeface="+mn-lt"/>
                <a:ea typeface="+mn-ea"/>
                <a:cs typeface="+mn-cs"/>
              </a:defRPr>
            </a:lvl1pPr>
            <a:lvl2pPr marL="548005" indent="-200025" algn="l" rtl="0" eaLnBrk="0" fontAlgn="base" hangingPunct="0">
              <a:spcBef>
                <a:spcPts val="250"/>
              </a:spcBef>
              <a:spcAft>
                <a:spcPct val="0"/>
              </a:spcAft>
              <a:buClr>
                <a:schemeClr val="accent1"/>
              </a:buClr>
              <a:buSzTx/>
              <a:buFont typeface="Verdana" panose="020B0604030504040204" pitchFamily="34" charset="0"/>
              <a:buChar char="◦"/>
              <a:defRPr sz="2400" kern="1200">
                <a:solidFill>
                  <a:schemeClr val="tx1"/>
                </a:solidFill>
                <a:latin typeface="+mn-lt"/>
                <a:ea typeface="+mn-ea"/>
                <a:cs typeface="+mn-cs"/>
              </a:defRPr>
            </a:lvl2pPr>
            <a:lvl3pPr marL="786130" indent="-182880" algn="l" rtl="0" eaLnBrk="0" fontAlgn="base" hangingPunct="0">
              <a:spcBef>
                <a:spcPts val="250"/>
              </a:spcBef>
              <a:spcAft>
                <a:spcPct val="0"/>
              </a:spcAft>
              <a:buClr>
                <a:srgbClr val="ED3742"/>
              </a:buClr>
              <a:buSzTx/>
              <a:buFont typeface="Wingdings 2" panose="05020102010507070707" pitchFamily="18" charset="2"/>
              <a:buChar char=""/>
              <a:defRPr sz="2200" kern="1200">
                <a:solidFill>
                  <a:schemeClr val="tx1"/>
                </a:solidFill>
                <a:latin typeface="+mn-lt"/>
                <a:ea typeface="+mn-ea"/>
                <a:cs typeface="+mn-cs"/>
              </a:defRPr>
            </a:lvl3pPr>
            <a:lvl4pPr marL="1024255" indent="-182880" algn="l" rtl="0" eaLnBrk="0" fontAlgn="base" hangingPunct="0">
              <a:spcBef>
                <a:spcPts val="225"/>
              </a:spcBef>
              <a:spcAft>
                <a:spcPct val="0"/>
              </a:spcAft>
              <a:buClr>
                <a:srgbClr val="ED3742"/>
              </a:buClr>
              <a:buSzPct val="112000"/>
              <a:buFont typeface="Verdana" panose="020B0604030504040204" pitchFamily="34" charset="0"/>
              <a:buChar char="◦"/>
              <a:defRPr sz="1900" kern="1200">
                <a:solidFill>
                  <a:schemeClr val="tx1"/>
                </a:solidFill>
                <a:latin typeface="+mn-lt"/>
                <a:ea typeface="+mn-ea"/>
                <a:cs typeface="+mn-cs"/>
              </a:defRPr>
            </a:lvl4pPr>
            <a:lvl5pPr marL="1279525" indent="-182880" algn="l" rtl="0" eaLnBrk="0" fontAlgn="base" hangingPunct="0">
              <a:spcBef>
                <a:spcPts val="250"/>
              </a:spcBef>
              <a:spcAft>
                <a:spcPct val="0"/>
              </a:spcAft>
              <a:buClr>
                <a:srgbClr val="4A85BF"/>
              </a:buClr>
              <a:buSzTx/>
              <a:buFont typeface="Wingdings 2" panose="05020102010507070707" pitchFamily="18" charset="2"/>
              <a:buChar char=""/>
              <a:defRPr sz="2000" kern="1200">
                <a:solidFill>
                  <a:schemeClr val="tx1"/>
                </a:solidFill>
                <a:latin typeface="+mn-lt"/>
                <a:ea typeface="+mn-ea"/>
                <a:cs typeface="+mn-cs"/>
              </a:defRPr>
            </a:lvl5pPr>
          </a:lstStyle>
          <a:p>
            <a:pPr marL="0" indent="342900" algn="just" defTabSz="457200" eaLnBrk="1" hangingPunct="1">
              <a:spcBef>
                <a:spcPct val="0"/>
              </a:spcBef>
              <a:buClrTx/>
              <a:buSzTx/>
              <a:buNone/>
              <a:defRPr/>
            </a:pPr>
            <a:r>
              <a:rPr lang="zh-CN" altLang="en-US" sz="1500" b="1">
                <a:solidFill>
                  <a:prstClr val="black"/>
                </a:solidFill>
                <a:cs typeface="+mn-ea"/>
                <a:sym typeface="+mn-lt"/>
              </a:rPr>
              <a:t>把遇到的困境、</a:t>
            </a:r>
            <a:r>
              <a:rPr lang="zh-CN" altLang="en-US" sz="1500" b="1">
                <a:solidFill>
                  <a:srgbClr val="C00000"/>
                </a:solidFill>
                <a:cs typeface="+mn-ea"/>
                <a:sym typeface="+mn-lt"/>
              </a:rPr>
              <a:t>求生的方法</a:t>
            </a:r>
            <a:r>
              <a:rPr lang="zh-CN" altLang="en-US" sz="1500" b="1">
                <a:solidFill>
                  <a:prstClr val="black"/>
                </a:solidFill>
                <a:cs typeface="+mn-ea"/>
                <a:sym typeface="+mn-lt"/>
              </a:rPr>
              <a:t>写具体，同时把这次探险活动的</a:t>
            </a:r>
            <a:r>
              <a:rPr lang="zh-CN" altLang="en-US" sz="1500" b="1">
                <a:solidFill>
                  <a:srgbClr val="C00000"/>
                </a:solidFill>
                <a:cs typeface="+mn-ea"/>
                <a:sym typeface="+mn-lt"/>
              </a:rPr>
              <a:t>心理活动</a:t>
            </a:r>
            <a:r>
              <a:rPr lang="zh-CN" altLang="en-US" sz="1500" b="1">
                <a:solidFill>
                  <a:prstClr val="black"/>
                </a:solidFill>
                <a:cs typeface="+mn-ea"/>
                <a:sym typeface="+mn-lt"/>
              </a:rPr>
              <a:t>写好。</a:t>
            </a:r>
            <a:endParaRPr lang="zh-CN" altLang="en-US" sz="1500" b="1">
              <a:solidFill>
                <a:prstClr val="black"/>
              </a:solidFill>
              <a:cs typeface="+mn-ea"/>
              <a:sym typeface="+mn-lt"/>
            </a:endParaRPr>
          </a:p>
        </p:txBody>
      </p:sp>
      <p:sp>
        <p:nvSpPr>
          <p:cNvPr id="62" name="AutoShape 45"/>
          <p:cNvSpPr/>
          <p:nvPr/>
        </p:nvSpPr>
        <p:spPr>
          <a:xfrm>
            <a:off x="938553" y="1163479"/>
            <a:ext cx="2565805" cy="1408271"/>
          </a:xfrm>
          <a:prstGeom prst="wedgeRoundRectCallout">
            <a:avLst>
              <a:gd name="adj1" fmla="val 34814"/>
              <a:gd name="adj2" fmla="val 79320"/>
              <a:gd name="adj3" fmla="val 16667"/>
            </a:avLst>
          </a:prstGeom>
          <a:noFill/>
          <a:ln w="9525" cap="flat" cmpd="sng">
            <a:solidFill>
              <a:srgbClr val="000000"/>
            </a:solidFill>
            <a:prstDash val="dash"/>
            <a:miter/>
            <a:headEnd type="none" w="med" len="med"/>
            <a:tailEnd type="none" w="med" len="med"/>
          </a:ln>
        </p:spPr>
        <p:txBody>
          <a:bodyPr lIns="68580" tIns="34290" rIns="68580" bIns="34290"/>
          <a:lstStyle>
            <a:lvl1pPr marL="265430" indent="-265430" algn="l" rtl="0" eaLnBrk="0" fontAlgn="base" hangingPunct="0">
              <a:spcBef>
                <a:spcPts val="250"/>
              </a:spcBef>
              <a:spcAft>
                <a:spcPct val="0"/>
              </a:spcAft>
              <a:buClr>
                <a:schemeClr val="accent1"/>
              </a:buClr>
              <a:buSzPct val="80000"/>
              <a:buFont typeface="Wingdings 2" panose="05020102010507070707" pitchFamily="18" charset="2"/>
              <a:buChar char=""/>
              <a:defRPr sz="2800" kern="1200">
                <a:solidFill>
                  <a:schemeClr val="tx1"/>
                </a:solidFill>
                <a:latin typeface="+mn-lt"/>
                <a:ea typeface="+mn-ea"/>
                <a:cs typeface="+mn-cs"/>
              </a:defRPr>
            </a:lvl1pPr>
            <a:lvl2pPr marL="548005" indent="-200025" algn="l" rtl="0" eaLnBrk="0" fontAlgn="base" hangingPunct="0">
              <a:spcBef>
                <a:spcPts val="250"/>
              </a:spcBef>
              <a:spcAft>
                <a:spcPct val="0"/>
              </a:spcAft>
              <a:buClr>
                <a:schemeClr val="accent1"/>
              </a:buClr>
              <a:buSzTx/>
              <a:buFont typeface="Verdana" panose="020B0604030504040204" pitchFamily="34" charset="0"/>
              <a:buChar char="◦"/>
              <a:defRPr sz="2400" kern="1200">
                <a:solidFill>
                  <a:schemeClr val="tx1"/>
                </a:solidFill>
                <a:latin typeface="+mn-lt"/>
                <a:ea typeface="+mn-ea"/>
                <a:cs typeface="+mn-cs"/>
              </a:defRPr>
            </a:lvl2pPr>
            <a:lvl3pPr marL="786130" indent="-182880" algn="l" rtl="0" eaLnBrk="0" fontAlgn="base" hangingPunct="0">
              <a:spcBef>
                <a:spcPts val="250"/>
              </a:spcBef>
              <a:spcAft>
                <a:spcPct val="0"/>
              </a:spcAft>
              <a:buClr>
                <a:srgbClr val="ED3742"/>
              </a:buClr>
              <a:buSzTx/>
              <a:buFont typeface="Wingdings 2" panose="05020102010507070707" pitchFamily="18" charset="2"/>
              <a:buChar char=""/>
              <a:defRPr sz="2200" kern="1200">
                <a:solidFill>
                  <a:schemeClr val="tx1"/>
                </a:solidFill>
                <a:latin typeface="+mn-lt"/>
                <a:ea typeface="+mn-ea"/>
                <a:cs typeface="+mn-cs"/>
              </a:defRPr>
            </a:lvl3pPr>
            <a:lvl4pPr marL="1024255" indent="-182880" algn="l" rtl="0" eaLnBrk="0" fontAlgn="base" hangingPunct="0">
              <a:spcBef>
                <a:spcPts val="225"/>
              </a:spcBef>
              <a:spcAft>
                <a:spcPct val="0"/>
              </a:spcAft>
              <a:buClr>
                <a:srgbClr val="ED3742"/>
              </a:buClr>
              <a:buSzPct val="112000"/>
              <a:buFont typeface="Verdana" panose="020B0604030504040204" pitchFamily="34" charset="0"/>
              <a:buChar char="◦"/>
              <a:defRPr sz="1900" kern="1200">
                <a:solidFill>
                  <a:schemeClr val="tx1"/>
                </a:solidFill>
                <a:latin typeface="+mn-lt"/>
                <a:ea typeface="+mn-ea"/>
                <a:cs typeface="+mn-cs"/>
              </a:defRPr>
            </a:lvl4pPr>
            <a:lvl5pPr marL="1279525" indent="-182880" algn="l" rtl="0" eaLnBrk="0" fontAlgn="base" hangingPunct="0">
              <a:spcBef>
                <a:spcPts val="250"/>
              </a:spcBef>
              <a:spcAft>
                <a:spcPct val="0"/>
              </a:spcAft>
              <a:buClr>
                <a:srgbClr val="4A85BF"/>
              </a:buClr>
              <a:buSzTx/>
              <a:buFont typeface="Wingdings 2" panose="05020102010507070707" pitchFamily="18" charset="2"/>
              <a:buChar char=""/>
              <a:defRPr sz="2000" kern="1200">
                <a:solidFill>
                  <a:schemeClr val="tx1"/>
                </a:solidFill>
                <a:latin typeface="+mn-lt"/>
                <a:ea typeface="+mn-ea"/>
                <a:cs typeface="+mn-cs"/>
              </a:defRPr>
            </a:lvl5pPr>
          </a:lstStyle>
          <a:p>
            <a:pPr marL="0" indent="342900" algn="just" defTabSz="457200" eaLnBrk="1" hangingPunct="1">
              <a:spcBef>
                <a:spcPct val="0"/>
              </a:spcBef>
              <a:buClrTx/>
              <a:buSzTx/>
              <a:buNone/>
              <a:defRPr/>
            </a:pPr>
            <a:r>
              <a:rPr lang="zh-CN" altLang="en-US" sz="1500" b="1">
                <a:solidFill>
                  <a:prstClr val="black"/>
                </a:solidFill>
                <a:cs typeface="+mn-ea"/>
                <a:sym typeface="+mn-lt"/>
              </a:rPr>
              <a:t>交代清楚探险故事发生的</a:t>
            </a:r>
            <a:r>
              <a:rPr lang="zh-CN" altLang="en-US" sz="1500" b="1">
                <a:solidFill>
                  <a:srgbClr val="C00000"/>
                </a:solidFill>
                <a:cs typeface="+mn-ea"/>
                <a:sym typeface="+mn-lt"/>
              </a:rPr>
              <a:t>时间</a:t>
            </a:r>
            <a:r>
              <a:rPr lang="zh-CN" altLang="en-US" sz="1500" b="1">
                <a:solidFill>
                  <a:prstClr val="black"/>
                </a:solidFill>
                <a:cs typeface="+mn-ea"/>
                <a:sym typeface="+mn-lt"/>
              </a:rPr>
              <a:t>、</a:t>
            </a:r>
            <a:r>
              <a:rPr lang="zh-CN" altLang="en-US" sz="1500" b="1">
                <a:solidFill>
                  <a:srgbClr val="C00000"/>
                </a:solidFill>
                <a:cs typeface="+mn-ea"/>
                <a:sym typeface="+mn-lt"/>
              </a:rPr>
              <a:t>地点和人物</a:t>
            </a:r>
            <a:r>
              <a:rPr lang="zh-CN" altLang="en-US" sz="1500" b="1">
                <a:solidFill>
                  <a:prstClr val="black"/>
                </a:solidFill>
                <a:cs typeface="+mn-ea"/>
                <a:sym typeface="+mn-lt"/>
              </a:rPr>
              <a:t>。</a:t>
            </a:r>
            <a:endParaRPr lang="zh-CN" altLang="en-US" sz="1500" b="1">
              <a:solidFill>
                <a:prstClr val="black"/>
              </a:solidFill>
              <a:cs typeface="+mn-ea"/>
              <a:sym typeface="+mn-lt"/>
            </a:endParaRPr>
          </a:p>
        </p:txBody>
      </p:sp>
      <p:pic>
        <p:nvPicPr>
          <p:cNvPr id="11" name="图片 10"/>
          <p:cNvPicPr>
            <a:picLocks noChangeAspect="1"/>
          </p:cNvPicPr>
          <p:nvPr/>
        </p:nvPicPr>
        <p:blipFill>
          <a:blip r:embed="rId1"/>
          <a:stretch>
            <a:fillRect/>
          </a:stretch>
        </p:blipFill>
        <p:spPr>
          <a:xfrm>
            <a:off x="2466823" y="2032105"/>
            <a:ext cx="4455722" cy="3018056"/>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1"/>
                                        </p:tgtEl>
                                        <p:attrNameLst>
                                          <p:attrName>style.visibility</p:attrName>
                                        </p:attrNameLst>
                                      </p:cBhvr>
                                      <p:to>
                                        <p:strVal val="visible"/>
                                      </p:to>
                                    </p:set>
                                    <p:anim calcmode="lin" valueType="num">
                                      <p:cBhvr>
                                        <p:cTn id="13" dur="500" fill="hold"/>
                                        <p:tgtEl>
                                          <p:spTgt spid="61"/>
                                        </p:tgtEl>
                                        <p:attrNameLst>
                                          <p:attrName>ppt_w</p:attrName>
                                        </p:attrNameLst>
                                      </p:cBhvr>
                                      <p:tavLst>
                                        <p:tav tm="0">
                                          <p:val>
                                            <p:fltVal val="0"/>
                                          </p:val>
                                        </p:tav>
                                        <p:tav tm="100000">
                                          <p:val>
                                            <p:strVal val="#ppt_w"/>
                                          </p:val>
                                        </p:tav>
                                      </p:tavLst>
                                    </p:anim>
                                    <p:anim calcmode="lin" valueType="num">
                                      <p:cBhvr>
                                        <p:cTn id="14" dur="500" fill="hold"/>
                                        <p:tgtEl>
                                          <p:spTgt spid="6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6969191" y="2571750"/>
            <a:ext cx="1625931" cy="1625931"/>
          </a:xfrm>
          <a:prstGeom prst="rect">
            <a:avLst/>
          </a:prstGeom>
        </p:spPr>
      </p:pic>
      <p:sp>
        <p:nvSpPr>
          <p:cNvPr id="4" name="文本框 3"/>
          <p:cNvSpPr txBox="1"/>
          <p:nvPr/>
        </p:nvSpPr>
        <p:spPr>
          <a:xfrm>
            <a:off x="519881" y="1353517"/>
            <a:ext cx="5962035" cy="2492990"/>
          </a:xfrm>
          <a:prstGeom prst="rect">
            <a:avLst/>
          </a:prstGeom>
          <a:ln>
            <a:solidFill>
              <a:srgbClr val="0000FF"/>
            </a:solidFill>
            <a:prstDash val="lgDashDot"/>
          </a:ln>
          <a:extLst>
            <a:ext uri="{909E8E84-426E-40DD-AFC4-6F175D3DCCD1}">
              <a14:hiddenFill xmlns:a14="http://schemas.microsoft.com/office/drawing/2010/main">
                <a:solidFill>
                  <a:srgbClr val="8DEADE"/>
                </a:solidFill>
              </a14:hiddenFill>
            </a:ext>
          </a:extLst>
        </p:spPr>
        <p:style>
          <a:lnRef idx="2">
            <a:schemeClr val="accent5"/>
          </a:lnRef>
          <a:fillRef idx="1">
            <a:schemeClr val="lt1"/>
          </a:fillRef>
          <a:effectRef idx="0">
            <a:schemeClr val="accent5"/>
          </a:effectRef>
          <a:fontRef idx="minor">
            <a:schemeClr val="dk1"/>
          </a:fontRef>
        </p:style>
        <p:txBody>
          <a:bodyPr wrap="square" lIns="68580" tIns="34290" rIns="68580" bIns="34290" rtlCol="0">
            <a:spAutoFit/>
          </a:bodyPr>
          <a:lstStyle/>
          <a:p>
            <a:pPr indent="342900">
              <a:lnSpc>
                <a:spcPct val="150000"/>
              </a:lnSpc>
              <a:defRPr/>
            </a:pPr>
            <a:r>
              <a:rPr lang="zh-CN" altLang="en-US" sz="1500">
                <a:solidFill>
                  <a:prstClr val="black"/>
                </a:solidFill>
                <a:cs typeface="+mn-ea"/>
                <a:sym typeface="+mn-lt"/>
              </a:rPr>
              <a:t>别看我平时敢于徒手登上上百米的高塔，但激烈的项目几乎不参与。望着差不多有</a:t>
            </a:r>
            <a:r>
              <a:rPr lang="en-US" altLang="zh-CN" sz="1500">
                <a:solidFill>
                  <a:prstClr val="black"/>
                </a:solidFill>
                <a:cs typeface="+mn-ea"/>
                <a:sym typeface="+mn-lt"/>
              </a:rPr>
              <a:t>80</a:t>
            </a:r>
            <a:r>
              <a:rPr lang="zh-CN" altLang="en-US" sz="1500">
                <a:solidFill>
                  <a:prstClr val="black"/>
                </a:solidFill>
                <a:cs typeface="+mn-ea"/>
                <a:sym typeface="+mn-lt"/>
              </a:rPr>
              <a:t>度的沙坡，心想：</a:t>
            </a:r>
            <a:r>
              <a:rPr lang="zh-CN" altLang="en-US" sz="1500">
                <a:solidFill>
                  <a:srgbClr val="C00000"/>
                </a:solidFill>
                <a:cs typeface="+mn-ea"/>
                <a:sym typeface="+mn-lt"/>
              </a:rPr>
              <a:t>要是吉普车翻了，就麻烦了</a:t>
            </a:r>
            <a:r>
              <a:rPr lang="zh-CN" altLang="en-US" sz="1500">
                <a:solidFill>
                  <a:prstClr val="black"/>
                </a:solidFill>
                <a:cs typeface="+mn-ea"/>
                <a:sym typeface="+mn-lt"/>
              </a:rPr>
              <a:t>。可是，看着表哥尖叫着同大家一起乘着大吉普去沙漠里冲浪那么激动和过瘾，我想：</a:t>
            </a:r>
            <a:r>
              <a:rPr lang="zh-CN" altLang="en-US" sz="1500">
                <a:solidFill>
                  <a:srgbClr val="C00000"/>
                </a:solidFill>
                <a:cs typeface="+mn-ea"/>
                <a:sym typeface="+mn-lt"/>
              </a:rPr>
              <a:t>有啥呢？冲吧，让我与自然融为一体吧，去迎接火红的日出吧！</a:t>
            </a:r>
            <a:r>
              <a:rPr lang="zh-CN" altLang="en-US" sz="1500">
                <a:solidFill>
                  <a:prstClr val="black"/>
                </a:solidFill>
                <a:cs typeface="+mn-ea"/>
                <a:sym typeface="+mn-lt"/>
              </a:rPr>
              <a:t>我一咬牙，坐上了吉普车。当我们在广阔起伏蜿蜿的沙漠上乘着大吉普狂野地冲沙，那份恐惧和刺激就像吃麻辣烫，越辣越想吃，欲罢不能。</a:t>
            </a:r>
            <a:endParaRPr lang="zh-CN" altLang="en-US" sz="1500">
              <a:solidFill>
                <a:prstClr val="black"/>
              </a:solidFill>
              <a:cs typeface="+mn-ea"/>
              <a:sym typeface="+mn-lt"/>
            </a:endParaRPr>
          </a:p>
        </p:txBody>
      </p:sp>
      <p:sp>
        <p:nvSpPr>
          <p:cNvPr id="3" name="圆角矩形 2"/>
          <p:cNvSpPr/>
          <p:nvPr/>
        </p:nvSpPr>
        <p:spPr>
          <a:xfrm>
            <a:off x="3103183" y="792819"/>
            <a:ext cx="1726406" cy="379679"/>
          </a:xfrm>
          <a:prstGeom prst="roundRect">
            <a:avLst/>
          </a:prstGeom>
          <a:solidFill>
            <a:srgbClr val="FDB00D"/>
          </a:solidFill>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defRPr/>
            </a:pPr>
            <a:r>
              <a:rPr lang="zh-CN" altLang="en-US" sz="1800" b="1">
                <a:solidFill>
                  <a:schemeClr val="tx1">
                    <a:lumMod val="85000"/>
                    <a:lumOff val="15000"/>
                  </a:schemeClr>
                </a:solidFill>
                <a:cs typeface="+mn-ea"/>
                <a:sym typeface="+mn-lt"/>
              </a:rPr>
              <a:t>技法点拨</a:t>
            </a:r>
            <a:endParaRPr lang="zh-CN" altLang="zh-CN" sz="1800" b="1">
              <a:solidFill>
                <a:schemeClr val="tx1">
                  <a:lumMod val="85000"/>
                  <a:lumOff val="15000"/>
                </a:schemeClr>
              </a:solidFill>
              <a:cs typeface="+mn-ea"/>
              <a:sym typeface="+mn-lt"/>
            </a:endParaRPr>
          </a:p>
        </p:txBody>
      </p:sp>
      <p:sp>
        <p:nvSpPr>
          <p:cNvPr id="13" name="圆角矩形标注 12"/>
          <p:cNvSpPr/>
          <p:nvPr/>
        </p:nvSpPr>
        <p:spPr>
          <a:xfrm>
            <a:off x="6760619" y="1353517"/>
            <a:ext cx="1703439" cy="900482"/>
          </a:xfrm>
          <a:prstGeom prst="wedgeRoundRectCallout">
            <a:avLst>
              <a:gd name="adj1" fmla="val -11279"/>
              <a:gd name="adj2" fmla="val 109848"/>
              <a:gd name="adj3" fmla="val 16667"/>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lIns="68580" tIns="34290" rIns="68580" bIns="34290" anchor="ctr"/>
          <a:lstStyle/>
          <a:p>
            <a:pPr defTabSz="342900">
              <a:lnSpc>
                <a:spcPct val="150000"/>
              </a:lnSpc>
              <a:defRPr/>
            </a:pPr>
            <a:r>
              <a:rPr lang="zh-CN" altLang="en-US" sz="1500">
                <a:solidFill>
                  <a:prstClr val="black"/>
                </a:solidFill>
                <a:cs typeface="+mn-ea"/>
                <a:sym typeface="+mn-lt"/>
              </a:rPr>
              <a:t>写好</a:t>
            </a:r>
            <a:r>
              <a:rPr lang="zh-CN" altLang="en-US" sz="1500" b="1">
                <a:solidFill>
                  <a:srgbClr val="C00000"/>
                </a:solidFill>
                <a:cs typeface="+mn-ea"/>
                <a:sym typeface="+mn-lt"/>
              </a:rPr>
              <a:t>心理活动</a:t>
            </a:r>
            <a:endParaRPr lang="zh-CN" altLang="en-US" sz="1500" b="1">
              <a:solidFill>
                <a:srgbClr val="C00000"/>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mc:Choice>
    <mc:Fallback>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arn(inVertical)">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422663" y="2778683"/>
            <a:ext cx="1625931" cy="1625931"/>
          </a:xfrm>
          <a:prstGeom prst="rect">
            <a:avLst/>
          </a:prstGeom>
        </p:spPr>
      </p:pic>
      <p:sp>
        <p:nvSpPr>
          <p:cNvPr id="4" name="文本框 3"/>
          <p:cNvSpPr txBox="1"/>
          <p:nvPr/>
        </p:nvSpPr>
        <p:spPr>
          <a:xfrm>
            <a:off x="2920181" y="964606"/>
            <a:ext cx="5619136" cy="2839239"/>
          </a:xfrm>
          <a:prstGeom prst="rect">
            <a:avLst/>
          </a:prstGeom>
          <a:ln>
            <a:solidFill>
              <a:srgbClr val="0000FF"/>
            </a:solidFill>
            <a:prstDash val="lgDashDot"/>
          </a:ln>
          <a:extLst>
            <a:ext uri="{909E8E84-426E-40DD-AFC4-6F175D3DCCD1}">
              <a14:hiddenFill xmlns:a14="http://schemas.microsoft.com/office/drawing/2010/main">
                <a:solidFill>
                  <a:srgbClr val="8DEADE"/>
                </a:solidFill>
              </a14:hiddenFill>
            </a:ext>
          </a:extLst>
        </p:spPr>
        <p:style>
          <a:lnRef idx="2">
            <a:schemeClr val="accent5"/>
          </a:lnRef>
          <a:fillRef idx="1">
            <a:schemeClr val="lt1"/>
          </a:fillRef>
          <a:effectRef idx="0">
            <a:schemeClr val="accent5"/>
          </a:effectRef>
          <a:fontRef idx="minor">
            <a:schemeClr val="dk1"/>
          </a:fontRef>
        </p:style>
        <p:txBody>
          <a:bodyPr wrap="square" lIns="68580" tIns="34290" rIns="68580" bIns="34290" rtlCol="0">
            <a:spAutoFit/>
          </a:bodyPr>
          <a:lstStyle/>
          <a:p>
            <a:pPr indent="342900">
              <a:lnSpc>
                <a:spcPct val="150000"/>
              </a:lnSpc>
              <a:defRPr/>
            </a:pPr>
            <a:r>
              <a:rPr lang="zh-CN" altLang="en-US" sz="1500">
                <a:solidFill>
                  <a:prstClr val="black"/>
                </a:solidFill>
                <a:cs typeface="+mn-ea"/>
                <a:sym typeface="+mn-lt"/>
              </a:rPr>
              <a:t>我找到了一截树枝，于是爬了上去，然而危险正一步一步地向我靠近。</a:t>
            </a:r>
            <a:r>
              <a:rPr lang="zh-CN" altLang="en-US" sz="1500">
                <a:solidFill>
                  <a:srgbClr val="C00000"/>
                </a:solidFill>
                <a:cs typeface="+mn-ea"/>
                <a:sym typeface="+mn-lt"/>
              </a:rPr>
              <a:t>这条大河连通大海，湍急的水流“哗哗”地汹涌向前，两岸的树木、荒地快速向后退。</a:t>
            </a:r>
            <a:r>
              <a:rPr lang="zh-CN" altLang="en-US" sz="1500">
                <a:solidFill>
                  <a:prstClr val="black"/>
                </a:solidFill>
                <a:cs typeface="+mn-ea"/>
                <a:sym typeface="+mn-lt"/>
              </a:rPr>
              <a:t>仓皇中，我一回头，鲨鱼！，没想到我的身后跟了三条鲨鱼，吓得我急忙向不远处的小岛划去。鲨鱼紧跟身后，</a:t>
            </a:r>
            <a:r>
              <a:rPr lang="zh-CN" altLang="en-US" sz="1500">
                <a:solidFill>
                  <a:srgbClr val="C00000"/>
                </a:solidFill>
                <a:cs typeface="+mn-ea"/>
                <a:sym typeface="+mn-lt"/>
              </a:rPr>
              <a:t>当我登上那个小岛时，岛却动了，原来是一条鲸鱼呀！</a:t>
            </a:r>
            <a:r>
              <a:rPr lang="zh-CN" altLang="en-US" sz="1500">
                <a:solidFill>
                  <a:prstClr val="black"/>
                </a:solidFill>
                <a:cs typeface="+mn-ea"/>
                <a:sym typeface="+mn-lt"/>
              </a:rPr>
              <a:t>唉，今天是死定了。在这千钧一发的时刻，鲸鱼喷出一股水柱，我被水柱喷出好远好远，正好落在海滩上，真是有惊无险啊！</a:t>
            </a:r>
            <a:endParaRPr lang="zh-CN" altLang="en-US" sz="1500">
              <a:solidFill>
                <a:prstClr val="black"/>
              </a:solidFill>
              <a:cs typeface="+mn-ea"/>
              <a:sym typeface="+mn-lt"/>
            </a:endParaRPr>
          </a:p>
        </p:txBody>
      </p:sp>
      <p:sp>
        <p:nvSpPr>
          <p:cNvPr id="13" name="圆角矩形标注 12"/>
          <p:cNvSpPr/>
          <p:nvPr/>
        </p:nvSpPr>
        <p:spPr>
          <a:xfrm>
            <a:off x="604684" y="1555668"/>
            <a:ext cx="1860770" cy="1044278"/>
          </a:xfrm>
          <a:prstGeom prst="wedgeRoundRectCallout">
            <a:avLst>
              <a:gd name="adj1" fmla="val 12548"/>
              <a:gd name="adj2" fmla="val 92193"/>
              <a:gd name="adj3" fmla="val 16667"/>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lIns="68580" tIns="34290" rIns="68580" bIns="34290" anchor="ctr"/>
          <a:lstStyle/>
          <a:p>
            <a:pPr defTabSz="342900">
              <a:lnSpc>
                <a:spcPct val="150000"/>
              </a:lnSpc>
              <a:defRPr/>
            </a:pPr>
            <a:r>
              <a:rPr lang="zh-CN" altLang="en-US" sz="1500">
                <a:solidFill>
                  <a:prstClr val="black"/>
                </a:solidFill>
                <a:cs typeface="+mn-ea"/>
                <a:sym typeface="+mn-lt"/>
              </a:rPr>
              <a:t>用</a:t>
            </a:r>
            <a:r>
              <a:rPr lang="zh-CN" altLang="en-US" sz="1500" b="1">
                <a:solidFill>
                  <a:srgbClr val="C00000"/>
                </a:solidFill>
                <a:cs typeface="+mn-ea"/>
                <a:sym typeface="+mn-lt"/>
              </a:rPr>
              <a:t>环境描写</a:t>
            </a:r>
            <a:r>
              <a:rPr lang="zh-CN" altLang="en-US" sz="1500">
                <a:solidFill>
                  <a:prstClr val="black"/>
                </a:solidFill>
                <a:cs typeface="+mn-ea"/>
                <a:sym typeface="+mn-lt"/>
              </a:rPr>
              <a:t>来烘托紧张的气氛。</a:t>
            </a:r>
            <a:endParaRPr lang="zh-CN" altLang="en-US" sz="1500">
              <a:solidFill>
                <a:prstClr val="black"/>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mc:Choice>
    <mc:Fallback>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arn(inVertical)">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109486" y="1627919"/>
            <a:ext cx="2136017" cy="2136017"/>
          </a:xfrm>
          <a:prstGeom prst="rect">
            <a:avLst/>
          </a:prstGeom>
        </p:spPr>
      </p:pic>
      <p:sp>
        <p:nvSpPr>
          <p:cNvPr id="42" name="文本框 2"/>
          <p:cNvSpPr txBox="1"/>
          <p:nvPr/>
        </p:nvSpPr>
        <p:spPr>
          <a:xfrm>
            <a:off x="2245504" y="1435534"/>
            <a:ext cx="6349619" cy="374333"/>
          </a:xfrm>
          <a:prstGeom prst="rect">
            <a:avLst/>
          </a:prstGeom>
          <a:ln>
            <a:solidFill>
              <a:srgbClr val="FFC000"/>
            </a:solidFill>
          </a:ln>
        </p:spPr>
        <p:style>
          <a:lnRef idx="2">
            <a:schemeClr val="accent1"/>
          </a:lnRef>
          <a:fillRef idx="1">
            <a:schemeClr val="lt1"/>
          </a:fillRef>
          <a:effectRef idx="0">
            <a:schemeClr val="accent1"/>
          </a:effectRef>
          <a:fontRef idx="minor">
            <a:schemeClr val="dk1"/>
          </a:fontRef>
        </p:style>
        <p:txBody>
          <a:bodyPr wrap="square" lIns="68580" tIns="34290" rIns="68580" bIns="34290" rtlCol="0">
            <a:spAutoFit/>
          </a:bodyPr>
          <a:lstStyle/>
          <a:p>
            <a:pPr>
              <a:lnSpc>
                <a:spcPct val="150000"/>
              </a:lnSpc>
              <a:defRPr/>
            </a:pPr>
            <a:r>
              <a:rPr lang="zh-CN" altLang="en-US" sz="1500">
                <a:solidFill>
                  <a:prstClr val="black"/>
                </a:solidFill>
                <a:cs typeface="+mn-ea"/>
                <a:sym typeface="+mn-lt"/>
              </a:rPr>
              <a:t>习作开头，我想开门见山，点明探险的目的地。</a:t>
            </a:r>
            <a:endParaRPr lang="zh-CN" altLang="en-US" sz="1500">
              <a:solidFill>
                <a:prstClr val="black"/>
              </a:solidFill>
              <a:cs typeface="+mn-ea"/>
              <a:sym typeface="+mn-lt"/>
            </a:endParaRPr>
          </a:p>
        </p:txBody>
      </p:sp>
      <p:sp>
        <p:nvSpPr>
          <p:cNvPr id="44" name="文本框 2"/>
          <p:cNvSpPr txBox="1"/>
          <p:nvPr/>
        </p:nvSpPr>
        <p:spPr>
          <a:xfrm>
            <a:off x="2233336" y="2444539"/>
            <a:ext cx="6349619" cy="300083"/>
          </a:xfrm>
          <a:prstGeom prst="rect">
            <a:avLst/>
          </a:prstGeom>
          <a:ln>
            <a:solidFill>
              <a:srgbClr val="FFC000"/>
            </a:solidFill>
          </a:ln>
        </p:spPr>
        <p:style>
          <a:lnRef idx="2">
            <a:schemeClr val="accent1"/>
          </a:lnRef>
          <a:fillRef idx="1">
            <a:schemeClr val="lt1"/>
          </a:fillRef>
          <a:effectRef idx="0">
            <a:schemeClr val="accent1"/>
          </a:effectRef>
          <a:fontRef idx="minor">
            <a:schemeClr val="dk1"/>
          </a:fontRef>
        </p:style>
        <p:txBody>
          <a:bodyPr wrap="square" lIns="68580" tIns="34290" rIns="68580" bIns="34290" rtlCol="0">
            <a:spAutoFit/>
          </a:bodyPr>
          <a:lstStyle/>
          <a:p>
            <a:pPr>
              <a:defRPr/>
            </a:pPr>
            <a:r>
              <a:rPr lang="zh-CN" altLang="en-US" sz="1500">
                <a:solidFill>
                  <a:prstClr val="black"/>
                </a:solidFill>
                <a:cs typeface="+mn-ea"/>
                <a:sym typeface="+mn-lt"/>
              </a:rPr>
              <a:t>    描写时，我要加入比喻、拟人、排比等修辞，让我的作文更生动！</a:t>
            </a:r>
            <a:endParaRPr lang="zh-CN" altLang="en-US" sz="1500">
              <a:solidFill>
                <a:prstClr val="black"/>
              </a:solidFill>
              <a:cs typeface="+mn-ea"/>
              <a:sym typeface="+mn-lt"/>
            </a:endParaRPr>
          </a:p>
        </p:txBody>
      </p:sp>
      <p:sp>
        <p:nvSpPr>
          <p:cNvPr id="46" name="文本框 2"/>
          <p:cNvSpPr txBox="1"/>
          <p:nvPr/>
        </p:nvSpPr>
        <p:spPr>
          <a:xfrm>
            <a:off x="2211214" y="3453542"/>
            <a:ext cx="6349619" cy="374333"/>
          </a:xfrm>
          <a:prstGeom prst="rect">
            <a:avLst/>
          </a:prstGeom>
          <a:ln>
            <a:solidFill>
              <a:srgbClr val="FFC000"/>
            </a:solidFill>
          </a:ln>
        </p:spPr>
        <p:style>
          <a:lnRef idx="2">
            <a:schemeClr val="accent1"/>
          </a:lnRef>
          <a:fillRef idx="1">
            <a:schemeClr val="lt1"/>
          </a:fillRef>
          <a:effectRef idx="0">
            <a:schemeClr val="accent1"/>
          </a:effectRef>
          <a:fontRef idx="minor">
            <a:schemeClr val="dk1"/>
          </a:fontRef>
        </p:style>
        <p:txBody>
          <a:bodyPr wrap="square" lIns="68580" tIns="34290" rIns="68580" bIns="34290" rtlCol="0">
            <a:spAutoFit/>
          </a:bodyPr>
          <a:lstStyle/>
          <a:p>
            <a:pPr>
              <a:lnSpc>
                <a:spcPct val="150000"/>
              </a:lnSpc>
              <a:defRPr/>
            </a:pPr>
            <a:r>
              <a:rPr lang="zh-CN" altLang="en-US" sz="1500" b="1">
                <a:solidFill>
                  <a:prstClr val="black"/>
                </a:solidFill>
                <a:cs typeface="+mn-ea"/>
                <a:sym typeface="+mn-lt"/>
              </a:rPr>
              <a:t>    </a:t>
            </a:r>
            <a:r>
              <a:rPr lang="zh-CN" altLang="en-US" sz="1500">
                <a:solidFill>
                  <a:prstClr val="black"/>
                </a:solidFill>
                <a:cs typeface="+mn-ea"/>
                <a:sym typeface="+mn-lt"/>
              </a:rPr>
              <a:t>我要按照探险的顺序来写，这样习作才能表达得清楚、有条理。</a:t>
            </a:r>
            <a:endParaRPr lang="zh-CN" altLang="en-US" sz="1500">
              <a:solidFill>
                <a:prstClr val="black"/>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mc:Choice>
    <mc:Fallback>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4" grpId="0"/>
      <p:bldP spid="46"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矩形 41"/>
          <p:cNvSpPr/>
          <p:nvPr/>
        </p:nvSpPr>
        <p:spPr>
          <a:xfrm>
            <a:off x="3098591" y="4333812"/>
            <a:ext cx="2946818" cy="346249"/>
          </a:xfrm>
          <a:prstGeom prst="rect">
            <a:avLst/>
          </a:prstGeom>
          <a:solidFill>
            <a:srgbClr val="FFC000"/>
          </a:solidFill>
        </p:spPr>
        <p:txBody>
          <a:bodyPr wrap="square" lIns="68580" tIns="34290" rIns="68580" bIns="34290">
            <a:spAutoFit/>
          </a:bodyPr>
          <a:lstStyle/>
          <a:p>
            <a:pPr algn="ctr">
              <a:defRPr/>
            </a:pPr>
            <a:r>
              <a:rPr lang="zh-CN" altLang="en-US" sz="1800" b="1">
                <a:solidFill>
                  <a:schemeClr val="tx1">
                    <a:lumMod val="85000"/>
                    <a:lumOff val="15000"/>
                  </a:schemeClr>
                </a:solidFill>
                <a:cs typeface="+mn-ea"/>
                <a:sym typeface="+mn-lt"/>
              </a:rPr>
              <a:t>撒哈拉沙漠探险之旅</a:t>
            </a:r>
            <a:endParaRPr lang="zh-CN" altLang="en-US" sz="1800" b="1">
              <a:solidFill>
                <a:schemeClr val="tx1">
                  <a:lumMod val="85000"/>
                  <a:lumOff val="15000"/>
                </a:schemeClr>
              </a:solidFill>
              <a:cs typeface="+mn-ea"/>
              <a:sym typeface="+mn-lt"/>
            </a:endParaRPr>
          </a:p>
        </p:txBody>
      </p:sp>
      <p:grpSp>
        <p:nvGrpSpPr>
          <p:cNvPr id="43" name="组合 5"/>
          <p:cNvGrpSpPr/>
          <p:nvPr/>
        </p:nvGrpSpPr>
        <p:grpSpPr>
          <a:xfrm>
            <a:off x="1391825" y="1507486"/>
            <a:ext cx="1782198" cy="486053"/>
            <a:chOff x="1115616" y="627534"/>
            <a:chExt cx="2736304" cy="648071"/>
          </a:xfrm>
          <a:effectLst/>
        </p:grpSpPr>
        <p:sp>
          <p:nvSpPr>
            <p:cNvPr id="44" name="矩形标注 43"/>
            <p:cNvSpPr/>
            <p:nvPr/>
          </p:nvSpPr>
          <p:spPr>
            <a:xfrm>
              <a:off x="1115616" y="627534"/>
              <a:ext cx="2736304" cy="648071"/>
            </a:xfrm>
            <a:prstGeom prst="wedgeRectCallout">
              <a:avLst>
                <a:gd name="adj1" fmla="val 35783"/>
                <a:gd name="adj2" fmla="val 77150"/>
              </a:avLst>
            </a:prstGeom>
            <a:solidFill>
              <a:schemeClr val="accent6">
                <a:lumMod val="20000"/>
                <a:lumOff val="80000"/>
              </a:schemeClr>
            </a:solidFill>
            <a:ln>
              <a:solidFill>
                <a:schemeClr val="accent1"/>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100" b="1">
                <a:solidFill>
                  <a:prstClr val="white"/>
                </a:solidFill>
                <a:cs typeface="+mn-ea"/>
                <a:sym typeface="+mn-lt"/>
              </a:endParaRPr>
            </a:p>
          </p:txBody>
        </p:sp>
        <p:sp>
          <p:nvSpPr>
            <p:cNvPr id="45" name="TextBox 44"/>
            <p:cNvSpPr txBox="1"/>
            <p:nvPr/>
          </p:nvSpPr>
          <p:spPr>
            <a:xfrm>
              <a:off x="1115616" y="689959"/>
              <a:ext cx="2736304" cy="430887"/>
            </a:xfrm>
            <a:prstGeom prst="rect">
              <a:avLst/>
            </a:prstGeom>
            <a:noFill/>
          </p:spPr>
          <p:txBody>
            <a:bodyPr wrap="square" rtlCol="0">
              <a:spAutoFit/>
            </a:bodyPr>
            <a:lstStyle/>
            <a:p>
              <a:pPr algn="ctr">
                <a:defRPr/>
              </a:pPr>
              <a:r>
                <a:rPr lang="zh-CN" altLang="en-US" sz="1500" b="1">
                  <a:solidFill>
                    <a:prstClr val="black"/>
                  </a:solidFill>
                  <a:cs typeface="+mn-ea"/>
                  <a:sym typeface="+mn-lt"/>
                </a:rPr>
                <a:t>大蛇袭击我们</a:t>
              </a:r>
              <a:endParaRPr lang="zh-CN" altLang="en-US" sz="1500" b="1">
                <a:solidFill>
                  <a:prstClr val="black"/>
                </a:solidFill>
                <a:cs typeface="+mn-ea"/>
                <a:sym typeface="+mn-lt"/>
              </a:endParaRPr>
            </a:p>
          </p:txBody>
        </p:sp>
      </p:grpSp>
      <p:grpSp>
        <p:nvGrpSpPr>
          <p:cNvPr id="46" name="组合 6"/>
          <p:cNvGrpSpPr/>
          <p:nvPr/>
        </p:nvGrpSpPr>
        <p:grpSpPr>
          <a:xfrm>
            <a:off x="3796287" y="996244"/>
            <a:ext cx="2464611" cy="428627"/>
            <a:chOff x="680723" y="519797"/>
            <a:chExt cx="4306518" cy="571503"/>
          </a:xfrm>
          <a:effectLst/>
        </p:grpSpPr>
        <p:sp>
          <p:nvSpPr>
            <p:cNvPr id="47" name="矩形标注 46"/>
            <p:cNvSpPr/>
            <p:nvPr/>
          </p:nvSpPr>
          <p:spPr>
            <a:xfrm>
              <a:off x="680723" y="519797"/>
              <a:ext cx="4306518" cy="571503"/>
            </a:xfrm>
            <a:prstGeom prst="wedgeRectCallout">
              <a:avLst>
                <a:gd name="adj1" fmla="val -6920"/>
                <a:gd name="adj2" fmla="val 113877"/>
              </a:avLst>
            </a:prstGeom>
            <a:solidFill>
              <a:schemeClr val="accent6">
                <a:lumMod val="20000"/>
                <a:lumOff val="80000"/>
              </a:schemeClr>
            </a:solidFill>
            <a:ln>
              <a:solidFill>
                <a:schemeClr val="accent1"/>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100" b="1">
                <a:solidFill>
                  <a:prstClr val="white"/>
                </a:solidFill>
                <a:cs typeface="+mn-ea"/>
                <a:sym typeface="+mn-lt"/>
              </a:endParaRPr>
            </a:p>
          </p:txBody>
        </p:sp>
        <p:sp>
          <p:nvSpPr>
            <p:cNvPr id="48" name="TextBox 47"/>
            <p:cNvSpPr txBox="1"/>
            <p:nvPr/>
          </p:nvSpPr>
          <p:spPr>
            <a:xfrm>
              <a:off x="680723" y="519797"/>
              <a:ext cx="4212897" cy="430887"/>
            </a:xfrm>
            <a:prstGeom prst="rect">
              <a:avLst/>
            </a:prstGeom>
            <a:noFill/>
          </p:spPr>
          <p:txBody>
            <a:bodyPr wrap="square" rtlCol="0">
              <a:spAutoFit/>
            </a:bodyPr>
            <a:lstStyle/>
            <a:p>
              <a:pPr>
                <a:defRPr/>
              </a:pPr>
              <a:r>
                <a:rPr lang="zh-CN" altLang="en-US" sz="1500" b="1">
                  <a:solidFill>
                    <a:prstClr val="black"/>
                  </a:solidFill>
                  <a:cs typeface="+mn-ea"/>
                  <a:sym typeface="+mn-lt"/>
                </a:rPr>
                <a:t>我们遇到了沙尘暴</a:t>
              </a:r>
              <a:endParaRPr lang="zh-CN" altLang="en-US" sz="1500" b="1">
                <a:solidFill>
                  <a:prstClr val="black"/>
                </a:solidFill>
                <a:cs typeface="+mn-ea"/>
                <a:sym typeface="+mn-lt"/>
              </a:endParaRPr>
            </a:p>
          </p:txBody>
        </p:sp>
      </p:grpSp>
      <p:grpSp>
        <p:nvGrpSpPr>
          <p:cNvPr id="49" name="组合 9"/>
          <p:cNvGrpSpPr/>
          <p:nvPr/>
        </p:nvGrpSpPr>
        <p:grpSpPr>
          <a:xfrm>
            <a:off x="503831" y="2412443"/>
            <a:ext cx="2415238" cy="517788"/>
            <a:chOff x="1115616" y="627534"/>
            <a:chExt cx="2751076" cy="772775"/>
          </a:xfrm>
          <a:effectLst/>
        </p:grpSpPr>
        <p:sp>
          <p:nvSpPr>
            <p:cNvPr id="50" name="矩形标注 49"/>
            <p:cNvSpPr/>
            <p:nvPr/>
          </p:nvSpPr>
          <p:spPr>
            <a:xfrm>
              <a:off x="1115616" y="627534"/>
              <a:ext cx="2736305" cy="772775"/>
            </a:xfrm>
            <a:prstGeom prst="wedgeRectCallout">
              <a:avLst>
                <a:gd name="adj1" fmla="val 58538"/>
                <a:gd name="adj2" fmla="val -340"/>
              </a:avLst>
            </a:prstGeom>
            <a:solidFill>
              <a:schemeClr val="accent6">
                <a:lumMod val="20000"/>
                <a:lumOff val="80000"/>
              </a:schemeClr>
            </a:solidFill>
            <a:ln>
              <a:solidFill>
                <a:schemeClr val="accent1"/>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cs typeface="+mn-ea"/>
                <a:sym typeface="+mn-lt"/>
              </a:endParaRPr>
            </a:p>
          </p:txBody>
        </p:sp>
        <p:sp>
          <p:nvSpPr>
            <p:cNvPr id="51" name="TextBox 50"/>
            <p:cNvSpPr txBox="1"/>
            <p:nvPr/>
          </p:nvSpPr>
          <p:spPr>
            <a:xfrm>
              <a:off x="1130388" y="644997"/>
              <a:ext cx="2736304" cy="482309"/>
            </a:xfrm>
            <a:prstGeom prst="rect">
              <a:avLst/>
            </a:prstGeom>
            <a:noFill/>
          </p:spPr>
          <p:txBody>
            <a:bodyPr wrap="square" rtlCol="0">
              <a:spAutoFit/>
            </a:bodyPr>
            <a:lstStyle/>
            <a:p>
              <a:pPr>
                <a:defRPr/>
              </a:pPr>
              <a:r>
                <a:rPr lang="zh-CN" altLang="en-US" sz="1500" b="1">
                  <a:solidFill>
                    <a:prstClr val="black"/>
                  </a:solidFill>
                  <a:cs typeface="+mn-ea"/>
                  <a:sym typeface="+mn-lt"/>
                </a:rPr>
                <a:t>妹妹陷进了黄沙里。</a:t>
              </a:r>
              <a:endParaRPr lang="zh-CN" altLang="en-US" sz="1500" b="1">
                <a:solidFill>
                  <a:prstClr val="black"/>
                </a:solidFill>
                <a:cs typeface="+mn-ea"/>
                <a:sym typeface="+mn-lt"/>
              </a:endParaRPr>
            </a:p>
          </p:txBody>
        </p:sp>
      </p:grpSp>
      <p:grpSp>
        <p:nvGrpSpPr>
          <p:cNvPr id="52" name="组合 12"/>
          <p:cNvGrpSpPr/>
          <p:nvPr/>
        </p:nvGrpSpPr>
        <p:grpSpPr>
          <a:xfrm>
            <a:off x="913098" y="3432163"/>
            <a:ext cx="2471448" cy="507152"/>
            <a:chOff x="967845" y="634020"/>
            <a:chExt cx="2725354" cy="1332959"/>
          </a:xfrm>
        </p:grpSpPr>
        <p:sp>
          <p:nvSpPr>
            <p:cNvPr id="53" name="矩形标注 52"/>
            <p:cNvSpPr/>
            <p:nvPr/>
          </p:nvSpPr>
          <p:spPr>
            <a:xfrm>
              <a:off x="967845" y="634020"/>
              <a:ext cx="2725354" cy="1332959"/>
            </a:xfrm>
            <a:prstGeom prst="wedgeRectCallout">
              <a:avLst>
                <a:gd name="adj1" fmla="val 43549"/>
                <a:gd name="adj2" fmla="val -78547"/>
              </a:avLst>
            </a:prstGeom>
            <a:solidFill>
              <a:schemeClr val="accent6">
                <a:lumMod val="20000"/>
                <a:lumOff val="80000"/>
              </a:schemeClr>
            </a:solidFill>
            <a:ln>
              <a:solidFill>
                <a:schemeClr val="accent1"/>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cs typeface="+mn-ea"/>
                <a:sym typeface="+mn-lt"/>
              </a:endParaRPr>
            </a:p>
          </p:txBody>
        </p:sp>
        <p:sp>
          <p:nvSpPr>
            <p:cNvPr id="54" name="TextBox 53"/>
            <p:cNvSpPr txBox="1"/>
            <p:nvPr/>
          </p:nvSpPr>
          <p:spPr>
            <a:xfrm>
              <a:off x="967845" y="634020"/>
              <a:ext cx="2660483" cy="849382"/>
            </a:xfrm>
            <a:prstGeom prst="rect">
              <a:avLst/>
            </a:prstGeom>
            <a:noFill/>
            <a:effectLst/>
          </p:spPr>
          <p:txBody>
            <a:bodyPr wrap="square" rtlCol="0">
              <a:spAutoFit/>
            </a:bodyPr>
            <a:lstStyle/>
            <a:p>
              <a:pPr>
                <a:defRPr/>
              </a:pPr>
              <a:r>
                <a:rPr lang="zh-CN" altLang="en-US" sz="1500" b="1">
                  <a:solidFill>
                    <a:prstClr val="black"/>
                  </a:solidFill>
                  <a:cs typeface="+mn-ea"/>
                  <a:sym typeface="+mn-lt"/>
                </a:rPr>
                <a:t>撒哈拉沙漠的景色</a:t>
              </a:r>
              <a:endParaRPr lang="zh-CN" altLang="en-US" sz="1500">
                <a:solidFill>
                  <a:prstClr val="black"/>
                </a:solidFill>
                <a:cs typeface="+mn-ea"/>
                <a:sym typeface="+mn-lt"/>
              </a:endParaRPr>
            </a:p>
          </p:txBody>
        </p:sp>
      </p:grpSp>
      <p:grpSp>
        <p:nvGrpSpPr>
          <p:cNvPr id="55" name="组合 15"/>
          <p:cNvGrpSpPr/>
          <p:nvPr/>
        </p:nvGrpSpPr>
        <p:grpSpPr>
          <a:xfrm>
            <a:off x="6787690" y="3182936"/>
            <a:ext cx="1303432" cy="392415"/>
            <a:chOff x="1115616" y="627534"/>
            <a:chExt cx="2445947" cy="585645"/>
          </a:xfrm>
          <a:effectLst/>
        </p:grpSpPr>
        <p:sp>
          <p:nvSpPr>
            <p:cNvPr id="56" name="矩形标注 55"/>
            <p:cNvSpPr/>
            <p:nvPr/>
          </p:nvSpPr>
          <p:spPr>
            <a:xfrm>
              <a:off x="1216158" y="627534"/>
              <a:ext cx="2345405" cy="585645"/>
            </a:xfrm>
            <a:prstGeom prst="wedgeRectCallout">
              <a:avLst>
                <a:gd name="adj1" fmla="val -85533"/>
                <a:gd name="adj2" fmla="val -5641"/>
              </a:avLst>
            </a:prstGeom>
            <a:solidFill>
              <a:schemeClr val="accent6">
                <a:lumMod val="20000"/>
                <a:lumOff val="80000"/>
              </a:schemeClr>
            </a:solidFill>
            <a:ln>
              <a:solidFill>
                <a:schemeClr val="accent1"/>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cs typeface="+mn-ea"/>
                <a:sym typeface="+mn-lt"/>
              </a:endParaRPr>
            </a:p>
          </p:txBody>
        </p:sp>
        <p:sp>
          <p:nvSpPr>
            <p:cNvPr id="57" name="TextBox 56"/>
            <p:cNvSpPr txBox="1"/>
            <p:nvPr/>
          </p:nvSpPr>
          <p:spPr>
            <a:xfrm>
              <a:off x="1115616" y="627534"/>
              <a:ext cx="2345404" cy="482295"/>
            </a:xfrm>
            <a:prstGeom prst="rect">
              <a:avLst/>
            </a:prstGeom>
            <a:noFill/>
          </p:spPr>
          <p:txBody>
            <a:bodyPr wrap="square" rtlCol="0">
              <a:spAutoFit/>
            </a:bodyPr>
            <a:lstStyle/>
            <a:p>
              <a:pPr algn="ctr">
                <a:defRPr/>
              </a:pPr>
              <a:r>
                <a:rPr lang="en-US" altLang="zh-CN" sz="1500">
                  <a:solidFill>
                    <a:srgbClr val="FF0000"/>
                  </a:solidFill>
                  <a:cs typeface="+mn-ea"/>
                  <a:sym typeface="+mn-lt"/>
                </a:rPr>
                <a:t>……</a:t>
              </a:r>
              <a:endParaRPr lang="zh-CN" altLang="en-US" sz="1500">
                <a:solidFill>
                  <a:srgbClr val="FF0000"/>
                </a:solidFill>
                <a:cs typeface="+mn-ea"/>
                <a:sym typeface="+mn-lt"/>
              </a:endParaRPr>
            </a:p>
          </p:txBody>
        </p:sp>
      </p:grpSp>
      <p:grpSp>
        <p:nvGrpSpPr>
          <p:cNvPr id="58" name="组合 19"/>
          <p:cNvGrpSpPr/>
          <p:nvPr/>
        </p:nvGrpSpPr>
        <p:grpSpPr>
          <a:xfrm>
            <a:off x="6523947" y="1740466"/>
            <a:ext cx="1875248" cy="857256"/>
            <a:chOff x="1115616" y="627534"/>
            <a:chExt cx="2808254" cy="1632580"/>
          </a:xfrm>
          <a:effectLst/>
        </p:grpSpPr>
        <p:sp>
          <p:nvSpPr>
            <p:cNvPr id="59" name="矩形标注 58"/>
            <p:cNvSpPr/>
            <p:nvPr/>
          </p:nvSpPr>
          <p:spPr>
            <a:xfrm>
              <a:off x="1115616" y="627534"/>
              <a:ext cx="2808254" cy="1632580"/>
            </a:xfrm>
            <a:prstGeom prst="wedgeRectCallout">
              <a:avLst>
                <a:gd name="adj1" fmla="val -62304"/>
                <a:gd name="adj2" fmla="val 42762"/>
              </a:avLst>
            </a:prstGeom>
            <a:solidFill>
              <a:schemeClr val="accent6">
                <a:lumMod val="20000"/>
                <a:lumOff val="80000"/>
              </a:schemeClr>
            </a:solidFill>
            <a:ln>
              <a:solidFill>
                <a:schemeClr val="accent1"/>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100" b="1">
                <a:solidFill>
                  <a:prstClr val="white"/>
                </a:solidFill>
                <a:cs typeface="+mn-ea"/>
                <a:sym typeface="+mn-lt"/>
              </a:endParaRPr>
            </a:p>
          </p:txBody>
        </p:sp>
        <p:sp>
          <p:nvSpPr>
            <p:cNvPr id="60" name="TextBox 59"/>
            <p:cNvSpPr txBox="1"/>
            <p:nvPr/>
          </p:nvSpPr>
          <p:spPr>
            <a:xfrm>
              <a:off x="1356323" y="729569"/>
              <a:ext cx="2345404" cy="1055048"/>
            </a:xfrm>
            <a:prstGeom prst="rect">
              <a:avLst/>
            </a:prstGeom>
            <a:noFill/>
          </p:spPr>
          <p:txBody>
            <a:bodyPr wrap="square" rtlCol="0">
              <a:spAutoFit/>
            </a:bodyPr>
            <a:lstStyle/>
            <a:p>
              <a:pPr>
                <a:defRPr/>
              </a:pPr>
              <a:r>
                <a:rPr lang="zh-CN" altLang="en-US" sz="1500" b="1">
                  <a:solidFill>
                    <a:prstClr val="black"/>
                  </a:solidFill>
                  <a:cs typeface="+mn-ea"/>
                  <a:sym typeface="+mn-lt"/>
                </a:rPr>
                <a:t>绝望时看到了水源</a:t>
              </a:r>
              <a:endParaRPr lang="zh-CN" altLang="en-US" sz="1500" b="1">
                <a:solidFill>
                  <a:prstClr val="black"/>
                </a:solidFill>
                <a:cs typeface="+mn-ea"/>
                <a:sym typeface="+mn-lt"/>
              </a:endParaRPr>
            </a:p>
          </p:txBody>
        </p:sp>
      </p:grpSp>
      <p:pic>
        <p:nvPicPr>
          <p:cNvPr id="61" name="Picture 2"/>
          <p:cNvPicPr>
            <a:picLocks noChangeAspect="1" noChangeArrowheads="1"/>
          </p:cNvPicPr>
          <p:nvPr/>
        </p:nvPicPr>
        <p:blipFill>
          <a:blip r:embed="rId1"/>
          <a:stretch>
            <a:fillRect/>
          </a:stretch>
        </p:blipFill>
        <p:spPr bwMode="auto">
          <a:xfrm>
            <a:off x="3026241" y="1749460"/>
            <a:ext cx="3384755" cy="2256503"/>
          </a:xfrm>
          <a:prstGeom prst="ellipse">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Requires="p14">
      <p:transition spd="slow" p14:dur="2000" advClick="0" advTm="4000"/>
    </mc:Choice>
    <mc:Fallback>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heel(1)">
                                      <p:cBhvr>
                                        <p:cTn id="7" dur="2000"/>
                                        <p:tgtEl>
                                          <p:spTgt spid="6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2000"/>
                                        <p:tgtEl>
                                          <p:spTgt spid="4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wipe(right)">
                                      <p:cBhvr>
                                        <p:cTn id="16" dur="500"/>
                                        <p:tgtEl>
                                          <p:spTgt spid="5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nodeType="click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right)">
                                      <p:cBhvr>
                                        <p:cTn id="21" dur="500"/>
                                        <p:tgtEl>
                                          <p:spTgt spid="4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down)">
                                      <p:cBhvr>
                                        <p:cTn id="31" dur="500"/>
                                        <p:tgtEl>
                                          <p:spTgt spid="4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wipe(left)">
                                      <p:cBhvr>
                                        <p:cTn id="36" dur="500"/>
                                        <p:tgtEl>
                                          <p:spTgt spid="58"/>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wipe(left)">
                                      <p:cBhvr>
                                        <p:cTn id="4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8" name="组合 47"/>
          <p:cNvGrpSpPr/>
          <p:nvPr/>
        </p:nvGrpSpPr>
        <p:grpSpPr>
          <a:xfrm>
            <a:off x="2868159" y="1288340"/>
            <a:ext cx="1847236" cy="579963"/>
            <a:chOff x="2375756" y="2268826"/>
            <a:chExt cx="3551984" cy="773284"/>
          </a:xfrm>
        </p:grpSpPr>
        <p:sp>
          <p:nvSpPr>
            <p:cNvPr id="49" name="云形 48"/>
            <p:cNvSpPr/>
            <p:nvPr/>
          </p:nvSpPr>
          <p:spPr>
            <a:xfrm>
              <a:off x="2375756" y="2268826"/>
              <a:ext cx="2807557" cy="773284"/>
            </a:xfrm>
            <a:prstGeom prst="cloud">
              <a:avLst/>
            </a:prstGeom>
            <a:solidFill>
              <a:schemeClr val="accent6">
                <a:lumMod val="60000"/>
                <a:lumOff val="4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00">
                <a:solidFill>
                  <a:prstClr val="white"/>
                </a:solidFill>
                <a:cs typeface="+mn-ea"/>
                <a:sym typeface="+mn-lt"/>
              </a:endParaRPr>
            </a:p>
          </p:txBody>
        </p:sp>
        <p:sp>
          <p:nvSpPr>
            <p:cNvPr id="50" name="TextBox 49"/>
            <p:cNvSpPr txBox="1"/>
            <p:nvPr/>
          </p:nvSpPr>
          <p:spPr>
            <a:xfrm>
              <a:off x="3109052" y="2357227"/>
              <a:ext cx="2818688" cy="430887"/>
            </a:xfrm>
            <a:prstGeom prst="rect">
              <a:avLst/>
            </a:prstGeom>
            <a:noFill/>
          </p:spPr>
          <p:txBody>
            <a:bodyPr wrap="square" rtlCol="0">
              <a:spAutoFit/>
            </a:bodyPr>
            <a:lstStyle/>
            <a:p>
              <a:pPr>
                <a:defRPr/>
              </a:pPr>
              <a:r>
                <a:rPr lang="zh-CN" altLang="en-US" sz="1500">
                  <a:solidFill>
                    <a:prstClr val="black"/>
                  </a:solidFill>
                  <a:cs typeface="+mn-ea"/>
                  <a:sym typeface="+mn-lt"/>
                </a:rPr>
                <a:t>开头</a:t>
              </a:r>
              <a:endParaRPr lang="zh-CN" altLang="en-US" sz="1500">
                <a:solidFill>
                  <a:prstClr val="black"/>
                </a:solidFill>
                <a:cs typeface="+mn-ea"/>
                <a:sym typeface="+mn-lt"/>
              </a:endParaRPr>
            </a:p>
          </p:txBody>
        </p:sp>
      </p:grpSp>
      <p:sp>
        <p:nvSpPr>
          <p:cNvPr id="51" name="文本框 2"/>
          <p:cNvSpPr txBox="1"/>
          <p:nvPr/>
        </p:nvSpPr>
        <p:spPr>
          <a:xfrm>
            <a:off x="1301544" y="1578322"/>
            <a:ext cx="540060" cy="2562240"/>
          </a:xfrm>
          <a:prstGeom prst="rect">
            <a:avLst/>
          </a:prstGeom>
          <a:solidFill>
            <a:srgbClr val="FDB00D"/>
          </a:solidFill>
          <a:ln>
            <a:noFill/>
          </a:ln>
        </p:spPr>
        <p:style>
          <a:lnRef idx="2">
            <a:schemeClr val="accent1"/>
          </a:lnRef>
          <a:fillRef idx="1">
            <a:schemeClr val="lt1"/>
          </a:fillRef>
          <a:effectRef idx="0">
            <a:schemeClr val="accent1"/>
          </a:effectRef>
          <a:fontRef idx="minor">
            <a:schemeClr val="dk1"/>
          </a:fontRef>
        </p:style>
        <p:txBody>
          <a:bodyPr wrap="square" lIns="68580" tIns="34290" rIns="68580" bIns="34290" rtlCol="0">
            <a:spAutoFit/>
          </a:bodyPr>
          <a:lstStyle/>
          <a:p>
            <a:pPr algn="ctr">
              <a:defRPr/>
            </a:pPr>
            <a:r>
              <a:rPr lang="zh-CN" altLang="en-US" sz="1800">
                <a:solidFill>
                  <a:prstClr val="black"/>
                </a:solidFill>
                <a:cs typeface="+mn-ea"/>
                <a:sym typeface="+mn-lt"/>
              </a:rPr>
              <a:t>撒哈拉沙漠探险之旅</a:t>
            </a:r>
            <a:endParaRPr lang="zh-CN" altLang="en-US" sz="1800">
              <a:solidFill>
                <a:prstClr val="black"/>
              </a:solidFill>
              <a:cs typeface="+mn-ea"/>
              <a:sym typeface="+mn-lt"/>
            </a:endParaRPr>
          </a:p>
        </p:txBody>
      </p:sp>
      <p:sp>
        <p:nvSpPr>
          <p:cNvPr id="52" name="左大括号 51"/>
          <p:cNvSpPr/>
          <p:nvPr/>
        </p:nvSpPr>
        <p:spPr>
          <a:xfrm>
            <a:off x="2459061" y="1795758"/>
            <a:ext cx="216024" cy="2072045"/>
          </a:xfrm>
          <a:prstGeom prst="leftBrace">
            <a:avLst/>
          </a:prstGeom>
          <a:ln w="76200"/>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defRPr/>
            </a:pPr>
            <a:endParaRPr lang="zh-CN" altLang="en-US" sz="1800">
              <a:solidFill>
                <a:prstClr val="black"/>
              </a:solidFill>
              <a:cs typeface="+mn-ea"/>
              <a:sym typeface="+mn-lt"/>
            </a:endParaRPr>
          </a:p>
        </p:txBody>
      </p:sp>
      <p:grpSp>
        <p:nvGrpSpPr>
          <p:cNvPr id="53" name="组合 8"/>
          <p:cNvGrpSpPr/>
          <p:nvPr/>
        </p:nvGrpSpPr>
        <p:grpSpPr>
          <a:xfrm>
            <a:off x="2852936" y="2456973"/>
            <a:ext cx="1453190" cy="548181"/>
            <a:chOff x="2098768" y="2336363"/>
            <a:chExt cx="1752968" cy="730908"/>
          </a:xfrm>
        </p:grpSpPr>
        <p:sp>
          <p:nvSpPr>
            <p:cNvPr id="54" name="云形 53"/>
            <p:cNvSpPr/>
            <p:nvPr/>
          </p:nvSpPr>
          <p:spPr>
            <a:xfrm>
              <a:off x="2098768" y="2336363"/>
              <a:ext cx="1752968" cy="730908"/>
            </a:xfrm>
            <a:prstGeom prst="cloud">
              <a:avLst/>
            </a:prstGeom>
          </p:spPr>
          <p:style>
            <a:lnRef idx="1">
              <a:schemeClr val="accent6"/>
            </a:lnRef>
            <a:fillRef idx="2">
              <a:schemeClr val="accent6"/>
            </a:fillRef>
            <a:effectRef idx="1">
              <a:schemeClr val="accent6"/>
            </a:effectRef>
            <a:fontRef idx="minor">
              <a:schemeClr val="dk1"/>
            </a:fontRef>
          </p:style>
          <p:txBody>
            <a:bodyPr rtlCol="0" anchor="ctr"/>
            <a:lstStyle/>
            <a:p>
              <a:pPr algn="ctr">
                <a:defRPr/>
              </a:pPr>
              <a:endParaRPr lang="zh-CN" altLang="en-US" sz="1800">
                <a:solidFill>
                  <a:prstClr val="black"/>
                </a:solidFill>
                <a:cs typeface="+mn-ea"/>
                <a:sym typeface="+mn-lt"/>
              </a:endParaRPr>
            </a:p>
          </p:txBody>
        </p:sp>
        <p:sp>
          <p:nvSpPr>
            <p:cNvPr id="55" name="TextBox 54"/>
            <p:cNvSpPr txBox="1"/>
            <p:nvPr/>
          </p:nvSpPr>
          <p:spPr>
            <a:xfrm>
              <a:off x="2454777" y="2513974"/>
              <a:ext cx="996665" cy="430887"/>
            </a:xfrm>
            <a:prstGeom prst="rect">
              <a:avLst/>
            </a:prstGeom>
            <a:noFill/>
            <a:ln>
              <a:noFill/>
            </a:ln>
          </p:spPr>
          <p:style>
            <a:lnRef idx="3">
              <a:schemeClr val="lt1"/>
            </a:lnRef>
            <a:fillRef idx="1">
              <a:schemeClr val="accent6"/>
            </a:fillRef>
            <a:effectRef idx="1">
              <a:schemeClr val="accent6"/>
            </a:effectRef>
            <a:fontRef idx="minor">
              <a:schemeClr val="lt1"/>
            </a:fontRef>
          </p:style>
          <p:txBody>
            <a:bodyPr wrap="square" rtlCol="0">
              <a:spAutoFit/>
            </a:bodyPr>
            <a:lstStyle/>
            <a:p>
              <a:pPr>
                <a:defRPr/>
              </a:pPr>
              <a:r>
                <a:rPr lang="zh-CN" altLang="en-US" sz="1500">
                  <a:solidFill>
                    <a:prstClr val="black"/>
                  </a:solidFill>
                  <a:cs typeface="+mn-ea"/>
                  <a:sym typeface="+mn-lt"/>
                </a:rPr>
                <a:t>中间</a:t>
              </a:r>
              <a:endParaRPr lang="zh-CN" altLang="en-US" sz="1500">
                <a:solidFill>
                  <a:prstClr val="black"/>
                </a:solidFill>
                <a:cs typeface="+mn-ea"/>
                <a:sym typeface="+mn-lt"/>
              </a:endParaRPr>
            </a:p>
          </p:txBody>
        </p:sp>
      </p:grpSp>
      <p:grpSp>
        <p:nvGrpSpPr>
          <p:cNvPr id="56" name="组合 12"/>
          <p:cNvGrpSpPr/>
          <p:nvPr/>
        </p:nvGrpSpPr>
        <p:grpSpPr>
          <a:xfrm>
            <a:off x="2853706" y="3738581"/>
            <a:ext cx="1480762" cy="499883"/>
            <a:chOff x="2375756" y="2268826"/>
            <a:chExt cx="1620180" cy="666511"/>
          </a:xfrm>
        </p:grpSpPr>
        <p:sp>
          <p:nvSpPr>
            <p:cNvPr id="57" name="云形 56"/>
            <p:cNvSpPr/>
            <p:nvPr/>
          </p:nvSpPr>
          <p:spPr>
            <a:xfrm>
              <a:off x="2375756" y="2268826"/>
              <a:ext cx="1620180" cy="666511"/>
            </a:xfrm>
            <a:prstGeom prst="cloud">
              <a:avLst/>
            </a:prstGeom>
            <a:solidFill>
              <a:schemeClr val="accent6">
                <a:lumMod val="60000"/>
                <a:lumOff val="4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00">
                <a:solidFill>
                  <a:prstClr val="white"/>
                </a:solidFill>
                <a:cs typeface="+mn-ea"/>
                <a:sym typeface="+mn-lt"/>
              </a:endParaRPr>
            </a:p>
          </p:txBody>
        </p:sp>
        <p:sp>
          <p:nvSpPr>
            <p:cNvPr id="58" name="TextBox 57"/>
            <p:cNvSpPr txBox="1"/>
            <p:nvPr/>
          </p:nvSpPr>
          <p:spPr>
            <a:xfrm>
              <a:off x="2737092" y="2452995"/>
              <a:ext cx="994332" cy="430887"/>
            </a:xfrm>
            <a:prstGeom prst="rect">
              <a:avLst/>
            </a:prstGeom>
            <a:noFill/>
          </p:spPr>
          <p:txBody>
            <a:bodyPr wrap="square" rtlCol="0">
              <a:spAutoFit/>
            </a:bodyPr>
            <a:lstStyle/>
            <a:p>
              <a:pPr>
                <a:defRPr/>
              </a:pPr>
              <a:r>
                <a:rPr lang="zh-CN" altLang="en-US" sz="1500">
                  <a:solidFill>
                    <a:prstClr val="black"/>
                  </a:solidFill>
                  <a:cs typeface="+mn-ea"/>
                  <a:sym typeface="+mn-lt"/>
                </a:rPr>
                <a:t>结尾</a:t>
              </a:r>
              <a:endParaRPr lang="zh-CN" altLang="en-US" sz="1500">
                <a:solidFill>
                  <a:prstClr val="black"/>
                </a:solidFill>
                <a:cs typeface="+mn-ea"/>
                <a:sym typeface="+mn-lt"/>
              </a:endParaRPr>
            </a:p>
          </p:txBody>
        </p:sp>
      </p:grpSp>
      <p:sp>
        <p:nvSpPr>
          <p:cNvPr id="59" name="左大括号 58"/>
          <p:cNvSpPr/>
          <p:nvPr/>
        </p:nvSpPr>
        <p:spPr>
          <a:xfrm>
            <a:off x="4827428" y="2233478"/>
            <a:ext cx="229698" cy="844194"/>
          </a:xfrm>
          <a:prstGeom prst="leftBrace">
            <a:avLst/>
          </a:prstGeom>
          <a:ln w="762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defRPr/>
            </a:pPr>
            <a:endParaRPr lang="zh-CN" altLang="en-US" sz="1800">
              <a:solidFill>
                <a:prstClr val="black"/>
              </a:solidFill>
              <a:cs typeface="+mn-ea"/>
              <a:sym typeface="+mn-lt"/>
            </a:endParaRPr>
          </a:p>
        </p:txBody>
      </p:sp>
      <p:sp>
        <p:nvSpPr>
          <p:cNvPr id="60" name="TextBox 59"/>
          <p:cNvSpPr txBox="1"/>
          <p:nvPr/>
        </p:nvSpPr>
        <p:spPr>
          <a:xfrm>
            <a:off x="5189265" y="1932609"/>
            <a:ext cx="4321508" cy="300083"/>
          </a:xfrm>
          <a:prstGeom prst="rect">
            <a:avLst/>
          </a:prstGeom>
          <a:noFill/>
        </p:spPr>
        <p:txBody>
          <a:bodyPr wrap="square" lIns="68580" tIns="34290" rIns="68580" bIns="34290" rtlCol="0">
            <a:spAutoFit/>
          </a:bodyPr>
          <a:lstStyle/>
          <a:p>
            <a:pPr>
              <a:defRPr/>
            </a:pPr>
            <a:r>
              <a:rPr lang="zh-CN" altLang="en-US" sz="1500">
                <a:solidFill>
                  <a:srgbClr val="0000FF"/>
                </a:solidFill>
                <a:cs typeface="+mn-ea"/>
                <a:sym typeface="+mn-lt"/>
              </a:rPr>
              <a:t>遇到缺水困难：喝水，甚至喝尿解决</a:t>
            </a:r>
            <a:endParaRPr lang="zh-CN" altLang="en-US" sz="1500">
              <a:solidFill>
                <a:srgbClr val="0000FF"/>
              </a:solidFill>
              <a:cs typeface="+mn-ea"/>
              <a:sym typeface="+mn-lt"/>
            </a:endParaRPr>
          </a:p>
        </p:txBody>
      </p:sp>
      <p:sp>
        <p:nvSpPr>
          <p:cNvPr id="61" name="TextBox 60"/>
          <p:cNvSpPr txBox="1"/>
          <p:nvPr/>
        </p:nvSpPr>
        <p:spPr>
          <a:xfrm>
            <a:off x="5189264" y="2360965"/>
            <a:ext cx="3978610" cy="300083"/>
          </a:xfrm>
          <a:prstGeom prst="rect">
            <a:avLst/>
          </a:prstGeom>
          <a:noFill/>
        </p:spPr>
        <p:txBody>
          <a:bodyPr wrap="square" lIns="68580" tIns="34290" rIns="68580" bIns="34290" rtlCol="0">
            <a:spAutoFit/>
          </a:bodyPr>
          <a:lstStyle/>
          <a:p>
            <a:pPr>
              <a:defRPr/>
            </a:pPr>
            <a:r>
              <a:rPr lang="zh-CN" altLang="en-US" sz="1500">
                <a:solidFill>
                  <a:srgbClr val="0000FF"/>
                </a:solidFill>
                <a:cs typeface="+mn-ea"/>
                <a:sym typeface="+mn-lt"/>
              </a:rPr>
              <a:t>失去半壶淡水，要杀骆驼被阻止</a:t>
            </a:r>
            <a:endParaRPr lang="zh-CN" altLang="en-US" sz="1500">
              <a:solidFill>
                <a:srgbClr val="0000FF"/>
              </a:solidFill>
              <a:cs typeface="+mn-ea"/>
              <a:sym typeface="+mn-lt"/>
            </a:endParaRPr>
          </a:p>
        </p:txBody>
      </p:sp>
      <p:sp>
        <p:nvSpPr>
          <p:cNvPr id="62" name="矩形 61"/>
          <p:cNvSpPr/>
          <p:nvPr/>
        </p:nvSpPr>
        <p:spPr>
          <a:xfrm>
            <a:off x="5174054" y="1384035"/>
            <a:ext cx="907941" cy="300083"/>
          </a:xfrm>
          <a:prstGeom prst="rect">
            <a:avLst/>
          </a:prstGeom>
        </p:spPr>
        <p:txBody>
          <a:bodyPr wrap="none" lIns="68580" tIns="34290" rIns="68580" bIns="34290">
            <a:spAutoFit/>
          </a:bodyPr>
          <a:lstStyle/>
          <a:p>
            <a:pPr>
              <a:defRPr/>
            </a:pPr>
            <a:r>
              <a:rPr lang="zh-CN" altLang="en-US" sz="1500">
                <a:solidFill>
                  <a:prstClr val="black"/>
                </a:solidFill>
                <a:cs typeface="+mn-ea"/>
                <a:sym typeface="+mn-lt"/>
              </a:rPr>
              <a:t>交代背景</a:t>
            </a:r>
            <a:endParaRPr lang="zh-CN" altLang="en-US" sz="1500">
              <a:solidFill>
                <a:prstClr val="black"/>
              </a:solidFill>
              <a:cs typeface="+mn-ea"/>
              <a:sym typeface="+mn-lt"/>
            </a:endParaRPr>
          </a:p>
        </p:txBody>
      </p:sp>
      <p:sp>
        <p:nvSpPr>
          <p:cNvPr id="86" name="矩形 85"/>
          <p:cNvSpPr/>
          <p:nvPr/>
        </p:nvSpPr>
        <p:spPr>
          <a:xfrm>
            <a:off x="5122897" y="2969260"/>
            <a:ext cx="3170267" cy="530915"/>
          </a:xfrm>
          <a:prstGeom prst="rect">
            <a:avLst/>
          </a:prstGeom>
        </p:spPr>
        <p:txBody>
          <a:bodyPr wrap="square" lIns="68580" tIns="34290" rIns="68580" bIns="34290">
            <a:spAutoFit/>
          </a:bodyPr>
          <a:lstStyle/>
          <a:p>
            <a:pPr>
              <a:defRPr/>
            </a:pPr>
            <a:r>
              <a:rPr lang="zh-CN" altLang="en-US" sz="1500">
                <a:solidFill>
                  <a:srgbClr val="0000FF"/>
                </a:solidFill>
                <a:cs typeface="+mn-ea"/>
                <a:sym typeface="+mn-lt"/>
              </a:rPr>
              <a:t>魏叔叔用自己的探险经验和智慧，带领大家找到水</a:t>
            </a:r>
            <a:endParaRPr lang="zh-CN" altLang="en-US" sz="1500">
              <a:solidFill>
                <a:srgbClr val="0000FF"/>
              </a:solidFill>
              <a:cs typeface="+mn-ea"/>
              <a:sym typeface="+mn-lt"/>
            </a:endParaRPr>
          </a:p>
        </p:txBody>
      </p:sp>
      <p:sp>
        <p:nvSpPr>
          <p:cNvPr id="89" name="矩形 88"/>
          <p:cNvSpPr/>
          <p:nvPr/>
        </p:nvSpPr>
        <p:spPr>
          <a:xfrm>
            <a:off x="4952829" y="3897382"/>
            <a:ext cx="1292662" cy="300083"/>
          </a:xfrm>
          <a:prstGeom prst="rect">
            <a:avLst/>
          </a:prstGeom>
        </p:spPr>
        <p:txBody>
          <a:bodyPr wrap="none" lIns="68580" tIns="34290" rIns="68580" bIns="34290">
            <a:spAutoFit/>
          </a:bodyPr>
          <a:lstStyle/>
          <a:p>
            <a:pPr>
              <a:defRPr/>
            </a:pPr>
            <a:r>
              <a:rPr lang="zh-CN" altLang="en-US" sz="1500">
                <a:solidFill>
                  <a:prstClr val="black"/>
                </a:solidFill>
                <a:cs typeface="+mn-ea"/>
                <a:sym typeface="+mn-lt"/>
              </a:rPr>
              <a:t>顺利走出沙漠</a:t>
            </a:r>
            <a:endParaRPr lang="zh-CN" altLang="en-US" sz="1500">
              <a:solidFill>
                <a:prstClr val="black"/>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mc:Choice>
    <mc:Fallback>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9" grpId="0"/>
      <p:bldP spid="60" grpId="0"/>
      <p:bldP spid="61" grpId="0"/>
      <p:bldP spid="62" grpId="0"/>
      <p:bldP spid="86" grpId="0"/>
      <p:bldP spid="89"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566691" y="1401190"/>
            <a:ext cx="8010618" cy="2375118"/>
          </a:xfrm>
          <a:prstGeom prst="roundRect">
            <a:avLst/>
          </a:prstGeom>
          <a:ln>
            <a:solidFill>
              <a:srgbClr val="FDB00D"/>
            </a:solidFill>
          </a:ln>
        </p:spPr>
        <p:style>
          <a:lnRef idx="2">
            <a:schemeClr val="accent5"/>
          </a:lnRef>
          <a:fillRef idx="1">
            <a:schemeClr val="lt1"/>
          </a:fillRef>
          <a:effectRef idx="0">
            <a:schemeClr val="accent5"/>
          </a:effectRef>
          <a:fontRef idx="minor">
            <a:schemeClr val="dk1"/>
          </a:fontRef>
        </p:style>
        <p:txBody>
          <a:bodyPr wrap="square" lIns="68580" tIns="34290" rIns="68580" bIns="34290">
            <a:spAutoFit/>
          </a:bodyPr>
          <a:lstStyle/>
          <a:p>
            <a:pPr indent="342900">
              <a:lnSpc>
                <a:spcPct val="150000"/>
              </a:lnSpc>
              <a:defRPr/>
            </a:pPr>
            <a:r>
              <a:rPr lang="zh-CN" altLang="en-US" sz="1500">
                <a:solidFill>
                  <a:prstClr val="black"/>
                </a:solidFill>
                <a:cs typeface="+mn-ea"/>
                <a:sym typeface="+mn-lt"/>
              </a:rPr>
              <a:t>大家也都流泪了。这时</a:t>
            </a:r>
            <a:r>
              <a:rPr lang="en-US" altLang="zh-CN" sz="1500">
                <a:solidFill>
                  <a:prstClr val="black"/>
                </a:solidFill>
                <a:cs typeface="+mn-ea"/>
                <a:sym typeface="+mn-lt"/>
              </a:rPr>
              <a:t>,</a:t>
            </a:r>
            <a:r>
              <a:rPr lang="zh-CN" altLang="en-US" sz="1500">
                <a:solidFill>
                  <a:prstClr val="black"/>
                </a:solidFill>
                <a:cs typeface="+mn-ea"/>
                <a:sym typeface="+mn-lt"/>
              </a:rPr>
              <a:t>魏叔叔抹了抹眼睛说</a:t>
            </a:r>
            <a:r>
              <a:rPr lang="en-US" altLang="zh-CN" sz="1500">
                <a:solidFill>
                  <a:prstClr val="black"/>
                </a:solidFill>
                <a:cs typeface="+mn-ea"/>
                <a:sym typeface="+mn-lt"/>
              </a:rPr>
              <a:t>:“</a:t>
            </a:r>
            <a:r>
              <a:rPr lang="zh-CN" altLang="en-US" sz="1500">
                <a:solidFill>
                  <a:prstClr val="black"/>
                </a:solidFill>
                <a:cs typeface="+mn-ea"/>
                <a:sym typeface="+mn-lt"/>
              </a:rPr>
              <a:t>我们一个伙伴也不能失去</a:t>
            </a:r>
            <a:r>
              <a:rPr lang="en-US" altLang="zh-CN" sz="1500">
                <a:solidFill>
                  <a:prstClr val="black"/>
                </a:solidFill>
                <a:cs typeface="+mn-ea"/>
                <a:sym typeface="+mn-lt"/>
              </a:rPr>
              <a:t>,</a:t>
            </a:r>
            <a:r>
              <a:rPr lang="zh-CN" altLang="en-US" sz="1500">
                <a:solidFill>
                  <a:prstClr val="black"/>
                </a:solidFill>
                <a:cs typeface="+mn-ea"/>
                <a:sym typeface="+mn-lt"/>
              </a:rPr>
              <a:t>要一起走出这片沙漠去</a:t>
            </a:r>
            <a:r>
              <a:rPr lang="en-US" altLang="zh-CN" sz="1500">
                <a:solidFill>
                  <a:prstClr val="black"/>
                </a:solidFill>
                <a:cs typeface="+mn-ea"/>
                <a:sym typeface="+mn-lt"/>
              </a:rPr>
              <a:t>!”</a:t>
            </a:r>
            <a:r>
              <a:rPr lang="zh-CN" altLang="en-US" sz="1500">
                <a:solidFill>
                  <a:prstClr val="black"/>
                </a:solidFill>
                <a:cs typeface="+mn-ea"/>
                <a:sym typeface="+mn-lt"/>
              </a:rPr>
              <a:t>听了他那坚定的话</a:t>
            </a:r>
            <a:r>
              <a:rPr lang="en-US" altLang="zh-CN" sz="1500">
                <a:solidFill>
                  <a:prstClr val="black"/>
                </a:solidFill>
                <a:cs typeface="+mn-ea"/>
                <a:sym typeface="+mn-lt"/>
              </a:rPr>
              <a:t>,</a:t>
            </a:r>
            <a:r>
              <a:rPr lang="zh-CN" altLang="en-US" sz="1500">
                <a:solidFill>
                  <a:prstClr val="black"/>
                </a:solidFill>
                <a:cs typeface="+mn-ea"/>
                <a:sym typeface="+mn-lt"/>
              </a:rPr>
              <a:t>大家都不说什么了。</a:t>
            </a:r>
            <a:endParaRPr lang="zh-CN" altLang="en-US" sz="1500">
              <a:solidFill>
                <a:prstClr val="black"/>
              </a:solidFill>
              <a:cs typeface="+mn-ea"/>
              <a:sym typeface="+mn-lt"/>
            </a:endParaRPr>
          </a:p>
          <a:p>
            <a:pPr indent="342900">
              <a:lnSpc>
                <a:spcPct val="150000"/>
              </a:lnSpc>
              <a:defRPr/>
            </a:pPr>
            <a:r>
              <a:rPr lang="zh-CN" altLang="en-US" sz="1500">
                <a:solidFill>
                  <a:prstClr val="black"/>
                </a:solidFill>
                <a:cs typeface="+mn-ea"/>
                <a:sym typeface="+mn-lt"/>
              </a:rPr>
              <a:t>    走了一段路</a:t>
            </a:r>
            <a:r>
              <a:rPr lang="en-US" altLang="zh-CN" sz="1500">
                <a:solidFill>
                  <a:prstClr val="black"/>
                </a:solidFill>
                <a:cs typeface="+mn-ea"/>
                <a:sym typeface="+mn-lt"/>
              </a:rPr>
              <a:t>,</a:t>
            </a:r>
            <a:r>
              <a:rPr lang="zh-CN" altLang="en-US" sz="1500">
                <a:solidFill>
                  <a:prstClr val="black"/>
                </a:solidFill>
                <a:cs typeface="+mn-ea"/>
                <a:sym typeface="+mn-lt"/>
              </a:rPr>
              <a:t>我忽然眼睛一亮</a:t>
            </a:r>
            <a:r>
              <a:rPr lang="en-US" altLang="zh-CN" sz="1500">
                <a:solidFill>
                  <a:prstClr val="black"/>
                </a:solidFill>
                <a:cs typeface="+mn-ea"/>
                <a:sym typeface="+mn-lt"/>
              </a:rPr>
              <a:t>,:“</a:t>
            </a:r>
            <a:r>
              <a:rPr lang="zh-CN" altLang="en-US" sz="1500">
                <a:solidFill>
                  <a:prstClr val="black"/>
                </a:solidFill>
                <a:cs typeface="+mn-ea"/>
                <a:sym typeface="+mn-lt"/>
              </a:rPr>
              <a:t>那是什么</a:t>
            </a:r>
            <a:r>
              <a:rPr lang="en-US" altLang="zh-CN" sz="1500">
                <a:solidFill>
                  <a:prstClr val="black"/>
                </a:solidFill>
                <a:cs typeface="+mn-ea"/>
                <a:sym typeface="+mn-lt"/>
              </a:rPr>
              <a:t>!”</a:t>
            </a:r>
            <a:endParaRPr lang="en-US" altLang="zh-CN" sz="1500">
              <a:solidFill>
                <a:prstClr val="black"/>
              </a:solidFill>
              <a:cs typeface="+mn-ea"/>
              <a:sym typeface="+mn-lt"/>
            </a:endParaRPr>
          </a:p>
          <a:p>
            <a:pPr indent="342900">
              <a:lnSpc>
                <a:spcPct val="150000"/>
              </a:lnSpc>
              <a:defRPr/>
            </a:pPr>
            <a:r>
              <a:rPr lang="en-US" altLang="zh-CN" sz="1500">
                <a:solidFill>
                  <a:prstClr val="black"/>
                </a:solidFill>
                <a:cs typeface="+mn-ea"/>
                <a:sym typeface="+mn-lt"/>
              </a:rPr>
              <a:t>    </a:t>
            </a:r>
            <a:r>
              <a:rPr lang="zh-CN" altLang="en-US" sz="1500">
                <a:solidFill>
                  <a:prstClr val="black"/>
                </a:solidFill>
                <a:cs typeface="+mn-ea"/>
                <a:sym typeface="+mn-lt"/>
              </a:rPr>
              <a:t>大家停住脚步</a:t>
            </a:r>
            <a:r>
              <a:rPr lang="en-US" altLang="zh-CN" sz="1500">
                <a:solidFill>
                  <a:prstClr val="black"/>
                </a:solidFill>
                <a:cs typeface="+mn-ea"/>
                <a:sym typeface="+mn-lt"/>
              </a:rPr>
              <a:t>,</a:t>
            </a:r>
            <a:r>
              <a:rPr lang="zh-CN" altLang="en-US" sz="1500">
                <a:solidFill>
                  <a:prstClr val="black"/>
                </a:solidFill>
                <a:cs typeface="+mn-ea"/>
                <a:sym typeface="+mn-lt"/>
              </a:rPr>
              <a:t>向前望去</a:t>
            </a:r>
            <a:r>
              <a:rPr lang="en-US" altLang="zh-CN" sz="1500">
                <a:solidFill>
                  <a:prstClr val="black"/>
                </a:solidFill>
                <a:cs typeface="+mn-ea"/>
                <a:sym typeface="+mn-lt"/>
              </a:rPr>
              <a:t>,</a:t>
            </a:r>
            <a:r>
              <a:rPr lang="zh-CN" altLang="en-US" sz="1500">
                <a:solidFill>
                  <a:prstClr val="black"/>
                </a:solidFill>
                <a:cs typeface="+mn-ea"/>
                <a:sym typeface="+mn-lt"/>
              </a:rPr>
              <a:t>原来是几只马鹿。魏叔叔惊喜喊道：“我们有救了！”</a:t>
            </a:r>
            <a:endParaRPr lang="zh-CN" altLang="en-US" sz="1500">
              <a:solidFill>
                <a:prstClr val="black"/>
              </a:solidFill>
              <a:cs typeface="+mn-ea"/>
              <a:sym typeface="+mn-lt"/>
            </a:endParaRPr>
          </a:p>
          <a:p>
            <a:pPr indent="342900">
              <a:lnSpc>
                <a:spcPct val="150000"/>
              </a:lnSpc>
              <a:defRPr/>
            </a:pPr>
            <a:r>
              <a:rPr lang="zh-CN" altLang="en-US" sz="1500">
                <a:solidFill>
                  <a:prstClr val="black"/>
                </a:solidFill>
                <a:cs typeface="+mn-ea"/>
                <a:sym typeface="+mn-lt"/>
              </a:rPr>
              <a:t>    魏叔叔就带领大家顺着马鹿的踪迹寻找，终于发现一个小湖泊。大家欣喜若狂</a:t>
            </a:r>
            <a:r>
              <a:rPr lang="en-US" altLang="zh-CN" sz="1500">
                <a:solidFill>
                  <a:prstClr val="black"/>
                </a:solidFill>
                <a:cs typeface="+mn-ea"/>
                <a:sym typeface="+mn-lt"/>
              </a:rPr>
              <a:t>,</a:t>
            </a:r>
            <a:r>
              <a:rPr lang="zh-CN" altLang="en-US" sz="1500">
                <a:solidFill>
                  <a:prstClr val="black"/>
                </a:solidFill>
                <a:cs typeface="+mn-ea"/>
                <a:sym typeface="+mn-lt"/>
              </a:rPr>
              <a:t>奔过去痛饮了一番，又把我们盛水的用具都灌满。</a:t>
            </a:r>
            <a:endParaRPr lang="zh-CN" altLang="en-US" sz="1500">
              <a:solidFill>
                <a:prstClr val="black"/>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mc:Choice>
    <mc:Fallback>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 name="图片 50"/>
          <p:cNvPicPr>
            <a:picLocks noChangeAspect="1"/>
          </p:cNvPicPr>
          <p:nvPr/>
        </p:nvPicPr>
        <p:blipFill>
          <a:blip r:embed="rId1"/>
          <a:stretch>
            <a:fillRect/>
          </a:stretch>
        </p:blipFill>
        <p:spPr>
          <a:xfrm>
            <a:off x="0" y="0"/>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grpSp>
        <p:nvGrpSpPr>
          <p:cNvPr id="11" name="组合 10"/>
          <p:cNvGrpSpPr/>
          <p:nvPr/>
        </p:nvGrpSpPr>
        <p:grpSpPr>
          <a:xfrm>
            <a:off x="3711002" y="555437"/>
            <a:ext cx="1721996" cy="859665"/>
            <a:chOff x="5057080" y="343748"/>
            <a:chExt cx="2295994" cy="1146220"/>
          </a:xfrm>
        </p:grpSpPr>
        <p:sp>
          <p:nvSpPr>
            <p:cNvPr id="6" name="矩形 5"/>
            <p:cNvSpPr/>
            <p:nvPr/>
          </p:nvSpPr>
          <p:spPr>
            <a:xfrm>
              <a:off x="5349700" y="343748"/>
              <a:ext cx="1710754" cy="841256"/>
            </a:xfrm>
            <a:prstGeom prst="rect">
              <a:avLst/>
            </a:prstGeom>
          </p:spPr>
          <p:txBody>
            <a:bodyPr wrap="square" lIns="0" tIns="0" rIns="0" bIns="0">
              <a:spAutoFit/>
            </a:bodyPr>
            <a:lstStyle/>
            <a:p>
              <a:pPr algn="dist"/>
              <a:r>
                <a:rPr lang="zh-CN" altLang="en-US" sz="4100" b="1" spc="450">
                  <a:solidFill>
                    <a:schemeClr val="bg1"/>
                  </a:solidFill>
                  <a:cs typeface="+mn-ea"/>
                  <a:sym typeface="+mn-lt"/>
                </a:rPr>
                <a:t>目录</a:t>
              </a:r>
              <a:endParaRPr lang="zh-CN" altLang="en-US" sz="4100" b="1" spc="450">
                <a:solidFill>
                  <a:schemeClr val="bg1"/>
                </a:solidFill>
                <a:cs typeface="+mn-ea"/>
                <a:sym typeface="+mn-lt"/>
              </a:endParaRPr>
            </a:p>
          </p:txBody>
        </p:sp>
        <p:sp>
          <p:nvSpPr>
            <p:cNvPr id="7" name="矩形 6"/>
            <p:cNvSpPr/>
            <p:nvPr/>
          </p:nvSpPr>
          <p:spPr>
            <a:xfrm>
              <a:off x="5057080" y="1243747"/>
              <a:ext cx="2295994" cy="246221"/>
            </a:xfrm>
            <a:prstGeom prst="rect">
              <a:avLst/>
            </a:prstGeom>
          </p:spPr>
          <p:txBody>
            <a:bodyPr wrap="square" lIns="0" tIns="0" rIns="0" bIns="0">
              <a:spAutoFit/>
            </a:bodyPr>
            <a:lstStyle/>
            <a:p>
              <a:pPr algn="dist"/>
              <a:r>
                <a:rPr lang="en-US" altLang="zh-CN" sz="1200" b="1" spc="450">
                  <a:solidFill>
                    <a:schemeClr val="bg1"/>
                  </a:solidFill>
                  <a:cs typeface="+mn-ea"/>
                  <a:sym typeface="+mn-lt"/>
                </a:rPr>
                <a:t>CONTENT</a:t>
              </a:r>
              <a:endParaRPr lang="zh-CN" altLang="en-US" sz="1200" b="1" spc="450">
                <a:solidFill>
                  <a:schemeClr val="bg1"/>
                </a:solidFill>
                <a:cs typeface="+mn-ea"/>
                <a:sym typeface="+mn-lt"/>
              </a:endParaRPr>
            </a:p>
          </p:txBody>
        </p:sp>
      </p:grpSp>
      <p:grpSp>
        <p:nvGrpSpPr>
          <p:cNvPr id="17" name="组合 16"/>
          <p:cNvGrpSpPr/>
          <p:nvPr/>
        </p:nvGrpSpPr>
        <p:grpSpPr>
          <a:xfrm>
            <a:off x="1761205" y="1750403"/>
            <a:ext cx="2591330" cy="473594"/>
            <a:chOff x="1213401" y="1098550"/>
            <a:chExt cx="3455107" cy="631458"/>
          </a:xfrm>
        </p:grpSpPr>
        <p:grpSp>
          <p:nvGrpSpPr>
            <p:cNvPr id="16" name="组合 15"/>
            <p:cNvGrpSpPr/>
            <p:nvPr/>
          </p:nvGrpSpPr>
          <p:grpSpPr>
            <a:xfrm>
              <a:off x="1550558" y="1098550"/>
              <a:ext cx="2778656" cy="492442"/>
              <a:chOff x="1630440" y="1098550"/>
              <a:chExt cx="2778656" cy="492442"/>
            </a:xfrm>
          </p:grpSpPr>
          <p:sp>
            <p:nvSpPr>
              <p:cNvPr id="13" name="矩形 12"/>
              <p:cNvSpPr/>
              <p:nvPr/>
            </p:nvSpPr>
            <p:spPr>
              <a:xfrm>
                <a:off x="2587533" y="1129328"/>
                <a:ext cx="1821563" cy="430887"/>
              </a:xfrm>
              <a:prstGeom prst="rect">
                <a:avLst/>
              </a:prstGeom>
            </p:spPr>
            <p:txBody>
              <a:bodyPr wrap="square" lIns="0" tIns="0" rIns="0" bIns="0">
                <a:spAutoFit/>
              </a:bodyPr>
              <a:lstStyle/>
              <a:p>
                <a:r>
                  <a:rPr lang="zh-CN" altLang="en-US" sz="2100" b="1" spc="450">
                    <a:solidFill>
                      <a:schemeClr val="bg1"/>
                    </a:solidFill>
                    <a:effectLst>
                      <a:outerShdw blurRad="38100" dist="38100" dir="2700000" algn="tl">
                        <a:srgbClr val="000000">
                          <a:alpha val="15000"/>
                        </a:srgbClr>
                      </a:outerShdw>
                    </a:effectLst>
                    <a:cs typeface="+mn-ea"/>
                    <a:sym typeface="+mn-lt"/>
                  </a:rPr>
                  <a:t>课前导读</a:t>
                </a:r>
                <a:endParaRPr lang="zh-CN" altLang="en-US" sz="2100" b="1" spc="450">
                  <a:solidFill>
                    <a:schemeClr val="bg1"/>
                  </a:solidFill>
                  <a:effectLst>
                    <a:outerShdw blurRad="38100" dist="38100" dir="2700000" algn="tl">
                      <a:srgbClr val="000000">
                        <a:alpha val="15000"/>
                      </a:srgbClr>
                    </a:outerShdw>
                  </a:effectLst>
                  <a:cs typeface="+mn-ea"/>
                  <a:sym typeface="+mn-lt"/>
                </a:endParaRPr>
              </a:p>
            </p:txBody>
          </p:sp>
          <p:sp>
            <p:nvSpPr>
              <p:cNvPr id="14" name="矩形 13"/>
              <p:cNvSpPr/>
              <p:nvPr/>
            </p:nvSpPr>
            <p:spPr>
              <a:xfrm>
                <a:off x="1630440" y="1098550"/>
                <a:ext cx="658300" cy="492442"/>
              </a:xfrm>
              <a:prstGeom prst="rect">
                <a:avLst/>
              </a:prstGeom>
            </p:spPr>
            <p:txBody>
              <a:bodyPr wrap="none" lIns="0" tIns="0" rIns="0" bIns="0">
                <a:spAutoFit/>
              </a:bodyPr>
              <a:lstStyle/>
              <a:p>
                <a:pPr algn="ctr"/>
                <a:r>
                  <a:rPr lang="en-US" altLang="zh-CN" sz="2400" b="1" spc="450">
                    <a:solidFill>
                      <a:schemeClr val="bg1"/>
                    </a:solidFill>
                    <a:effectLst>
                      <a:outerShdw blurRad="38100" dist="38100" dir="2700000" algn="tl">
                        <a:srgbClr val="000000">
                          <a:alpha val="15000"/>
                        </a:srgbClr>
                      </a:outerShdw>
                    </a:effectLst>
                    <a:cs typeface="+mn-ea"/>
                    <a:sym typeface="+mn-lt"/>
                  </a:rPr>
                  <a:t>01</a:t>
                </a:r>
                <a:endParaRPr lang="zh-CN" altLang="en-US" sz="2400" b="1" spc="450">
                  <a:solidFill>
                    <a:schemeClr val="bg1"/>
                  </a:solidFill>
                  <a:effectLst>
                    <a:outerShdw blurRad="38100" dist="38100" dir="2700000" algn="tl">
                      <a:srgbClr val="000000">
                        <a:alpha val="15000"/>
                      </a:srgbClr>
                    </a:outerShdw>
                  </a:effectLst>
                  <a:cs typeface="+mn-ea"/>
                  <a:sym typeface="+mn-lt"/>
                </a:endParaRPr>
              </a:p>
            </p:txBody>
          </p:sp>
        </p:grpSp>
        <p:cxnSp>
          <p:nvCxnSpPr>
            <p:cNvPr id="15" name="直接连接符 14"/>
            <p:cNvCxnSpPr/>
            <p:nvPr/>
          </p:nvCxnSpPr>
          <p:spPr>
            <a:xfrm>
              <a:off x="1213401" y="1730008"/>
              <a:ext cx="3455107" cy="0"/>
            </a:xfrm>
            <a:prstGeom prst="line">
              <a:avLst/>
            </a:prstGeom>
            <a:ln w="3175">
              <a:gradFill>
                <a:gsLst>
                  <a:gs pos="0">
                    <a:schemeClr val="bg1">
                      <a:alpha val="0"/>
                    </a:schemeClr>
                  </a:gs>
                  <a:gs pos="100000">
                    <a:schemeClr val="bg1">
                      <a:alpha val="0"/>
                    </a:schemeClr>
                  </a:gs>
                  <a:gs pos="50000">
                    <a:schemeClr val="bg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1761205" y="2430077"/>
            <a:ext cx="2591330" cy="473594"/>
            <a:chOff x="1213401" y="1098550"/>
            <a:chExt cx="3455107" cy="631458"/>
          </a:xfrm>
        </p:grpSpPr>
        <p:grpSp>
          <p:nvGrpSpPr>
            <p:cNvPr id="19" name="组合 18"/>
            <p:cNvGrpSpPr/>
            <p:nvPr/>
          </p:nvGrpSpPr>
          <p:grpSpPr>
            <a:xfrm>
              <a:off x="1550558" y="1098550"/>
              <a:ext cx="2778656" cy="492442"/>
              <a:chOff x="1630440" y="1098550"/>
              <a:chExt cx="2778656" cy="492442"/>
            </a:xfrm>
          </p:grpSpPr>
          <p:sp>
            <p:nvSpPr>
              <p:cNvPr id="21" name="矩形 20"/>
              <p:cNvSpPr/>
              <p:nvPr/>
            </p:nvSpPr>
            <p:spPr>
              <a:xfrm>
                <a:off x="2587533" y="1129328"/>
                <a:ext cx="1821563" cy="430887"/>
              </a:xfrm>
              <a:prstGeom prst="rect">
                <a:avLst/>
              </a:prstGeom>
            </p:spPr>
            <p:txBody>
              <a:bodyPr wrap="square" lIns="0" tIns="0" rIns="0" bIns="0">
                <a:spAutoFit/>
              </a:bodyPr>
              <a:lstStyle/>
              <a:p>
                <a:r>
                  <a:rPr lang="zh-CN" altLang="en-US" sz="2100" b="1" spc="450">
                    <a:solidFill>
                      <a:schemeClr val="bg1"/>
                    </a:solidFill>
                    <a:effectLst>
                      <a:outerShdw blurRad="38100" dist="38100" dir="2700000" algn="tl">
                        <a:srgbClr val="000000">
                          <a:alpha val="15000"/>
                        </a:srgbClr>
                      </a:outerShdw>
                    </a:effectLst>
                    <a:cs typeface="+mn-ea"/>
                    <a:sym typeface="+mn-lt"/>
                  </a:rPr>
                  <a:t>揭示主题</a:t>
                </a:r>
                <a:endParaRPr lang="zh-CN" altLang="en-US" sz="2100" b="1" spc="450">
                  <a:solidFill>
                    <a:schemeClr val="bg1"/>
                  </a:solidFill>
                  <a:effectLst>
                    <a:outerShdw blurRad="38100" dist="38100" dir="2700000" algn="tl">
                      <a:srgbClr val="000000">
                        <a:alpha val="15000"/>
                      </a:srgbClr>
                    </a:outerShdw>
                  </a:effectLst>
                  <a:cs typeface="+mn-ea"/>
                  <a:sym typeface="+mn-lt"/>
                </a:endParaRPr>
              </a:p>
            </p:txBody>
          </p:sp>
          <p:sp>
            <p:nvSpPr>
              <p:cNvPr id="22" name="矩形 21"/>
              <p:cNvSpPr/>
              <p:nvPr/>
            </p:nvSpPr>
            <p:spPr>
              <a:xfrm>
                <a:off x="1630440" y="1098550"/>
                <a:ext cx="658300" cy="492442"/>
              </a:xfrm>
              <a:prstGeom prst="rect">
                <a:avLst/>
              </a:prstGeom>
            </p:spPr>
            <p:txBody>
              <a:bodyPr wrap="none" lIns="0" tIns="0" rIns="0" bIns="0">
                <a:spAutoFit/>
              </a:bodyPr>
              <a:lstStyle/>
              <a:p>
                <a:pPr algn="ctr"/>
                <a:r>
                  <a:rPr lang="en-US" altLang="zh-CN" sz="2400" b="1" spc="450">
                    <a:solidFill>
                      <a:schemeClr val="bg1"/>
                    </a:solidFill>
                    <a:effectLst>
                      <a:outerShdw blurRad="38100" dist="38100" dir="2700000" algn="tl">
                        <a:srgbClr val="000000">
                          <a:alpha val="15000"/>
                        </a:srgbClr>
                      </a:outerShdw>
                    </a:effectLst>
                    <a:cs typeface="+mn-ea"/>
                    <a:sym typeface="+mn-lt"/>
                  </a:rPr>
                  <a:t>02</a:t>
                </a:r>
                <a:endParaRPr lang="zh-CN" altLang="en-US" sz="2400" b="1" spc="450">
                  <a:solidFill>
                    <a:schemeClr val="bg1"/>
                  </a:solidFill>
                  <a:effectLst>
                    <a:outerShdw blurRad="38100" dist="38100" dir="2700000" algn="tl">
                      <a:srgbClr val="000000">
                        <a:alpha val="15000"/>
                      </a:srgbClr>
                    </a:outerShdw>
                  </a:effectLst>
                  <a:cs typeface="+mn-ea"/>
                  <a:sym typeface="+mn-lt"/>
                </a:endParaRPr>
              </a:p>
            </p:txBody>
          </p:sp>
        </p:grpSp>
        <p:cxnSp>
          <p:nvCxnSpPr>
            <p:cNvPr id="20" name="直接连接符 19"/>
            <p:cNvCxnSpPr/>
            <p:nvPr/>
          </p:nvCxnSpPr>
          <p:spPr>
            <a:xfrm>
              <a:off x="1213401" y="1730008"/>
              <a:ext cx="3455107" cy="0"/>
            </a:xfrm>
            <a:prstGeom prst="line">
              <a:avLst/>
            </a:prstGeom>
            <a:ln w="3175">
              <a:gradFill>
                <a:gsLst>
                  <a:gs pos="0">
                    <a:schemeClr val="bg1">
                      <a:alpha val="0"/>
                    </a:schemeClr>
                  </a:gs>
                  <a:gs pos="100000">
                    <a:schemeClr val="bg1">
                      <a:alpha val="0"/>
                    </a:schemeClr>
                  </a:gs>
                  <a:gs pos="50000">
                    <a:schemeClr val="bg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1761205" y="3109751"/>
            <a:ext cx="2591330" cy="473594"/>
            <a:chOff x="1213401" y="1098550"/>
            <a:chExt cx="3455107" cy="631458"/>
          </a:xfrm>
        </p:grpSpPr>
        <p:grpSp>
          <p:nvGrpSpPr>
            <p:cNvPr id="30" name="组合 29"/>
            <p:cNvGrpSpPr/>
            <p:nvPr/>
          </p:nvGrpSpPr>
          <p:grpSpPr>
            <a:xfrm>
              <a:off x="1550558" y="1098550"/>
              <a:ext cx="2778656" cy="492442"/>
              <a:chOff x="1630440" y="1098550"/>
              <a:chExt cx="2778656" cy="492442"/>
            </a:xfrm>
          </p:grpSpPr>
          <p:sp>
            <p:nvSpPr>
              <p:cNvPr id="32" name="矩形 31"/>
              <p:cNvSpPr/>
              <p:nvPr/>
            </p:nvSpPr>
            <p:spPr>
              <a:xfrm>
                <a:off x="2587533" y="1129328"/>
                <a:ext cx="1821563" cy="430887"/>
              </a:xfrm>
              <a:prstGeom prst="rect">
                <a:avLst/>
              </a:prstGeom>
            </p:spPr>
            <p:txBody>
              <a:bodyPr wrap="square" lIns="0" tIns="0" rIns="0" bIns="0">
                <a:spAutoFit/>
              </a:bodyPr>
              <a:lstStyle/>
              <a:p>
                <a:r>
                  <a:rPr lang="zh-CN" altLang="en-US" sz="2100" b="1" spc="450">
                    <a:solidFill>
                      <a:schemeClr val="bg1"/>
                    </a:solidFill>
                    <a:effectLst>
                      <a:outerShdw blurRad="38100" dist="38100" dir="2700000" algn="tl">
                        <a:srgbClr val="000000">
                          <a:alpha val="15000"/>
                        </a:srgbClr>
                      </a:outerShdw>
                    </a:effectLst>
                    <a:cs typeface="+mn-ea"/>
                    <a:sym typeface="+mn-lt"/>
                  </a:rPr>
                  <a:t>习作指导</a:t>
                </a:r>
                <a:endParaRPr lang="zh-CN" altLang="en-US" sz="2100" b="1" spc="450">
                  <a:solidFill>
                    <a:schemeClr val="bg1"/>
                  </a:solidFill>
                  <a:effectLst>
                    <a:outerShdw blurRad="38100" dist="38100" dir="2700000" algn="tl">
                      <a:srgbClr val="000000">
                        <a:alpha val="15000"/>
                      </a:srgbClr>
                    </a:outerShdw>
                  </a:effectLst>
                  <a:cs typeface="+mn-ea"/>
                  <a:sym typeface="+mn-lt"/>
                </a:endParaRPr>
              </a:p>
            </p:txBody>
          </p:sp>
          <p:sp>
            <p:nvSpPr>
              <p:cNvPr id="33" name="矩形 32"/>
              <p:cNvSpPr/>
              <p:nvPr/>
            </p:nvSpPr>
            <p:spPr>
              <a:xfrm>
                <a:off x="1630440" y="1098550"/>
                <a:ext cx="658300" cy="492442"/>
              </a:xfrm>
              <a:prstGeom prst="rect">
                <a:avLst/>
              </a:prstGeom>
            </p:spPr>
            <p:txBody>
              <a:bodyPr wrap="none" lIns="0" tIns="0" rIns="0" bIns="0">
                <a:spAutoFit/>
              </a:bodyPr>
              <a:lstStyle/>
              <a:p>
                <a:pPr algn="ctr"/>
                <a:r>
                  <a:rPr lang="en-US" altLang="zh-CN" sz="2400" b="1" spc="450">
                    <a:solidFill>
                      <a:schemeClr val="bg1"/>
                    </a:solidFill>
                    <a:effectLst>
                      <a:outerShdw blurRad="38100" dist="38100" dir="2700000" algn="tl">
                        <a:srgbClr val="000000">
                          <a:alpha val="15000"/>
                        </a:srgbClr>
                      </a:outerShdw>
                    </a:effectLst>
                    <a:cs typeface="+mn-ea"/>
                    <a:sym typeface="+mn-lt"/>
                  </a:rPr>
                  <a:t>03</a:t>
                </a:r>
                <a:endParaRPr lang="zh-CN" altLang="en-US" sz="2400" b="1" spc="450">
                  <a:solidFill>
                    <a:schemeClr val="bg1"/>
                  </a:solidFill>
                  <a:effectLst>
                    <a:outerShdw blurRad="38100" dist="38100" dir="2700000" algn="tl">
                      <a:srgbClr val="000000">
                        <a:alpha val="15000"/>
                      </a:srgbClr>
                    </a:outerShdw>
                  </a:effectLst>
                  <a:cs typeface="+mn-ea"/>
                  <a:sym typeface="+mn-lt"/>
                </a:endParaRPr>
              </a:p>
            </p:txBody>
          </p:sp>
        </p:grpSp>
        <p:cxnSp>
          <p:nvCxnSpPr>
            <p:cNvPr id="31" name="直接连接符 30"/>
            <p:cNvCxnSpPr/>
            <p:nvPr/>
          </p:nvCxnSpPr>
          <p:spPr>
            <a:xfrm>
              <a:off x="1213401" y="1730008"/>
              <a:ext cx="3455107" cy="0"/>
            </a:xfrm>
            <a:prstGeom prst="line">
              <a:avLst/>
            </a:prstGeom>
            <a:ln w="3175">
              <a:gradFill>
                <a:gsLst>
                  <a:gs pos="0">
                    <a:schemeClr val="bg1">
                      <a:alpha val="0"/>
                    </a:schemeClr>
                  </a:gs>
                  <a:gs pos="100000">
                    <a:schemeClr val="bg1">
                      <a:alpha val="0"/>
                    </a:schemeClr>
                  </a:gs>
                  <a:gs pos="50000">
                    <a:schemeClr val="bg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5040871" y="1726191"/>
            <a:ext cx="2591330" cy="473594"/>
            <a:chOff x="1213401" y="1098550"/>
            <a:chExt cx="3455107" cy="631458"/>
          </a:xfrm>
        </p:grpSpPr>
        <p:grpSp>
          <p:nvGrpSpPr>
            <p:cNvPr id="35" name="组合 34"/>
            <p:cNvGrpSpPr/>
            <p:nvPr/>
          </p:nvGrpSpPr>
          <p:grpSpPr>
            <a:xfrm>
              <a:off x="1550558" y="1098550"/>
              <a:ext cx="2778656" cy="492442"/>
              <a:chOff x="1630440" y="1098550"/>
              <a:chExt cx="2778656" cy="492442"/>
            </a:xfrm>
          </p:grpSpPr>
          <p:sp>
            <p:nvSpPr>
              <p:cNvPr id="37" name="矩形 36"/>
              <p:cNvSpPr/>
              <p:nvPr/>
            </p:nvSpPr>
            <p:spPr>
              <a:xfrm>
                <a:off x="2587533" y="1129328"/>
                <a:ext cx="1821563" cy="430887"/>
              </a:xfrm>
              <a:prstGeom prst="rect">
                <a:avLst/>
              </a:prstGeom>
            </p:spPr>
            <p:txBody>
              <a:bodyPr wrap="square" lIns="0" tIns="0" rIns="0" bIns="0">
                <a:spAutoFit/>
              </a:bodyPr>
              <a:lstStyle/>
              <a:p>
                <a:r>
                  <a:rPr lang="zh-CN" altLang="en-US" sz="2100" b="1" spc="450">
                    <a:solidFill>
                      <a:schemeClr val="bg1"/>
                    </a:solidFill>
                    <a:effectLst>
                      <a:outerShdw blurRad="38100" dist="38100" dir="2700000" algn="tl">
                        <a:srgbClr val="000000">
                          <a:alpha val="15000"/>
                        </a:srgbClr>
                      </a:outerShdw>
                    </a:effectLst>
                    <a:cs typeface="+mn-ea"/>
                    <a:sym typeface="+mn-lt"/>
                  </a:rPr>
                  <a:t>日积月累</a:t>
                </a:r>
                <a:endParaRPr lang="zh-CN" altLang="en-US" sz="2100" b="1" spc="450">
                  <a:solidFill>
                    <a:schemeClr val="bg1"/>
                  </a:solidFill>
                  <a:effectLst>
                    <a:outerShdw blurRad="38100" dist="38100" dir="2700000" algn="tl">
                      <a:srgbClr val="000000">
                        <a:alpha val="15000"/>
                      </a:srgbClr>
                    </a:outerShdw>
                  </a:effectLst>
                  <a:cs typeface="+mn-ea"/>
                  <a:sym typeface="+mn-lt"/>
                </a:endParaRPr>
              </a:p>
            </p:txBody>
          </p:sp>
          <p:sp>
            <p:nvSpPr>
              <p:cNvPr id="38" name="矩形 37"/>
              <p:cNvSpPr/>
              <p:nvPr/>
            </p:nvSpPr>
            <p:spPr>
              <a:xfrm>
                <a:off x="1630440" y="1098550"/>
                <a:ext cx="658300" cy="492442"/>
              </a:xfrm>
              <a:prstGeom prst="rect">
                <a:avLst/>
              </a:prstGeom>
            </p:spPr>
            <p:txBody>
              <a:bodyPr wrap="none" lIns="0" tIns="0" rIns="0" bIns="0">
                <a:spAutoFit/>
              </a:bodyPr>
              <a:lstStyle/>
              <a:p>
                <a:pPr algn="ctr"/>
                <a:r>
                  <a:rPr lang="en-US" altLang="zh-CN" sz="2400" b="1" spc="450">
                    <a:solidFill>
                      <a:schemeClr val="bg1"/>
                    </a:solidFill>
                    <a:effectLst>
                      <a:outerShdw blurRad="38100" dist="38100" dir="2700000" algn="tl">
                        <a:srgbClr val="000000">
                          <a:alpha val="15000"/>
                        </a:srgbClr>
                      </a:outerShdw>
                    </a:effectLst>
                    <a:cs typeface="+mn-ea"/>
                    <a:sym typeface="+mn-lt"/>
                  </a:rPr>
                  <a:t>04</a:t>
                </a:r>
                <a:endParaRPr lang="zh-CN" altLang="en-US" sz="2400" b="1" spc="450">
                  <a:solidFill>
                    <a:schemeClr val="bg1"/>
                  </a:solidFill>
                  <a:effectLst>
                    <a:outerShdw blurRad="38100" dist="38100" dir="2700000" algn="tl">
                      <a:srgbClr val="000000">
                        <a:alpha val="15000"/>
                      </a:srgbClr>
                    </a:outerShdw>
                  </a:effectLst>
                  <a:cs typeface="+mn-ea"/>
                  <a:sym typeface="+mn-lt"/>
                </a:endParaRPr>
              </a:p>
            </p:txBody>
          </p:sp>
        </p:grpSp>
        <p:cxnSp>
          <p:nvCxnSpPr>
            <p:cNvPr id="36" name="直接连接符 35"/>
            <p:cNvCxnSpPr/>
            <p:nvPr/>
          </p:nvCxnSpPr>
          <p:spPr>
            <a:xfrm>
              <a:off x="1213401" y="1730008"/>
              <a:ext cx="3455107" cy="0"/>
            </a:xfrm>
            <a:prstGeom prst="line">
              <a:avLst/>
            </a:prstGeom>
            <a:ln w="3175">
              <a:gradFill>
                <a:gsLst>
                  <a:gs pos="0">
                    <a:schemeClr val="bg1">
                      <a:alpha val="0"/>
                    </a:schemeClr>
                  </a:gs>
                  <a:gs pos="100000">
                    <a:schemeClr val="bg1">
                      <a:alpha val="0"/>
                    </a:schemeClr>
                  </a:gs>
                  <a:gs pos="50000">
                    <a:schemeClr val="bg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5040871" y="2405865"/>
            <a:ext cx="2591330" cy="473594"/>
            <a:chOff x="1213401" y="1098550"/>
            <a:chExt cx="3455107" cy="631458"/>
          </a:xfrm>
        </p:grpSpPr>
        <p:grpSp>
          <p:nvGrpSpPr>
            <p:cNvPr id="40" name="组合 39"/>
            <p:cNvGrpSpPr/>
            <p:nvPr/>
          </p:nvGrpSpPr>
          <p:grpSpPr>
            <a:xfrm>
              <a:off x="1550558" y="1098550"/>
              <a:ext cx="2778656" cy="492442"/>
              <a:chOff x="1630440" y="1098550"/>
              <a:chExt cx="2778656" cy="492442"/>
            </a:xfrm>
          </p:grpSpPr>
          <p:sp>
            <p:nvSpPr>
              <p:cNvPr id="42" name="矩形 41"/>
              <p:cNvSpPr/>
              <p:nvPr/>
            </p:nvSpPr>
            <p:spPr>
              <a:xfrm>
                <a:off x="2587533" y="1129328"/>
                <a:ext cx="1821563" cy="430887"/>
              </a:xfrm>
              <a:prstGeom prst="rect">
                <a:avLst/>
              </a:prstGeom>
            </p:spPr>
            <p:txBody>
              <a:bodyPr wrap="square" lIns="0" tIns="0" rIns="0" bIns="0">
                <a:spAutoFit/>
              </a:bodyPr>
              <a:lstStyle/>
              <a:p>
                <a:r>
                  <a:rPr lang="zh-CN" altLang="en-US" sz="2100" b="1" spc="450">
                    <a:solidFill>
                      <a:schemeClr val="bg1"/>
                    </a:solidFill>
                    <a:effectLst>
                      <a:outerShdw blurRad="38100" dist="38100" dir="2700000" algn="tl">
                        <a:srgbClr val="000000">
                          <a:alpha val="15000"/>
                        </a:srgbClr>
                      </a:outerShdw>
                    </a:effectLst>
                    <a:cs typeface="+mn-ea"/>
                    <a:sym typeface="+mn-lt"/>
                  </a:rPr>
                  <a:t>课堂小结</a:t>
                </a:r>
                <a:endParaRPr lang="zh-CN" altLang="en-US" sz="2100" b="1" spc="450">
                  <a:solidFill>
                    <a:schemeClr val="bg1"/>
                  </a:solidFill>
                  <a:effectLst>
                    <a:outerShdw blurRad="38100" dist="38100" dir="2700000" algn="tl">
                      <a:srgbClr val="000000">
                        <a:alpha val="15000"/>
                      </a:srgbClr>
                    </a:outerShdw>
                  </a:effectLst>
                  <a:cs typeface="+mn-ea"/>
                  <a:sym typeface="+mn-lt"/>
                </a:endParaRPr>
              </a:p>
            </p:txBody>
          </p:sp>
          <p:sp>
            <p:nvSpPr>
              <p:cNvPr id="43" name="矩形 42"/>
              <p:cNvSpPr/>
              <p:nvPr/>
            </p:nvSpPr>
            <p:spPr>
              <a:xfrm>
                <a:off x="1630440" y="1098550"/>
                <a:ext cx="658300" cy="492442"/>
              </a:xfrm>
              <a:prstGeom prst="rect">
                <a:avLst/>
              </a:prstGeom>
            </p:spPr>
            <p:txBody>
              <a:bodyPr wrap="none" lIns="0" tIns="0" rIns="0" bIns="0">
                <a:spAutoFit/>
              </a:bodyPr>
              <a:lstStyle/>
              <a:p>
                <a:pPr algn="ctr"/>
                <a:r>
                  <a:rPr lang="en-US" altLang="zh-CN" sz="2400" b="1" spc="450">
                    <a:solidFill>
                      <a:schemeClr val="bg1"/>
                    </a:solidFill>
                    <a:effectLst>
                      <a:outerShdw blurRad="38100" dist="38100" dir="2700000" algn="tl">
                        <a:srgbClr val="000000">
                          <a:alpha val="15000"/>
                        </a:srgbClr>
                      </a:outerShdw>
                    </a:effectLst>
                    <a:cs typeface="+mn-ea"/>
                    <a:sym typeface="+mn-lt"/>
                  </a:rPr>
                  <a:t>05</a:t>
                </a:r>
                <a:endParaRPr lang="zh-CN" altLang="en-US" sz="2400" b="1" spc="450">
                  <a:solidFill>
                    <a:schemeClr val="bg1"/>
                  </a:solidFill>
                  <a:effectLst>
                    <a:outerShdw blurRad="38100" dist="38100" dir="2700000" algn="tl">
                      <a:srgbClr val="000000">
                        <a:alpha val="15000"/>
                      </a:srgbClr>
                    </a:outerShdw>
                  </a:effectLst>
                  <a:cs typeface="+mn-ea"/>
                  <a:sym typeface="+mn-lt"/>
                </a:endParaRPr>
              </a:p>
            </p:txBody>
          </p:sp>
        </p:grpSp>
        <p:cxnSp>
          <p:nvCxnSpPr>
            <p:cNvPr id="41" name="直接连接符 40"/>
            <p:cNvCxnSpPr/>
            <p:nvPr/>
          </p:nvCxnSpPr>
          <p:spPr>
            <a:xfrm>
              <a:off x="1213401" y="1730008"/>
              <a:ext cx="3455107" cy="0"/>
            </a:xfrm>
            <a:prstGeom prst="line">
              <a:avLst/>
            </a:prstGeom>
            <a:ln w="3175">
              <a:gradFill>
                <a:gsLst>
                  <a:gs pos="0">
                    <a:schemeClr val="bg1">
                      <a:alpha val="0"/>
                    </a:schemeClr>
                  </a:gs>
                  <a:gs pos="100000">
                    <a:schemeClr val="bg1">
                      <a:alpha val="0"/>
                    </a:schemeClr>
                  </a:gs>
                  <a:gs pos="50000">
                    <a:schemeClr val="bg1"/>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a:off x="5040871" y="3114763"/>
            <a:ext cx="2591330" cy="473594"/>
            <a:chOff x="1213401" y="1098550"/>
            <a:chExt cx="3455107" cy="631458"/>
          </a:xfrm>
        </p:grpSpPr>
        <p:grpSp>
          <p:nvGrpSpPr>
            <p:cNvPr id="47" name="组合 46"/>
            <p:cNvGrpSpPr/>
            <p:nvPr/>
          </p:nvGrpSpPr>
          <p:grpSpPr>
            <a:xfrm>
              <a:off x="1550558" y="1098550"/>
              <a:ext cx="2778656" cy="492442"/>
              <a:chOff x="1630440" y="1098550"/>
              <a:chExt cx="2778656" cy="492442"/>
            </a:xfrm>
          </p:grpSpPr>
          <p:sp>
            <p:nvSpPr>
              <p:cNvPr id="49" name="矩形 48"/>
              <p:cNvSpPr/>
              <p:nvPr/>
            </p:nvSpPr>
            <p:spPr>
              <a:xfrm>
                <a:off x="2587533" y="1129328"/>
                <a:ext cx="1821563" cy="430887"/>
              </a:xfrm>
              <a:prstGeom prst="rect">
                <a:avLst/>
              </a:prstGeom>
            </p:spPr>
            <p:txBody>
              <a:bodyPr wrap="square" lIns="0" tIns="0" rIns="0" bIns="0">
                <a:spAutoFit/>
              </a:bodyPr>
              <a:lstStyle/>
              <a:p>
                <a:r>
                  <a:rPr lang="zh-CN" altLang="en-US" sz="2100" b="1" spc="450">
                    <a:solidFill>
                      <a:schemeClr val="bg1"/>
                    </a:solidFill>
                    <a:effectLst>
                      <a:outerShdw blurRad="38100" dist="38100" dir="2700000" algn="tl">
                        <a:srgbClr val="000000">
                          <a:alpha val="15000"/>
                        </a:srgbClr>
                      </a:outerShdw>
                    </a:effectLst>
                    <a:cs typeface="+mn-ea"/>
                    <a:sym typeface="+mn-lt"/>
                  </a:rPr>
                  <a:t>课后练习</a:t>
                </a:r>
                <a:endParaRPr lang="zh-CN" altLang="en-US" sz="2100" b="1" spc="450">
                  <a:solidFill>
                    <a:schemeClr val="bg1"/>
                  </a:solidFill>
                  <a:effectLst>
                    <a:outerShdw blurRad="38100" dist="38100" dir="2700000" algn="tl">
                      <a:srgbClr val="000000">
                        <a:alpha val="15000"/>
                      </a:srgbClr>
                    </a:outerShdw>
                  </a:effectLst>
                  <a:cs typeface="+mn-ea"/>
                  <a:sym typeface="+mn-lt"/>
                </a:endParaRPr>
              </a:p>
            </p:txBody>
          </p:sp>
          <p:sp>
            <p:nvSpPr>
              <p:cNvPr id="50" name="矩形 49"/>
              <p:cNvSpPr/>
              <p:nvPr/>
            </p:nvSpPr>
            <p:spPr>
              <a:xfrm>
                <a:off x="1630440" y="1098550"/>
                <a:ext cx="658300" cy="492442"/>
              </a:xfrm>
              <a:prstGeom prst="rect">
                <a:avLst/>
              </a:prstGeom>
            </p:spPr>
            <p:txBody>
              <a:bodyPr wrap="none" lIns="0" tIns="0" rIns="0" bIns="0">
                <a:spAutoFit/>
              </a:bodyPr>
              <a:lstStyle/>
              <a:p>
                <a:pPr algn="ctr"/>
                <a:r>
                  <a:rPr lang="en-US" altLang="zh-CN" sz="2400" b="1" spc="450">
                    <a:solidFill>
                      <a:schemeClr val="bg1"/>
                    </a:solidFill>
                    <a:effectLst>
                      <a:outerShdw blurRad="38100" dist="38100" dir="2700000" algn="tl">
                        <a:srgbClr val="000000">
                          <a:alpha val="15000"/>
                        </a:srgbClr>
                      </a:outerShdw>
                    </a:effectLst>
                    <a:cs typeface="+mn-ea"/>
                    <a:sym typeface="+mn-lt"/>
                  </a:rPr>
                  <a:t>06</a:t>
                </a:r>
                <a:endParaRPr lang="zh-CN" altLang="en-US" sz="2400" b="1" spc="450">
                  <a:solidFill>
                    <a:schemeClr val="bg1"/>
                  </a:solidFill>
                  <a:effectLst>
                    <a:outerShdw blurRad="38100" dist="38100" dir="2700000" algn="tl">
                      <a:srgbClr val="000000">
                        <a:alpha val="15000"/>
                      </a:srgbClr>
                    </a:outerShdw>
                  </a:effectLst>
                  <a:cs typeface="+mn-ea"/>
                  <a:sym typeface="+mn-lt"/>
                </a:endParaRPr>
              </a:p>
            </p:txBody>
          </p:sp>
        </p:grpSp>
        <p:cxnSp>
          <p:nvCxnSpPr>
            <p:cNvPr id="48" name="直接连接符 47"/>
            <p:cNvCxnSpPr/>
            <p:nvPr/>
          </p:nvCxnSpPr>
          <p:spPr>
            <a:xfrm>
              <a:off x="1213401" y="1730008"/>
              <a:ext cx="3455107" cy="0"/>
            </a:xfrm>
            <a:prstGeom prst="line">
              <a:avLst/>
            </a:prstGeom>
            <a:ln w="3175">
              <a:gradFill>
                <a:gsLst>
                  <a:gs pos="0">
                    <a:schemeClr val="bg1">
                      <a:alpha val="0"/>
                    </a:schemeClr>
                  </a:gs>
                  <a:gs pos="100000">
                    <a:schemeClr val="bg1">
                      <a:alpha val="0"/>
                    </a:schemeClr>
                  </a:gs>
                  <a:gs pos="50000">
                    <a:schemeClr val="bg1"/>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par>
                                <p:cTn id="11" presetID="22" presetClass="entr" presetSubtype="4"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par>
                                <p:cTn id="14" presetID="22" presetClass="entr" presetSubtype="4" fill="hold"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wipe(down)">
                                      <p:cBhvr>
                                        <p:cTn id="16" dur="500"/>
                                        <p:tgtEl>
                                          <p:spTgt spid="29"/>
                                        </p:tgtEl>
                                      </p:cBhvr>
                                    </p:animEffect>
                                  </p:childTnLst>
                                </p:cTn>
                              </p:par>
                              <p:par>
                                <p:cTn id="17" presetID="22" presetClass="entr" presetSubtype="4"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down)">
                                      <p:cBhvr>
                                        <p:cTn id="19" dur="500"/>
                                        <p:tgtEl>
                                          <p:spTgt spid="34"/>
                                        </p:tgtEl>
                                      </p:cBhvr>
                                    </p:animEffect>
                                  </p:childTnLst>
                                </p:cTn>
                              </p:par>
                              <p:par>
                                <p:cTn id="20" presetID="22" presetClass="entr" presetSubtype="4"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wipe(down)">
                                      <p:cBhvr>
                                        <p:cTn id="22" dur="500"/>
                                        <p:tgtEl>
                                          <p:spTgt spid="39"/>
                                        </p:tgtEl>
                                      </p:cBhvr>
                                    </p:animEffect>
                                  </p:childTnLst>
                                </p:cTn>
                              </p:par>
                              <p:par>
                                <p:cTn id="23" presetID="22" presetClass="entr" presetSubtype="4" fill="hold"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down)">
                                      <p:cBhvr>
                                        <p:cTn id="2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文本框 9"/>
          <p:cNvSpPr txBox="1"/>
          <p:nvPr/>
        </p:nvSpPr>
        <p:spPr>
          <a:xfrm rot="10800000" flipV="1">
            <a:off x="2987040" y="280311"/>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a:t>
            </a:r>
            <a:endParaRPr lang="en-US" altLang="en-US" sz="1500" b="1">
              <a:solidFill>
                <a:srgbClr val="1F2DA8"/>
              </a:solidFill>
              <a:cs typeface="+mn-ea"/>
              <a:sym typeface="+mn-lt"/>
            </a:endParaRPr>
          </a:p>
        </p:txBody>
      </p:sp>
      <p:sp>
        <p:nvSpPr>
          <p:cNvPr id="8" name="矩形 7"/>
          <p:cNvSpPr>
            <a:spLocks noChangeArrowheads="1"/>
          </p:cNvSpPr>
          <p:nvPr/>
        </p:nvSpPr>
        <p:spPr bwMode="auto">
          <a:xfrm>
            <a:off x="855269" y="3034342"/>
            <a:ext cx="7210379" cy="703270"/>
          </a:xfrm>
          <a:prstGeom prst="rect">
            <a:avLst/>
          </a:prstGeom>
          <a:noFill/>
          <a:ln>
            <a:solidFill>
              <a:srgbClr val="0000FF"/>
            </a:solidFill>
            <a:prstDash val="lgDashDotDot"/>
          </a:ln>
          <a:extLst>
            <a:ext uri="{909E8E84-426E-40DD-AFC4-6F175D3DCCD1}">
              <a14:hiddenFill xmlns:a14="http://schemas.microsoft.com/office/drawing/2010/main">
                <a:solidFill>
                  <a:srgbClr val="FFFFFF"/>
                </a:solidFill>
              </a14:hiddenFill>
            </a:ext>
          </a:extLst>
        </p:spPr>
        <p:txBody>
          <a:bodyPr wrap="square" lIns="51435" tIns="25718" rIns="51435" bIns="2571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342900" eaLnBrk="1" hangingPunct="1">
              <a:lnSpc>
                <a:spcPct val="150000"/>
              </a:lnSpc>
              <a:defRPr/>
            </a:pPr>
            <a:r>
              <a:rPr lang="en-US" altLang="zh-CN" sz="1500">
                <a:solidFill>
                  <a:prstClr val="black"/>
                </a:solidFill>
                <a:latin typeface="+mn-lt"/>
                <a:ea typeface="+mn-ea"/>
                <a:cs typeface="+mn-ea"/>
                <a:sym typeface="+mn-lt"/>
              </a:rPr>
              <a:t>2.</a:t>
            </a:r>
            <a:r>
              <a:rPr lang="zh-CN" altLang="en-US" sz="1500">
                <a:solidFill>
                  <a:prstClr val="black"/>
                </a:solidFill>
                <a:latin typeface="+mn-lt"/>
                <a:ea typeface="+mn-ea"/>
                <a:cs typeface="+mn-ea"/>
                <a:sym typeface="+mn-lt"/>
              </a:rPr>
              <a:t>第二天，我们沿着公路走回了家，通过这次探险我明白了团结就是胜利，这就是我得到的宝石。</a:t>
            </a:r>
            <a:endParaRPr lang="zh-CN" altLang="en-US" sz="1500">
              <a:solidFill>
                <a:prstClr val="black"/>
              </a:solidFill>
              <a:latin typeface="+mn-lt"/>
              <a:ea typeface="+mn-ea"/>
              <a:cs typeface="+mn-ea"/>
              <a:sym typeface="+mn-lt"/>
            </a:endParaRPr>
          </a:p>
        </p:txBody>
      </p:sp>
      <p:sp>
        <p:nvSpPr>
          <p:cNvPr id="6" name="矩形 5"/>
          <p:cNvSpPr>
            <a:spLocks noChangeArrowheads="1"/>
          </p:cNvSpPr>
          <p:nvPr/>
        </p:nvSpPr>
        <p:spPr bwMode="auto">
          <a:xfrm>
            <a:off x="866330" y="1691333"/>
            <a:ext cx="7210379" cy="1090684"/>
          </a:xfrm>
          <a:prstGeom prst="rect">
            <a:avLst/>
          </a:prstGeom>
          <a:noFill/>
          <a:ln>
            <a:solidFill>
              <a:srgbClr val="0000FF"/>
            </a:solidFill>
            <a:prstDash val="lgDashDotDot"/>
          </a:ln>
          <a:extLst>
            <a:ext uri="{909E8E84-426E-40DD-AFC4-6F175D3DCCD1}">
              <a14:hiddenFill xmlns:a14="http://schemas.microsoft.com/office/drawing/2010/main">
                <a:solidFill>
                  <a:srgbClr val="FFFFFF"/>
                </a:solidFill>
              </a14:hiddenFill>
            </a:ext>
          </a:extLst>
        </p:spPr>
        <p:txBody>
          <a:bodyPr wrap="square" lIns="51435" tIns="25718" rIns="51435" bIns="2571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342900" eaLnBrk="1" hangingPunct="1">
              <a:lnSpc>
                <a:spcPct val="150000"/>
              </a:lnSpc>
              <a:defRPr/>
            </a:pPr>
            <a:r>
              <a:rPr lang="en-US" altLang="zh-CN" sz="1500">
                <a:solidFill>
                  <a:prstClr val="black"/>
                </a:solidFill>
                <a:latin typeface="+mn-lt"/>
                <a:ea typeface="+mn-ea"/>
                <a:cs typeface="+mn-ea"/>
                <a:sym typeface="+mn-lt"/>
              </a:rPr>
              <a:t>1.</a:t>
            </a:r>
            <a:r>
              <a:rPr lang="zh-CN" altLang="en-US" sz="1500">
                <a:solidFill>
                  <a:prstClr val="black"/>
                </a:solidFill>
                <a:latin typeface="+mn-lt"/>
                <a:ea typeface="+mn-ea"/>
                <a:cs typeface="+mn-ea"/>
                <a:sym typeface="+mn-lt"/>
              </a:rPr>
              <a:t>回想这次古堡探险的经历，虽然处处惊险却有有惊无险，我想在未来人生的道路上又何尝不是如此呢？只要我们勇敢面对，并且能够坚持不懈地走下去，那么，任何艰难险阻都不能阻挡我们前进的脚步，最终胜利必然是属于我们的。</a:t>
            </a:r>
            <a:endParaRPr lang="zh-CN" altLang="en-US" sz="1500">
              <a:solidFill>
                <a:prstClr val="black"/>
              </a:solidFill>
              <a:latin typeface="+mn-lt"/>
              <a:ea typeface="+mn-ea"/>
              <a:cs typeface="+mn-ea"/>
              <a:sym typeface="+mn-lt"/>
            </a:endParaRPr>
          </a:p>
        </p:txBody>
      </p:sp>
      <p:sp>
        <p:nvSpPr>
          <p:cNvPr id="4" name="Rectangle 2"/>
          <p:cNvSpPr>
            <a:spLocks noChangeArrowheads="1"/>
          </p:cNvSpPr>
          <p:nvPr/>
        </p:nvSpPr>
        <p:spPr bwMode="auto">
          <a:xfrm>
            <a:off x="3176112" y="1085113"/>
            <a:ext cx="2524601" cy="346249"/>
          </a:xfrm>
          <a:prstGeom prst="rect">
            <a:avLst/>
          </a:prstGeom>
          <a:solidFill>
            <a:srgbClr val="FDB00D"/>
          </a:solidFill>
          <a:ln>
            <a:noFill/>
          </a:ln>
        </p:spPr>
        <p:style>
          <a:lnRef idx="2">
            <a:schemeClr val="accent1"/>
          </a:lnRef>
          <a:fillRef idx="1">
            <a:schemeClr val="lt1"/>
          </a:fillRef>
          <a:effectRef idx="0">
            <a:schemeClr val="accent1"/>
          </a:effectRef>
          <a:fontRef idx="minor">
            <a:schemeClr val="dk1"/>
          </a:fontRef>
        </p:style>
        <p:txBody>
          <a:bodyPr wrap="square" lIns="68580" tIns="34290" rIns="68580" bIns="34290" rtlCol="0">
            <a:spAutoFit/>
          </a:bodyPr>
          <a:lstStyle/>
          <a:p>
            <a:pPr algn="ctr"/>
            <a:r>
              <a:rPr lang="zh-CN" altLang="en-US" sz="1800">
                <a:solidFill>
                  <a:prstClr val="black"/>
                </a:solidFill>
                <a:cs typeface="+mn-ea"/>
                <a:sym typeface="+mn-lt"/>
              </a:rPr>
              <a:t>好结尾，学一学</a:t>
            </a:r>
            <a:endParaRPr lang="zh-CN" altLang="en-US" sz="1800">
              <a:solidFill>
                <a:prstClr val="black"/>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mc:Choice>
    <mc:Fallback>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randombar(horizontal)">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文本框 9"/>
          <p:cNvSpPr txBox="1"/>
          <p:nvPr/>
        </p:nvSpPr>
        <p:spPr>
          <a:xfrm rot="10800000" flipV="1">
            <a:off x="2987040" y="280311"/>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a:t>
            </a:r>
            <a:endParaRPr lang="en-US" altLang="en-US" sz="1500" b="1">
              <a:solidFill>
                <a:srgbClr val="1F2DA8"/>
              </a:solidFill>
              <a:cs typeface="+mn-ea"/>
              <a:sym typeface="+mn-lt"/>
            </a:endParaRPr>
          </a:p>
        </p:txBody>
      </p:sp>
      <p:sp>
        <p:nvSpPr>
          <p:cNvPr id="8" name="矩形 7"/>
          <p:cNvSpPr>
            <a:spLocks noChangeArrowheads="1"/>
          </p:cNvSpPr>
          <p:nvPr/>
        </p:nvSpPr>
        <p:spPr bwMode="auto">
          <a:xfrm>
            <a:off x="632012" y="2637949"/>
            <a:ext cx="7779040" cy="1090684"/>
          </a:xfrm>
          <a:prstGeom prst="rect">
            <a:avLst/>
          </a:prstGeom>
          <a:noFill/>
          <a:ln>
            <a:solidFill>
              <a:srgbClr val="0000FF"/>
            </a:solidFill>
            <a:prstDash val="lgDashDotDot"/>
          </a:ln>
          <a:extLst>
            <a:ext uri="{909E8E84-426E-40DD-AFC4-6F175D3DCCD1}">
              <a14:hiddenFill xmlns:a14="http://schemas.microsoft.com/office/drawing/2010/main">
                <a:solidFill>
                  <a:srgbClr val="FFFFFF"/>
                </a:solidFill>
              </a14:hiddenFill>
            </a:ext>
          </a:extLst>
        </p:spPr>
        <p:txBody>
          <a:bodyPr wrap="square" lIns="51435" tIns="25718" rIns="51435" bIns="2571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342900" eaLnBrk="1" hangingPunct="1">
              <a:lnSpc>
                <a:spcPct val="150000"/>
              </a:lnSpc>
              <a:defRPr/>
            </a:pPr>
            <a:r>
              <a:rPr lang="en-US" altLang="zh-CN" sz="1500">
                <a:solidFill>
                  <a:prstClr val="black"/>
                </a:solidFill>
                <a:latin typeface="+mn-lt"/>
                <a:ea typeface="+mn-ea"/>
                <a:cs typeface="+mn-ea"/>
                <a:sym typeface="+mn-lt"/>
              </a:rPr>
              <a:t>4.</a:t>
            </a:r>
            <a:r>
              <a:rPr lang="zh-CN" altLang="en-US" sz="1500">
                <a:solidFill>
                  <a:prstClr val="black"/>
                </a:solidFill>
                <a:latin typeface="+mn-lt"/>
                <a:ea typeface="+mn-ea"/>
                <a:cs typeface="+mn-ea"/>
                <a:sym typeface="+mn-lt"/>
              </a:rPr>
              <a:t>其实，只要我们不放弃，坚定地去探索，定会发现各种各样不同的原理，我们会更努力，科技会更发达，等到我们真正长大的那一天，我们便可以实现中国的科技梦，我们的祖国梦。</a:t>
            </a:r>
            <a:endParaRPr lang="zh-CN" altLang="en-US" sz="1500">
              <a:solidFill>
                <a:prstClr val="black"/>
              </a:solidFill>
              <a:latin typeface="+mn-lt"/>
              <a:ea typeface="+mn-ea"/>
              <a:cs typeface="+mn-ea"/>
              <a:sym typeface="+mn-lt"/>
            </a:endParaRPr>
          </a:p>
        </p:txBody>
      </p:sp>
      <p:sp>
        <p:nvSpPr>
          <p:cNvPr id="6" name="矩形 5"/>
          <p:cNvSpPr>
            <a:spLocks noChangeArrowheads="1"/>
          </p:cNvSpPr>
          <p:nvPr/>
        </p:nvSpPr>
        <p:spPr bwMode="auto">
          <a:xfrm>
            <a:off x="632012" y="1444666"/>
            <a:ext cx="7779040" cy="703270"/>
          </a:xfrm>
          <a:prstGeom prst="rect">
            <a:avLst/>
          </a:prstGeom>
          <a:noFill/>
          <a:ln>
            <a:solidFill>
              <a:srgbClr val="0000FF"/>
            </a:solidFill>
            <a:prstDash val="lgDashDotDot"/>
          </a:ln>
          <a:extLst>
            <a:ext uri="{909E8E84-426E-40DD-AFC4-6F175D3DCCD1}">
              <a14:hiddenFill xmlns:a14="http://schemas.microsoft.com/office/drawing/2010/main">
                <a:solidFill>
                  <a:srgbClr val="FFFFFF"/>
                </a:solidFill>
              </a14:hiddenFill>
            </a:ext>
          </a:extLst>
        </p:spPr>
        <p:txBody>
          <a:bodyPr wrap="square" lIns="51435" tIns="25718" rIns="51435" bIns="2571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342900" eaLnBrk="1" hangingPunct="1">
              <a:lnSpc>
                <a:spcPct val="150000"/>
              </a:lnSpc>
              <a:defRPr/>
            </a:pPr>
            <a:r>
              <a:rPr lang="en-US" altLang="zh-CN" sz="1500">
                <a:solidFill>
                  <a:prstClr val="black"/>
                </a:solidFill>
                <a:latin typeface="+mn-lt"/>
                <a:ea typeface="+mn-ea"/>
                <a:cs typeface="+mn-ea"/>
                <a:sym typeface="+mn-lt"/>
              </a:rPr>
              <a:t>3.</a:t>
            </a:r>
            <a:r>
              <a:rPr lang="zh-CN" altLang="en-US" sz="1500">
                <a:solidFill>
                  <a:prstClr val="black"/>
                </a:solidFill>
                <a:latin typeface="+mn-lt"/>
                <a:ea typeface="+mn-ea"/>
                <a:cs typeface="+mn-ea"/>
                <a:sym typeface="+mn-lt"/>
              </a:rPr>
              <a:t>这两天的旅游真是又惊险又好玩，见到以前从来没有见过的东西，真不愧是一次探险之旅啊！</a:t>
            </a:r>
            <a:endParaRPr lang="zh-CN" altLang="en-US" sz="1500">
              <a:solidFill>
                <a:prstClr val="black"/>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mc:Choice>
    <mc:Fallback>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97995" y="1859993"/>
            <a:ext cx="5086826" cy="1454244"/>
          </a:xfrm>
          <a:prstGeom prst="rect">
            <a:avLst/>
          </a:prstGeom>
          <a:noFill/>
          <a:ln>
            <a:solidFill>
              <a:srgbClr val="0000FF"/>
            </a:solidFill>
            <a:prstDash val="lgDashDot"/>
          </a:ln>
        </p:spPr>
        <p:txBody>
          <a:bodyPr wrap="square" lIns="68580" tIns="34290" rIns="68580" bIns="34290" rtlCol="0">
            <a:spAutoFit/>
          </a:bodyPr>
          <a:lstStyle/>
          <a:p>
            <a:pPr>
              <a:lnSpc>
                <a:spcPct val="150000"/>
              </a:lnSpc>
              <a:defRPr/>
            </a:pPr>
            <a:r>
              <a:rPr lang="en-US" altLang="zh-CN" sz="1500">
                <a:solidFill>
                  <a:prstClr val="black"/>
                </a:solidFill>
                <a:cs typeface="+mn-ea"/>
                <a:sym typeface="+mn-lt"/>
              </a:rPr>
              <a:t>       写时应注意以下几点:</a:t>
            </a:r>
            <a:endParaRPr lang="en-US" altLang="zh-CN" sz="1500">
              <a:solidFill>
                <a:prstClr val="black"/>
              </a:solidFill>
              <a:cs typeface="+mn-ea"/>
              <a:sym typeface="+mn-lt"/>
            </a:endParaRPr>
          </a:p>
          <a:p>
            <a:pPr indent="342900">
              <a:lnSpc>
                <a:spcPct val="150000"/>
              </a:lnSpc>
              <a:defRPr/>
            </a:pPr>
            <a:r>
              <a:rPr lang="en-US" altLang="zh-CN" sz="1500">
                <a:solidFill>
                  <a:prstClr val="black"/>
                </a:solidFill>
                <a:cs typeface="+mn-ea"/>
                <a:sym typeface="+mn-lt"/>
              </a:rPr>
              <a:t>1. </a:t>
            </a:r>
            <a:r>
              <a:rPr lang="zh-CN" altLang="en-US" sz="1500">
                <a:solidFill>
                  <a:prstClr val="black"/>
                </a:solidFill>
                <a:cs typeface="+mn-ea"/>
                <a:sym typeface="+mn-lt"/>
              </a:rPr>
              <a:t>紧扣“险”来写，从“遇险</a:t>
            </a:r>
            <a:r>
              <a:rPr lang="en-US" altLang="zh-CN" sz="1500">
                <a:solidFill>
                  <a:prstClr val="black"/>
                </a:solidFill>
                <a:cs typeface="+mn-ea"/>
                <a:sym typeface="+mn-lt"/>
              </a:rPr>
              <a:t>—</a:t>
            </a:r>
            <a:r>
              <a:rPr lang="zh-CN" altLang="en-US" sz="1500">
                <a:solidFill>
                  <a:prstClr val="black"/>
                </a:solidFill>
                <a:cs typeface="+mn-ea"/>
                <a:sym typeface="+mn-lt"/>
              </a:rPr>
              <a:t>脱险”</a:t>
            </a:r>
            <a:r>
              <a:rPr lang="en-US" altLang="zh-CN" sz="1500">
                <a:solidFill>
                  <a:prstClr val="black"/>
                </a:solidFill>
                <a:cs typeface="+mn-ea"/>
                <a:sym typeface="+mn-lt"/>
              </a:rPr>
              <a:t>。</a:t>
            </a:r>
            <a:endParaRPr lang="en-US" altLang="zh-CN" sz="1500">
              <a:solidFill>
                <a:prstClr val="black"/>
              </a:solidFill>
              <a:cs typeface="+mn-ea"/>
              <a:sym typeface="+mn-lt"/>
            </a:endParaRPr>
          </a:p>
          <a:p>
            <a:pPr indent="342900">
              <a:lnSpc>
                <a:spcPct val="150000"/>
              </a:lnSpc>
              <a:defRPr/>
            </a:pPr>
            <a:r>
              <a:rPr lang="en-US" altLang="zh-CN" sz="1500">
                <a:solidFill>
                  <a:prstClr val="black"/>
                </a:solidFill>
                <a:cs typeface="+mn-ea"/>
                <a:sym typeface="+mn-lt"/>
              </a:rPr>
              <a:t>2.</a:t>
            </a:r>
            <a:r>
              <a:rPr lang="zh-CN" altLang="en-US" sz="1500">
                <a:solidFill>
                  <a:prstClr val="black"/>
                </a:solidFill>
                <a:cs typeface="+mn-ea"/>
                <a:sym typeface="+mn-lt"/>
              </a:rPr>
              <a:t>用环境描写，渲染气氛</a:t>
            </a:r>
            <a:r>
              <a:rPr lang="en-US" altLang="zh-CN" sz="1500">
                <a:solidFill>
                  <a:prstClr val="black"/>
                </a:solidFill>
                <a:cs typeface="+mn-ea"/>
                <a:sym typeface="+mn-lt"/>
              </a:rPr>
              <a:t>。</a:t>
            </a:r>
            <a:endParaRPr lang="en-US" altLang="zh-CN" sz="1500">
              <a:solidFill>
                <a:prstClr val="black"/>
              </a:solidFill>
              <a:cs typeface="+mn-ea"/>
              <a:sym typeface="+mn-lt"/>
            </a:endParaRPr>
          </a:p>
          <a:p>
            <a:pPr indent="342900">
              <a:lnSpc>
                <a:spcPct val="150000"/>
              </a:lnSpc>
              <a:defRPr/>
            </a:pPr>
            <a:r>
              <a:rPr lang="en-US" altLang="zh-CN" sz="1500">
                <a:solidFill>
                  <a:prstClr val="black"/>
                </a:solidFill>
                <a:cs typeface="+mn-ea"/>
                <a:sym typeface="+mn-lt"/>
              </a:rPr>
              <a:t>3.</a:t>
            </a:r>
            <a:r>
              <a:rPr lang="zh-CN" altLang="en-US" sz="1500">
                <a:solidFill>
                  <a:prstClr val="black"/>
                </a:solidFill>
                <a:cs typeface="+mn-ea"/>
                <a:sym typeface="+mn-lt"/>
              </a:rPr>
              <a:t>用动作、语言、心理描写，把文章写具体</a:t>
            </a:r>
            <a:r>
              <a:rPr lang="en-US" altLang="zh-CN" sz="1500">
                <a:solidFill>
                  <a:prstClr val="black"/>
                </a:solidFill>
                <a:cs typeface="+mn-ea"/>
                <a:sym typeface="+mn-lt"/>
              </a:rPr>
              <a:t>。</a:t>
            </a:r>
            <a:endParaRPr lang="en-US" altLang="zh-CN" sz="1500">
              <a:solidFill>
                <a:prstClr val="black"/>
              </a:solidFill>
              <a:cs typeface="+mn-ea"/>
              <a:sym typeface="+mn-lt"/>
            </a:endParaRPr>
          </a:p>
        </p:txBody>
      </p:sp>
      <p:pic>
        <p:nvPicPr>
          <p:cNvPr id="4" name="图片 3"/>
          <p:cNvPicPr>
            <a:picLocks noChangeAspect="1"/>
          </p:cNvPicPr>
          <p:nvPr/>
        </p:nvPicPr>
        <p:blipFill>
          <a:blip r:embed="rId1"/>
          <a:stretch>
            <a:fillRect/>
          </a:stretch>
        </p:blipFill>
        <p:spPr>
          <a:xfrm>
            <a:off x="6217920" y="1840230"/>
            <a:ext cx="2194560" cy="14630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0" advTm="4000"/>
    </mc:Choice>
    <mc:Fallback>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2596458" y="354160"/>
            <a:ext cx="4435180" cy="4435180"/>
          </a:xfrm>
          <a:prstGeom prst="rect">
            <a:avLst/>
          </a:prstGeom>
        </p:spPr>
      </p:pic>
      <p:sp>
        <p:nvSpPr>
          <p:cNvPr id="100" name="文本框 99"/>
          <p:cNvSpPr txBox="1"/>
          <p:nvPr/>
        </p:nvSpPr>
        <p:spPr>
          <a:xfrm>
            <a:off x="2596458" y="2571750"/>
            <a:ext cx="4435180" cy="1731243"/>
          </a:xfrm>
          <a:prstGeom prst="rect">
            <a:avLst/>
          </a:prstGeom>
          <a:noFill/>
          <a:ln w="9525">
            <a:noFill/>
          </a:ln>
        </p:spPr>
        <p:txBody>
          <a:bodyPr wrap="square" lIns="68580" tIns="34290" rIns="68580" bIns="34290">
            <a:spAutoFit/>
          </a:bodyPr>
          <a:lstStyle/>
          <a:p>
            <a:pPr algn="ctr">
              <a:lnSpc>
                <a:spcPct val="150000"/>
              </a:lnSpc>
              <a:defRPr/>
            </a:pPr>
            <a:r>
              <a:rPr lang="zh-CN" altLang="en-US" sz="1800" b="1">
                <a:solidFill>
                  <a:srgbClr val="0000FF"/>
                </a:solidFill>
                <a:cs typeface="+mn-ea"/>
                <a:sym typeface="+mn-lt"/>
              </a:rPr>
              <a:t>神奇的探险之旅     </a:t>
            </a:r>
            <a:endParaRPr lang="zh-CN" altLang="en-US" sz="1800" b="1">
              <a:solidFill>
                <a:srgbClr val="0000FF"/>
              </a:solidFill>
              <a:cs typeface="+mn-ea"/>
              <a:sym typeface="+mn-lt"/>
            </a:endParaRPr>
          </a:p>
          <a:p>
            <a:pPr algn="ctr">
              <a:lnSpc>
                <a:spcPct val="150000"/>
              </a:lnSpc>
              <a:defRPr/>
            </a:pPr>
            <a:r>
              <a:rPr lang="zh-CN" altLang="en-US" sz="1800">
                <a:solidFill>
                  <a:prstClr val="black"/>
                </a:solidFill>
                <a:cs typeface="+mn-ea"/>
                <a:sym typeface="+mn-lt"/>
              </a:rPr>
              <a:t>时间、地点、人物、开头扣题</a:t>
            </a:r>
            <a:endParaRPr lang="en-US" altLang="zh-CN" sz="1800">
              <a:solidFill>
                <a:prstClr val="black"/>
              </a:solidFill>
              <a:cs typeface="+mn-ea"/>
              <a:sym typeface="+mn-lt"/>
            </a:endParaRPr>
          </a:p>
          <a:p>
            <a:pPr algn="ctr">
              <a:lnSpc>
                <a:spcPct val="150000"/>
              </a:lnSpc>
              <a:defRPr/>
            </a:pPr>
            <a:r>
              <a:rPr lang="zh-CN" altLang="en-US" sz="1800">
                <a:solidFill>
                  <a:prstClr val="black"/>
                </a:solidFill>
                <a:cs typeface="+mn-ea"/>
                <a:sym typeface="+mn-lt"/>
              </a:rPr>
              <a:t>环境描写、心理活动、克服险情</a:t>
            </a:r>
            <a:endParaRPr lang="en-US" altLang="zh-CN" sz="1800">
              <a:solidFill>
                <a:prstClr val="black"/>
              </a:solidFill>
              <a:cs typeface="+mn-ea"/>
              <a:sym typeface="+mn-lt"/>
            </a:endParaRPr>
          </a:p>
          <a:p>
            <a:pPr algn="ctr">
              <a:lnSpc>
                <a:spcPct val="150000"/>
              </a:lnSpc>
              <a:defRPr/>
            </a:pPr>
            <a:r>
              <a:rPr lang="zh-CN" altLang="en-US" sz="1800">
                <a:solidFill>
                  <a:prstClr val="black"/>
                </a:solidFill>
                <a:cs typeface="+mn-ea"/>
                <a:sym typeface="+mn-lt"/>
              </a:rPr>
              <a:t>探险后的感受</a:t>
            </a:r>
            <a:endParaRPr lang="zh-CN" altLang="en-US" sz="1800">
              <a:solidFill>
                <a:prstClr val="black"/>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4000"/>
    </mc:Choice>
    <mc:Fallback>
      <p:transition spd="slow" advClick="0" advTm="4000"/>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0" name="文本框 99"/>
          <p:cNvSpPr txBox="1"/>
          <p:nvPr/>
        </p:nvSpPr>
        <p:spPr>
          <a:xfrm>
            <a:off x="4050926" y="1873276"/>
            <a:ext cx="4286251" cy="1107996"/>
          </a:xfrm>
          <a:prstGeom prst="rect">
            <a:avLst/>
          </a:prstGeom>
          <a:noFill/>
          <a:ln w="12700" cmpd="sng">
            <a:solidFill>
              <a:srgbClr val="0000FF"/>
            </a:solidFill>
            <a:prstDash val="lgDashDot"/>
          </a:ln>
        </p:spPr>
        <p:txBody>
          <a:bodyPr wrap="square" lIns="68580" tIns="34290" rIns="68580" bIns="34290">
            <a:spAutoFit/>
          </a:bodyPr>
          <a:lstStyle/>
          <a:p>
            <a:pPr indent="342900">
              <a:lnSpc>
                <a:spcPct val="150000"/>
              </a:lnSpc>
              <a:defRPr/>
            </a:pPr>
            <a:r>
              <a:rPr lang="zh-CN" altLang="en-US" sz="1500">
                <a:solidFill>
                  <a:srgbClr val="000000"/>
                </a:solidFill>
                <a:cs typeface="+mn-ea"/>
                <a:sym typeface="+mn-lt"/>
              </a:rPr>
              <a:t>咱们的探险之旅，非常有意思。下面我们就拿起笔来，让我们记录下来，记录探险过程中难忘的时光。</a:t>
            </a:r>
            <a:endParaRPr lang="zh-CN" altLang="en-US" sz="1500">
              <a:solidFill>
                <a:srgbClr val="000000"/>
              </a:solidFill>
              <a:cs typeface="+mn-ea"/>
              <a:sym typeface="+mn-lt"/>
            </a:endParaRPr>
          </a:p>
        </p:txBody>
      </p:sp>
      <p:pic>
        <p:nvPicPr>
          <p:cNvPr id="4" name="图片 3"/>
          <p:cNvPicPr>
            <a:picLocks noChangeAspect="1"/>
          </p:cNvPicPr>
          <p:nvPr/>
        </p:nvPicPr>
        <p:blipFill>
          <a:blip r:embed="rId1"/>
          <a:stretch>
            <a:fillRect/>
          </a:stretch>
        </p:blipFill>
        <p:spPr>
          <a:xfrm>
            <a:off x="305991" y="1371601"/>
            <a:ext cx="3587562" cy="239357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0" advTm="4000"/>
    </mc:Choice>
    <mc:Fallback>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 to="" calcmode="lin" valueType="num">
                                      <p:cBhvr>
                                        <p:cTn id="7" dur="1" fill="hold"/>
                                        <p:tgtEl>
                                          <p:spTgt spid="10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 name="图片 21"/>
          <p:cNvPicPr>
            <a:picLocks noChangeAspect="1"/>
          </p:cNvPicPr>
          <p:nvPr/>
        </p:nvPicPr>
        <p:blipFill>
          <a:blip r:embed="rId1"/>
          <a:stretch>
            <a:fillRect/>
          </a:stretch>
        </p:blipFill>
        <p:spPr>
          <a:xfrm>
            <a:off x="0" y="0"/>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23" name="矩形 22"/>
          <p:cNvSpPr/>
          <p:nvPr/>
        </p:nvSpPr>
        <p:spPr>
          <a:xfrm>
            <a:off x="1" y="0"/>
            <a:ext cx="4571999" cy="5143500"/>
          </a:xfrm>
          <a:prstGeom prst="rect">
            <a:avLst/>
          </a:prstGeom>
          <a:solidFill>
            <a:srgbClr val="0079C6">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10" name="矩形 9"/>
          <p:cNvSpPr/>
          <p:nvPr/>
        </p:nvSpPr>
        <p:spPr>
          <a:xfrm>
            <a:off x="299710" y="817093"/>
            <a:ext cx="1986290" cy="67556"/>
          </a:xfrm>
          <a:prstGeom prst="rect">
            <a:avLst/>
          </a:prstGeom>
          <a:gradFill>
            <a:gsLst>
              <a:gs pos="0">
                <a:schemeClr val="bg1"/>
              </a:gs>
              <a:gs pos="10000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defRPr/>
            </a:pPr>
            <a:endParaRPr lang="zh-CN" altLang="en-US">
              <a:solidFill>
                <a:prstClr val="white"/>
              </a:solidFill>
              <a:cs typeface="+mn-ea"/>
              <a:sym typeface="+mn-lt"/>
            </a:endParaRPr>
          </a:p>
        </p:txBody>
      </p:sp>
      <p:sp>
        <p:nvSpPr>
          <p:cNvPr id="11" name="文本框 10"/>
          <p:cNvSpPr txBox="1"/>
          <p:nvPr/>
        </p:nvSpPr>
        <p:spPr>
          <a:xfrm>
            <a:off x="1479176" y="1756171"/>
            <a:ext cx="2796989" cy="700192"/>
          </a:xfrm>
          <a:prstGeom prst="rect">
            <a:avLst/>
          </a:prstGeom>
          <a:noFill/>
        </p:spPr>
        <p:txBody>
          <a:bodyPr wrap="square" lIns="68580" tIns="34290" rIns="68580" bIns="34290" rtlCol="0">
            <a:spAutoFit/>
          </a:bodyPr>
          <a:lstStyle/>
          <a:p>
            <a:pPr algn="dist">
              <a:defRPr/>
            </a:pPr>
            <a:r>
              <a:rPr kumimoji="1" lang="zh-CN" altLang="en-US" sz="4100" b="1">
                <a:solidFill>
                  <a:srgbClr val="FFD146"/>
                </a:solidFill>
                <a:cs typeface="+mn-ea"/>
                <a:sym typeface="+mn-lt"/>
              </a:rPr>
              <a:t>谢谢观看</a:t>
            </a:r>
            <a:endParaRPr kumimoji="1" lang="en-US" altLang="zh-CN" sz="4100" b="1">
              <a:solidFill>
                <a:srgbClr val="FFD146"/>
              </a:solidFill>
              <a:cs typeface="+mn-ea"/>
              <a:sym typeface="+mn-lt"/>
            </a:endParaRPr>
          </a:p>
        </p:txBody>
      </p:sp>
      <p:sp>
        <p:nvSpPr>
          <p:cNvPr id="20" name="矩形 19"/>
          <p:cNvSpPr/>
          <p:nvPr/>
        </p:nvSpPr>
        <p:spPr>
          <a:xfrm flipH="1">
            <a:off x="0" y="2421610"/>
            <a:ext cx="5391056" cy="90458"/>
          </a:xfrm>
          <a:prstGeom prst="rect">
            <a:avLst/>
          </a:prstGeom>
          <a:gradFill>
            <a:gsLst>
              <a:gs pos="0">
                <a:schemeClr val="bg1"/>
              </a:gs>
              <a:gs pos="10000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defRPr/>
            </a:pPr>
            <a:endParaRPr lang="zh-CN" altLang="en-US">
              <a:solidFill>
                <a:prstClr val="white"/>
              </a:solidFill>
              <a:cs typeface="+mn-ea"/>
              <a:sym typeface="+mn-lt"/>
            </a:endParaRPr>
          </a:p>
        </p:txBody>
      </p:sp>
      <p:sp>
        <p:nvSpPr>
          <p:cNvPr id="24" name="矩形 23"/>
          <p:cNvSpPr/>
          <p:nvPr/>
        </p:nvSpPr>
        <p:spPr>
          <a:xfrm flipH="1">
            <a:off x="480060" y="4622881"/>
            <a:ext cx="8663940" cy="108663"/>
          </a:xfrm>
          <a:prstGeom prst="rect">
            <a:avLst/>
          </a:prstGeom>
          <a:gradFill>
            <a:gsLst>
              <a:gs pos="0">
                <a:schemeClr val="bg1"/>
              </a:gs>
              <a:gs pos="10000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defRPr/>
            </a:pPr>
            <a:endParaRPr lang="zh-CN" altLang="en-US">
              <a:solidFill>
                <a:prstClr val="white"/>
              </a:solidFill>
              <a:cs typeface="+mn-ea"/>
              <a:sym typeface="+mn-lt"/>
            </a:endParaRPr>
          </a:p>
        </p:txBody>
      </p:sp>
      <p:pic>
        <p:nvPicPr>
          <p:cNvPr id="25" name="New picture"/>
          <p:cNvPicPr/>
          <p:nvPr/>
        </p:nvPicPr>
        <p:blipFill>
          <a:blip r:embed="rId2"/>
          <a:stretch>
            <a:fillRect/>
          </a:stretch>
        </p:blipFill>
        <p:spPr>
          <a:xfrm>
            <a:off x="10223500" y="10718800"/>
            <a:ext cx="342900" cy="254000"/>
          </a:xfrm>
          <a:prstGeom prst="cube">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文本框 9"/>
          <p:cNvSpPr txBox="1"/>
          <p:nvPr/>
        </p:nvSpPr>
        <p:spPr>
          <a:xfrm rot="10800000" flipV="1">
            <a:off x="2987040" y="280310"/>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2" name="文本框 1"/>
          <p:cNvSpPr txBox="1"/>
          <p:nvPr/>
        </p:nvSpPr>
        <p:spPr>
          <a:xfrm rot="10800000" flipV="1">
            <a:off x="4080986" y="899435"/>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3" name="文本框 2"/>
          <p:cNvSpPr txBox="1"/>
          <p:nvPr/>
        </p:nvSpPr>
        <p:spPr>
          <a:xfrm rot="10800000" flipV="1">
            <a:off x="5452110" y="543200"/>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59" name="文本框 4"/>
          <p:cNvSpPr txBox="1"/>
          <p:nvPr/>
        </p:nvSpPr>
        <p:spPr>
          <a:xfrm>
            <a:off x="3862916" y="2023398"/>
            <a:ext cx="4538988" cy="435376"/>
          </a:xfrm>
          <a:prstGeom prst="rect">
            <a:avLst/>
          </a:prstGeom>
          <a:noFill/>
          <a:ln>
            <a:solidFill>
              <a:srgbClr val="0000FF"/>
            </a:solidFill>
            <a:prstDash val="lgDashDot"/>
          </a:ln>
        </p:spPr>
        <p:txBody>
          <a:bodyPr wrap="square" lIns="68580" tIns="34290" rIns="68580" bIns="34290" rtlCol="0">
            <a:spAutoFit/>
          </a:bodyPr>
          <a:lstStyle/>
          <a:p>
            <a:pPr indent="342900">
              <a:lnSpc>
                <a:spcPct val="150000"/>
              </a:lnSpc>
              <a:defRPr/>
            </a:pPr>
            <a:r>
              <a:rPr lang="zh-CN" altLang="en-US" sz="1800">
                <a:solidFill>
                  <a:prstClr val="black"/>
                </a:solidFill>
                <a:cs typeface="+mn-ea"/>
                <a:sym typeface="+mn-lt"/>
              </a:rPr>
              <a:t> 你喜欢探险吗？你读过有关探险的书吗？</a:t>
            </a:r>
            <a:endParaRPr lang="zh-CN" altLang="en-US" sz="1800">
              <a:solidFill>
                <a:prstClr val="black"/>
              </a:solidFill>
              <a:cs typeface="+mn-ea"/>
              <a:sym typeface="+mn-lt"/>
            </a:endParaRPr>
          </a:p>
        </p:txBody>
      </p:sp>
      <p:pic>
        <p:nvPicPr>
          <p:cNvPr id="6" name="图片 5"/>
          <p:cNvPicPr>
            <a:picLocks noChangeAspect="1"/>
          </p:cNvPicPr>
          <p:nvPr/>
        </p:nvPicPr>
        <p:blipFill>
          <a:blip r:embed="rId1"/>
          <a:stretch>
            <a:fillRect/>
          </a:stretch>
        </p:blipFill>
        <p:spPr>
          <a:xfrm flipH="1">
            <a:off x="727375" y="1719539"/>
            <a:ext cx="2880360" cy="192024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ppt_x"/>
                                          </p:val>
                                        </p:tav>
                                        <p:tav tm="100000">
                                          <p:val>
                                            <p:strVal val="#ppt_x"/>
                                          </p:val>
                                        </p:tav>
                                      </p:tavLst>
                                    </p:anim>
                                    <p:anim calcmode="lin" valueType="num">
                                      <p:cBhvr additive="base">
                                        <p:cTn id="8"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文本框 9"/>
          <p:cNvSpPr txBox="1"/>
          <p:nvPr/>
        </p:nvSpPr>
        <p:spPr>
          <a:xfrm rot="10800000" flipV="1">
            <a:off x="2987040" y="280310"/>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2" name="文本框 1"/>
          <p:cNvSpPr txBox="1"/>
          <p:nvPr/>
        </p:nvSpPr>
        <p:spPr>
          <a:xfrm rot="10800000" flipV="1">
            <a:off x="4080986" y="899435"/>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3" name="文本框 2"/>
          <p:cNvSpPr txBox="1"/>
          <p:nvPr/>
        </p:nvSpPr>
        <p:spPr>
          <a:xfrm rot="10800000" flipV="1">
            <a:off x="5452110" y="543200"/>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60" name="副标题 2"/>
          <p:cNvSpPr txBox="1"/>
          <p:nvPr/>
        </p:nvSpPr>
        <p:spPr>
          <a:xfrm>
            <a:off x="2714387" y="1503723"/>
            <a:ext cx="5475446" cy="1516931"/>
          </a:xfrm>
          <a:prstGeom prst="rect">
            <a:avLst/>
          </a:prstGeom>
          <a:ln>
            <a:solidFill>
              <a:srgbClr val="0000FF"/>
            </a:solidFill>
            <a:prstDash val="sysDash"/>
          </a:ln>
        </p:spPr>
        <p:txBody>
          <a:bodyPr vert="horz" lIns="68580" tIns="34290" rIns="68580" bIns="34290" rtlCol="0">
            <a:noAutofit/>
          </a:bodyPr>
          <a:lstStyle/>
          <a:p>
            <a:pPr indent="200660" algn="just" defTabSz="257175" eaLnBrk="0" hangingPunct="0">
              <a:lnSpc>
                <a:spcPct val="200000"/>
              </a:lnSpc>
              <a:spcBef>
                <a:spcPts val="750"/>
              </a:spcBef>
              <a:spcAft>
                <a:spcPct val="0"/>
              </a:spcAft>
              <a:defRPr/>
            </a:pPr>
            <a:r>
              <a:rPr lang="zh-CN" altLang="en-US" sz="1500">
                <a:solidFill>
                  <a:prstClr val="black"/>
                </a:solidFill>
                <a:cs typeface="+mn-ea"/>
                <a:sym typeface="+mn-lt"/>
              </a:rPr>
              <a:t>    1609年，22岁的徐霞客开始外出旅行，直到明崇祯十四年（1641年）在云南旅途中去世，32年间基本上都在职业化的旅行生涯之中。</a:t>
            </a:r>
            <a:endParaRPr lang="zh-CN" altLang="en-US" sz="1500">
              <a:solidFill>
                <a:prstClr val="black"/>
              </a:solidFill>
              <a:cs typeface="+mn-ea"/>
              <a:sym typeface="+mn-lt"/>
            </a:endParaRPr>
          </a:p>
        </p:txBody>
      </p:sp>
      <p:pic>
        <p:nvPicPr>
          <p:cNvPr id="4" name="内容占位符 3"/>
          <p:cNvPicPr>
            <a:picLocks noGrp="1" noChangeAspect="1"/>
          </p:cNvPicPr>
          <p:nvPr>
            <p:ph sz="half" idx="4294967295"/>
          </p:nvPr>
        </p:nvPicPr>
        <p:blipFill>
          <a:blip r:embed="rId1"/>
          <a:stretch>
            <a:fillRect/>
          </a:stretch>
        </p:blipFill>
        <p:spPr>
          <a:xfrm>
            <a:off x="568405" y="1369445"/>
            <a:ext cx="1869281" cy="2720578"/>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strips(downLeft)">
                                      <p:cBhvr>
                                        <p:cTn id="1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文本框 9"/>
          <p:cNvSpPr txBox="1"/>
          <p:nvPr/>
        </p:nvSpPr>
        <p:spPr>
          <a:xfrm rot="10800000" flipV="1">
            <a:off x="2987040" y="280310"/>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2" name="文本框 1"/>
          <p:cNvSpPr txBox="1"/>
          <p:nvPr/>
        </p:nvSpPr>
        <p:spPr>
          <a:xfrm rot="10800000" flipV="1">
            <a:off x="4080986" y="899435"/>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3" name="文本框 2"/>
          <p:cNvSpPr txBox="1"/>
          <p:nvPr/>
        </p:nvSpPr>
        <p:spPr>
          <a:xfrm rot="10800000" flipV="1">
            <a:off x="5452110" y="543200"/>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59" name="文本框 4"/>
          <p:cNvSpPr txBox="1"/>
          <p:nvPr/>
        </p:nvSpPr>
        <p:spPr>
          <a:xfrm>
            <a:off x="2986548" y="1692377"/>
            <a:ext cx="5132440" cy="1384225"/>
          </a:xfrm>
          <a:prstGeom prst="rect">
            <a:avLst/>
          </a:prstGeom>
          <a:noFill/>
          <a:ln>
            <a:solidFill>
              <a:srgbClr val="0000FF"/>
            </a:solidFill>
            <a:prstDash val="lgDashDot"/>
          </a:ln>
        </p:spPr>
        <p:txBody>
          <a:bodyPr wrap="square" lIns="68580" tIns="34290" rIns="68580" bIns="34290" rtlCol="0">
            <a:spAutoFit/>
          </a:bodyPr>
          <a:lstStyle/>
          <a:p>
            <a:pPr indent="342900">
              <a:lnSpc>
                <a:spcPct val="200000"/>
              </a:lnSpc>
              <a:defRPr/>
            </a:pPr>
            <a:r>
              <a:rPr lang="en-US" altLang="zh-CN" sz="1500">
                <a:solidFill>
                  <a:prstClr val="black"/>
                </a:solidFill>
                <a:cs typeface="+mn-ea"/>
                <a:sym typeface="+mn-lt"/>
              </a:rPr>
              <a:t>《</a:t>
            </a:r>
            <a:r>
              <a:rPr lang="zh-CN" altLang="en-US" sz="1500">
                <a:solidFill>
                  <a:prstClr val="black"/>
                </a:solidFill>
                <a:cs typeface="+mn-ea"/>
                <a:sym typeface="+mn-lt"/>
              </a:rPr>
              <a:t>西游录</a:t>
            </a:r>
            <a:r>
              <a:rPr lang="en-US" altLang="zh-CN" sz="1500">
                <a:solidFill>
                  <a:prstClr val="black"/>
                </a:solidFill>
                <a:cs typeface="+mn-ea"/>
                <a:sym typeface="+mn-lt"/>
              </a:rPr>
              <a:t>》</a:t>
            </a:r>
            <a:r>
              <a:rPr lang="zh-CN" altLang="en-US" sz="1500">
                <a:solidFill>
                  <a:prstClr val="black"/>
                </a:solidFill>
                <a:cs typeface="+mn-ea"/>
                <a:sym typeface="+mn-lt"/>
              </a:rPr>
              <a:t>一书就是对周达观随军西征、驻守西域的经历的记录。耶律楚材的旅行线路，向后世生动再现了草原丝绸之路的历史轨迹。</a:t>
            </a:r>
            <a:endParaRPr lang="zh-CN" altLang="en-US" sz="1500">
              <a:solidFill>
                <a:prstClr val="black"/>
              </a:solidFill>
              <a:cs typeface="+mn-ea"/>
              <a:sym typeface="+mn-lt"/>
            </a:endParaRPr>
          </a:p>
        </p:txBody>
      </p:sp>
      <p:pic>
        <p:nvPicPr>
          <p:cNvPr id="60" name="Picture 3"/>
          <p:cNvPicPr>
            <a:picLocks noChangeAspect="1" noChangeArrowheads="1"/>
          </p:cNvPicPr>
          <p:nvPr/>
        </p:nvPicPr>
        <p:blipFill>
          <a:blip r:embed="rId1"/>
          <a:stretch>
            <a:fillRect/>
          </a:stretch>
        </p:blipFill>
        <p:spPr bwMode="auto">
          <a:xfrm>
            <a:off x="767013" y="1579532"/>
            <a:ext cx="1898758" cy="2629327"/>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strips(downLeft)">
                                      <p:cBhvr>
                                        <p:cTn id="7" dur="500"/>
                                        <p:tgtEl>
                                          <p:spTgt spid="6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ppt_x"/>
                                          </p:val>
                                        </p:tav>
                                        <p:tav tm="100000">
                                          <p:val>
                                            <p:strVal val="#ppt_x"/>
                                          </p:val>
                                        </p:tav>
                                      </p:tavLst>
                                    </p:anim>
                                    <p:anim calcmode="lin" valueType="num">
                                      <p:cBhvr additive="base">
                                        <p:cTn id="13"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文本框 9"/>
          <p:cNvSpPr txBox="1"/>
          <p:nvPr/>
        </p:nvSpPr>
        <p:spPr>
          <a:xfrm rot="10800000" flipV="1">
            <a:off x="2987040" y="280310"/>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2" name="文本框 1"/>
          <p:cNvSpPr txBox="1"/>
          <p:nvPr/>
        </p:nvSpPr>
        <p:spPr>
          <a:xfrm rot="10800000" flipV="1">
            <a:off x="4080986" y="899435"/>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3" name="文本框 2"/>
          <p:cNvSpPr txBox="1"/>
          <p:nvPr/>
        </p:nvSpPr>
        <p:spPr>
          <a:xfrm rot="10800000" flipV="1">
            <a:off x="5452110" y="543200"/>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59" name="文本框 4"/>
          <p:cNvSpPr txBox="1"/>
          <p:nvPr/>
        </p:nvSpPr>
        <p:spPr>
          <a:xfrm>
            <a:off x="2997610" y="1836174"/>
            <a:ext cx="5379908" cy="720582"/>
          </a:xfrm>
          <a:prstGeom prst="rect">
            <a:avLst/>
          </a:prstGeom>
          <a:noFill/>
          <a:ln>
            <a:solidFill>
              <a:srgbClr val="0000FF"/>
            </a:solidFill>
            <a:prstDash val="lgDashDot"/>
          </a:ln>
        </p:spPr>
        <p:txBody>
          <a:bodyPr wrap="square" lIns="68580" tIns="34290" rIns="68580" bIns="34290" rtlCol="0">
            <a:spAutoFit/>
          </a:bodyPr>
          <a:lstStyle/>
          <a:p>
            <a:pPr indent="342900">
              <a:lnSpc>
                <a:spcPct val="150000"/>
              </a:lnSpc>
              <a:defRPr/>
            </a:pPr>
            <a:r>
              <a:rPr lang="en-US" altLang="zh-CN" sz="1500">
                <a:solidFill>
                  <a:prstClr val="black"/>
                </a:solidFill>
                <a:cs typeface="+mn-ea"/>
                <a:sym typeface="+mn-lt"/>
              </a:rPr>
              <a:t>《</a:t>
            </a:r>
            <a:r>
              <a:rPr lang="zh-CN" altLang="en-US" sz="1500">
                <a:solidFill>
                  <a:prstClr val="black"/>
                </a:solidFill>
                <a:cs typeface="+mn-ea"/>
                <a:sym typeface="+mn-lt"/>
              </a:rPr>
              <a:t>马可波罗行纪</a:t>
            </a:r>
            <a:r>
              <a:rPr lang="en-US" altLang="zh-CN" sz="1500">
                <a:solidFill>
                  <a:prstClr val="black"/>
                </a:solidFill>
                <a:cs typeface="+mn-ea"/>
                <a:sym typeface="+mn-lt"/>
              </a:rPr>
              <a:t>》 </a:t>
            </a:r>
            <a:r>
              <a:rPr lang="zh-CN" altLang="en-US" sz="1500">
                <a:solidFill>
                  <a:prstClr val="black"/>
                </a:solidFill>
                <a:cs typeface="+mn-ea"/>
                <a:sym typeface="+mn-lt"/>
              </a:rPr>
              <a:t>世界历史上个将地大物博的中国向欧洲人作出报道的著作。马可波罗，世界著名的旅行家、商人。</a:t>
            </a:r>
            <a:endParaRPr lang="zh-CN" altLang="en-US" sz="1500">
              <a:solidFill>
                <a:prstClr val="black"/>
              </a:solidFill>
              <a:cs typeface="+mn-ea"/>
              <a:sym typeface="+mn-lt"/>
            </a:endParaRPr>
          </a:p>
        </p:txBody>
      </p:sp>
      <p:pic>
        <p:nvPicPr>
          <p:cNvPr id="60" name="Picture 2"/>
          <p:cNvPicPr>
            <a:picLocks noChangeAspect="1" noChangeArrowheads="1"/>
          </p:cNvPicPr>
          <p:nvPr/>
        </p:nvPicPr>
        <p:blipFill>
          <a:blip r:embed="rId1"/>
          <a:stretch>
            <a:fillRect/>
          </a:stretch>
        </p:blipFill>
        <p:spPr bwMode="auto">
          <a:xfrm>
            <a:off x="634700" y="1503722"/>
            <a:ext cx="1996581" cy="2541104"/>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arn(inHorizontal)">
                                      <p:cBhvr>
                                        <p:cTn id="7" dur="500"/>
                                        <p:tgtEl>
                                          <p:spTgt spid="6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ppt_x"/>
                                          </p:val>
                                        </p:tav>
                                        <p:tav tm="100000">
                                          <p:val>
                                            <p:strVal val="#ppt_x"/>
                                          </p:val>
                                        </p:tav>
                                      </p:tavLst>
                                    </p:anim>
                                    <p:anim calcmode="lin" valueType="num">
                                      <p:cBhvr additive="base">
                                        <p:cTn id="13"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文本框 9"/>
          <p:cNvSpPr txBox="1"/>
          <p:nvPr/>
        </p:nvSpPr>
        <p:spPr>
          <a:xfrm rot="10800000" flipV="1">
            <a:off x="2987040" y="280310"/>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2" name="文本框 1"/>
          <p:cNvSpPr txBox="1"/>
          <p:nvPr/>
        </p:nvSpPr>
        <p:spPr>
          <a:xfrm rot="10800000" flipV="1">
            <a:off x="4080986" y="899435"/>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6" name="文本框 5"/>
          <p:cNvSpPr txBox="1"/>
          <p:nvPr/>
        </p:nvSpPr>
        <p:spPr>
          <a:xfrm>
            <a:off x="3560025" y="1016318"/>
            <a:ext cx="2023951" cy="346249"/>
          </a:xfrm>
          <a:prstGeom prst="rect">
            <a:avLst/>
          </a:prstGeom>
          <a:noFill/>
        </p:spPr>
        <p:txBody>
          <a:bodyPr wrap="square" lIns="68580" tIns="34290" rIns="68580" bIns="34290" rtlCol="0">
            <a:spAutoFit/>
          </a:bodyPr>
          <a:lstStyle/>
          <a:p>
            <a:pPr algn="ctr">
              <a:defRPr/>
            </a:pPr>
            <a:r>
              <a:rPr lang="zh-CN" altLang="en-US" sz="1800">
                <a:solidFill>
                  <a:prstClr val="black"/>
                </a:solidFill>
                <a:cs typeface="+mn-ea"/>
                <a:sym typeface="+mn-lt"/>
              </a:rPr>
              <a:t> </a:t>
            </a:r>
            <a:r>
              <a:rPr lang="zh-CN" altLang="en-US" sz="1800" b="1">
                <a:solidFill>
                  <a:srgbClr val="0000FF"/>
                </a:solidFill>
                <a:cs typeface="+mn-ea"/>
                <a:sym typeface="+mn-lt"/>
              </a:rPr>
              <a:t>审题指导</a:t>
            </a:r>
            <a:endParaRPr lang="zh-CN" altLang="en-US" sz="1800" b="1">
              <a:solidFill>
                <a:srgbClr val="0000FF"/>
              </a:solidFill>
              <a:cs typeface="+mn-ea"/>
              <a:sym typeface="+mn-lt"/>
            </a:endParaRPr>
          </a:p>
        </p:txBody>
      </p:sp>
      <p:sp>
        <p:nvSpPr>
          <p:cNvPr id="9" name="圆角矩形 8"/>
          <p:cNvSpPr/>
          <p:nvPr/>
        </p:nvSpPr>
        <p:spPr>
          <a:xfrm>
            <a:off x="3356134" y="2083339"/>
            <a:ext cx="4589621" cy="1409729"/>
          </a:xfrm>
          <a:prstGeom prst="roundRect">
            <a:avLst/>
          </a:prstGeom>
          <a:solidFill>
            <a:schemeClr val="accent4"/>
          </a:solidFill>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8" name="矩形 7"/>
          <p:cNvSpPr/>
          <p:nvPr/>
        </p:nvSpPr>
        <p:spPr>
          <a:xfrm>
            <a:off x="3484721" y="2239729"/>
            <a:ext cx="4371023" cy="720582"/>
          </a:xfrm>
          <a:prstGeom prst="rect">
            <a:avLst/>
          </a:prstGeom>
        </p:spPr>
        <p:txBody>
          <a:bodyPr wrap="square" lIns="68580" tIns="34290" rIns="68580" bIns="34290">
            <a:spAutoFit/>
          </a:bodyPr>
          <a:lstStyle/>
          <a:p>
            <a:pPr indent="342900">
              <a:lnSpc>
                <a:spcPct val="150000"/>
              </a:lnSpc>
              <a:defRPr/>
            </a:pPr>
            <a:r>
              <a:rPr lang="zh-CN" altLang="en-US" sz="1500">
                <a:solidFill>
                  <a:prstClr val="black"/>
                </a:solidFill>
                <a:cs typeface="+mn-ea"/>
                <a:sym typeface="+mn-lt"/>
              </a:rPr>
              <a:t>你喜欢探险吗？你读过有关探险的书吗？这次习作就让我们编一个惊险刺激的探险故事吧。</a:t>
            </a:r>
            <a:endParaRPr lang="zh-CN" altLang="en-US" sz="1500">
              <a:solidFill>
                <a:prstClr val="black"/>
              </a:solidFill>
              <a:cs typeface="+mn-ea"/>
              <a:sym typeface="+mn-lt"/>
            </a:endParaRPr>
          </a:p>
        </p:txBody>
      </p:sp>
      <p:pic>
        <p:nvPicPr>
          <p:cNvPr id="13" name="图片 12"/>
          <p:cNvPicPr>
            <a:picLocks noChangeAspect="1"/>
          </p:cNvPicPr>
          <p:nvPr/>
        </p:nvPicPr>
        <p:blipFill>
          <a:blip r:embed="rId1"/>
          <a:stretch>
            <a:fillRect/>
          </a:stretch>
        </p:blipFill>
        <p:spPr>
          <a:xfrm>
            <a:off x="565940" y="1252587"/>
            <a:ext cx="2638326" cy="2638326"/>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文本框 9"/>
          <p:cNvSpPr txBox="1"/>
          <p:nvPr/>
        </p:nvSpPr>
        <p:spPr>
          <a:xfrm rot="10800000" flipV="1">
            <a:off x="2987040" y="280310"/>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2" name="文本框 1"/>
          <p:cNvSpPr txBox="1"/>
          <p:nvPr/>
        </p:nvSpPr>
        <p:spPr>
          <a:xfrm rot="10800000" flipV="1">
            <a:off x="4080986" y="899435"/>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3" name="文本框 2"/>
          <p:cNvSpPr txBox="1"/>
          <p:nvPr/>
        </p:nvSpPr>
        <p:spPr>
          <a:xfrm rot="10800000" flipV="1">
            <a:off x="5452110" y="543200"/>
            <a:ext cx="738188" cy="1223412"/>
          </a:xfrm>
          <a:prstGeom prst="rect">
            <a:avLst/>
          </a:prstGeom>
          <a:noFill/>
        </p:spPr>
        <p:txBody>
          <a:bodyPr wrap="square" lIns="68580" tIns="34290" rIns="68580" bIns="34290" rtlCol="0">
            <a:spAutoFit/>
          </a:bodyPr>
          <a:lstStyle/>
          <a:p>
            <a:pPr>
              <a:defRPr/>
            </a:pPr>
            <a:r>
              <a:rPr lang="zh-CN" altLang="en-US" sz="1500">
                <a:solidFill>
                  <a:prstClr val="white"/>
                </a:solidFill>
                <a:cs typeface="+mn-ea"/>
                <a:sym typeface="+mn-lt"/>
              </a:rPr>
              <a:t>小学学科网  xuekeedu.com</a:t>
            </a:r>
            <a:endParaRPr lang="zh-CN" altLang="en-US" sz="1500">
              <a:solidFill>
                <a:prstClr val="white"/>
              </a:solidFill>
              <a:cs typeface="+mn-ea"/>
              <a:sym typeface="+mn-lt"/>
            </a:endParaRPr>
          </a:p>
        </p:txBody>
      </p:sp>
      <p:sp>
        <p:nvSpPr>
          <p:cNvPr id="59" name="文本框 99"/>
          <p:cNvSpPr txBox="1"/>
          <p:nvPr/>
        </p:nvSpPr>
        <p:spPr>
          <a:xfrm>
            <a:off x="3470819" y="856990"/>
            <a:ext cx="2657137" cy="507479"/>
          </a:xfrm>
          <a:prstGeom prst="bevel">
            <a:avLst>
              <a:gd name="adj" fmla="val 7457"/>
            </a:avLst>
          </a:prstGeom>
          <a:solidFill>
            <a:srgbClr val="FFC000"/>
          </a:solidFill>
          <a:ln w="9525">
            <a:solidFill>
              <a:srgbClr val="ED7D31"/>
            </a:solidFill>
          </a:ln>
        </p:spPr>
        <p:txBody>
          <a:bodyPr wrap="square" lIns="68580" tIns="34290" rIns="68580" bIns="34290">
            <a:spAutoFit/>
          </a:bodyPr>
          <a:lstStyle/>
          <a:p>
            <a:pPr algn="ctr">
              <a:lnSpc>
                <a:spcPct val="150000"/>
              </a:lnSpc>
              <a:defRPr/>
            </a:pPr>
            <a:r>
              <a:rPr lang="zh-CN" altLang="en-US" sz="1800">
                <a:solidFill>
                  <a:prstClr val="black"/>
                </a:solidFill>
                <a:cs typeface="+mn-ea"/>
                <a:sym typeface="+mn-lt"/>
              </a:rPr>
              <a:t>神奇的探险之旅</a:t>
            </a:r>
            <a:endParaRPr lang="zh-CN" altLang="en-US" sz="1800">
              <a:solidFill>
                <a:prstClr val="black"/>
              </a:solidFill>
              <a:cs typeface="+mn-ea"/>
              <a:sym typeface="+mn-lt"/>
            </a:endParaRPr>
          </a:p>
        </p:txBody>
      </p:sp>
      <p:sp>
        <p:nvSpPr>
          <p:cNvPr id="61" name="AutoShape 46"/>
          <p:cNvSpPr/>
          <p:nvPr/>
        </p:nvSpPr>
        <p:spPr>
          <a:xfrm>
            <a:off x="6166132" y="1549118"/>
            <a:ext cx="2566988" cy="1496378"/>
          </a:xfrm>
          <a:prstGeom prst="wedgeRoundRectCallout">
            <a:avLst>
              <a:gd name="adj1" fmla="val -65510"/>
              <a:gd name="adj2" fmla="val 34086"/>
              <a:gd name="adj3" fmla="val 16667"/>
            </a:avLst>
          </a:prstGeom>
          <a:noFill/>
          <a:ln w="9525" cap="flat" cmpd="sng">
            <a:solidFill>
              <a:srgbClr val="000000"/>
            </a:solidFill>
            <a:prstDash val="dash"/>
            <a:miter/>
            <a:headEnd type="none" w="med" len="med"/>
            <a:tailEnd type="none" w="med" len="med"/>
          </a:ln>
        </p:spPr>
        <p:txBody>
          <a:bodyPr lIns="68580" tIns="34290" rIns="68580" bIns="34290"/>
          <a:lstStyle>
            <a:lvl1pPr marL="265430" indent="-265430" algn="l" rtl="0" eaLnBrk="0" fontAlgn="base" hangingPunct="0">
              <a:spcBef>
                <a:spcPts val="250"/>
              </a:spcBef>
              <a:spcAft>
                <a:spcPct val="0"/>
              </a:spcAft>
              <a:buClr>
                <a:schemeClr val="accent1"/>
              </a:buClr>
              <a:buSzPct val="80000"/>
              <a:buFont typeface="Wingdings 2" panose="05020102010507070707" pitchFamily="18" charset="2"/>
              <a:buChar char=""/>
              <a:defRPr sz="2800" kern="1200">
                <a:solidFill>
                  <a:schemeClr val="tx1"/>
                </a:solidFill>
                <a:latin typeface="+mn-lt"/>
                <a:ea typeface="+mn-ea"/>
                <a:cs typeface="+mn-cs"/>
              </a:defRPr>
            </a:lvl1pPr>
            <a:lvl2pPr marL="548005" indent="-200025" algn="l" rtl="0" eaLnBrk="0" fontAlgn="base" hangingPunct="0">
              <a:spcBef>
                <a:spcPts val="250"/>
              </a:spcBef>
              <a:spcAft>
                <a:spcPct val="0"/>
              </a:spcAft>
              <a:buClr>
                <a:schemeClr val="accent1"/>
              </a:buClr>
              <a:buSzTx/>
              <a:buFont typeface="Verdana" panose="020B0604030504040204" pitchFamily="34" charset="0"/>
              <a:buChar char="◦"/>
              <a:defRPr sz="2400" kern="1200">
                <a:solidFill>
                  <a:schemeClr val="tx1"/>
                </a:solidFill>
                <a:latin typeface="+mn-lt"/>
                <a:ea typeface="+mn-ea"/>
                <a:cs typeface="+mn-cs"/>
              </a:defRPr>
            </a:lvl2pPr>
            <a:lvl3pPr marL="786130" indent="-182880" algn="l" rtl="0" eaLnBrk="0" fontAlgn="base" hangingPunct="0">
              <a:spcBef>
                <a:spcPts val="250"/>
              </a:spcBef>
              <a:spcAft>
                <a:spcPct val="0"/>
              </a:spcAft>
              <a:buClr>
                <a:srgbClr val="ED3742"/>
              </a:buClr>
              <a:buSzTx/>
              <a:buFont typeface="Wingdings 2" panose="05020102010507070707" pitchFamily="18" charset="2"/>
              <a:buChar char=""/>
              <a:defRPr sz="2200" kern="1200">
                <a:solidFill>
                  <a:schemeClr val="tx1"/>
                </a:solidFill>
                <a:latin typeface="+mn-lt"/>
                <a:ea typeface="+mn-ea"/>
                <a:cs typeface="+mn-cs"/>
              </a:defRPr>
            </a:lvl3pPr>
            <a:lvl4pPr marL="1024255" indent="-182880" algn="l" rtl="0" eaLnBrk="0" fontAlgn="base" hangingPunct="0">
              <a:spcBef>
                <a:spcPts val="225"/>
              </a:spcBef>
              <a:spcAft>
                <a:spcPct val="0"/>
              </a:spcAft>
              <a:buClr>
                <a:srgbClr val="ED3742"/>
              </a:buClr>
              <a:buSzPct val="112000"/>
              <a:buFont typeface="Verdana" panose="020B0604030504040204" pitchFamily="34" charset="0"/>
              <a:buChar char="◦"/>
              <a:defRPr sz="1900" kern="1200">
                <a:solidFill>
                  <a:schemeClr val="tx1"/>
                </a:solidFill>
                <a:latin typeface="+mn-lt"/>
                <a:ea typeface="+mn-ea"/>
                <a:cs typeface="+mn-cs"/>
              </a:defRPr>
            </a:lvl4pPr>
            <a:lvl5pPr marL="1279525" indent="-182880" algn="l" rtl="0" eaLnBrk="0" fontAlgn="base" hangingPunct="0">
              <a:spcBef>
                <a:spcPts val="250"/>
              </a:spcBef>
              <a:spcAft>
                <a:spcPct val="0"/>
              </a:spcAft>
              <a:buClr>
                <a:srgbClr val="4A85BF"/>
              </a:buClr>
              <a:buSzTx/>
              <a:buFont typeface="Wingdings 2" panose="05020102010507070707" pitchFamily="18" charset="2"/>
              <a:buChar char=""/>
              <a:defRPr sz="2000" kern="1200">
                <a:solidFill>
                  <a:schemeClr val="tx1"/>
                </a:solidFill>
                <a:latin typeface="+mn-lt"/>
                <a:ea typeface="+mn-ea"/>
                <a:cs typeface="+mn-cs"/>
              </a:defRPr>
            </a:lvl5pPr>
          </a:lstStyle>
          <a:p>
            <a:pPr marL="0" indent="342900" algn="just" defTabSz="457200" eaLnBrk="1" hangingPunct="1">
              <a:spcBef>
                <a:spcPct val="0"/>
              </a:spcBef>
              <a:buClrTx/>
              <a:buSzTx/>
              <a:buNone/>
              <a:defRPr/>
            </a:pPr>
            <a:r>
              <a:rPr lang="zh-CN" altLang="en-US" sz="1500">
                <a:solidFill>
                  <a:prstClr val="black"/>
                </a:solidFill>
                <a:cs typeface="+mn-ea"/>
                <a:sym typeface="+mn-lt"/>
              </a:rPr>
              <a:t>从“</a:t>
            </a:r>
            <a:r>
              <a:rPr lang="zh-CN" altLang="en-US" sz="1500">
                <a:solidFill>
                  <a:srgbClr val="C00000"/>
                </a:solidFill>
                <a:cs typeface="+mn-ea"/>
                <a:sym typeface="+mn-lt"/>
              </a:rPr>
              <a:t>探险</a:t>
            </a:r>
            <a:r>
              <a:rPr lang="zh-CN" altLang="en-US" sz="1500">
                <a:solidFill>
                  <a:prstClr val="black"/>
                </a:solidFill>
                <a:cs typeface="+mn-ea"/>
                <a:sym typeface="+mn-lt"/>
              </a:rPr>
              <a:t>”可以知道知道习作重点是写出“</a:t>
            </a:r>
            <a:r>
              <a:rPr lang="zh-CN" altLang="en-US" sz="1500">
                <a:solidFill>
                  <a:srgbClr val="C00000"/>
                </a:solidFill>
                <a:cs typeface="+mn-ea"/>
                <a:sym typeface="+mn-lt"/>
              </a:rPr>
              <a:t>遇险</a:t>
            </a:r>
            <a:r>
              <a:rPr lang="en-US" altLang="zh-CN" sz="1500">
                <a:solidFill>
                  <a:srgbClr val="C00000"/>
                </a:solidFill>
                <a:cs typeface="+mn-ea"/>
                <a:sym typeface="+mn-lt"/>
              </a:rPr>
              <a:t>—</a:t>
            </a:r>
            <a:r>
              <a:rPr lang="zh-CN" altLang="en-US" sz="1500">
                <a:solidFill>
                  <a:srgbClr val="C00000"/>
                </a:solidFill>
                <a:cs typeface="+mn-ea"/>
                <a:sym typeface="+mn-lt"/>
              </a:rPr>
              <a:t>脱险</a:t>
            </a:r>
            <a:r>
              <a:rPr lang="zh-CN" altLang="en-US" sz="1500">
                <a:solidFill>
                  <a:prstClr val="black"/>
                </a:solidFill>
                <a:cs typeface="+mn-ea"/>
                <a:sym typeface="+mn-lt"/>
              </a:rPr>
              <a:t>”的经过。</a:t>
            </a:r>
            <a:endParaRPr lang="zh-CN" altLang="en-US" sz="1500">
              <a:solidFill>
                <a:prstClr val="black"/>
              </a:solidFill>
              <a:cs typeface="+mn-ea"/>
              <a:sym typeface="+mn-lt"/>
            </a:endParaRPr>
          </a:p>
        </p:txBody>
      </p:sp>
      <p:sp>
        <p:nvSpPr>
          <p:cNvPr id="62" name="AutoShape 45"/>
          <p:cNvSpPr/>
          <p:nvPr/>
        </p:nvSpPr>
        <p:spPr>
          <a:xfrm>
            <a:off x="1310918" y="1637225"/>
            <a:ext cx="2311809" cy="1408271"/>
          </a:xfrm>
          <a:prstGeom prst="wedgeRoundRectCallout">
            <a:avLst>
              <a:gd name="adj1" fmla="val 34814"/>
              <a:gd name="adj2" fmla="val 79320"/>
              <a:gd name="adj3" fmla="val 16667"/>
            </a:avLst>
          </a:prstGeom>
          <a:noFill/>
          <a:ln w="9525" cap="flat" cmpd="sng">
            <a:solidFill>
              <a:srgbClr val="000000"/>
            </a:solidFill>
            <a:prstDash val="dash"/>
            <a:miter/>
            <a:headEnd type="none" w="med" len="med"/>
            <a:tailEnd type="none" w="med" len="med"/>
          </a:ln>
        </p:spPr>
        <p:txBody>
          <a:bodyPr lIns="68580" tIns="34290" rIns="68580" bIns="34290"/>
          <a:lstStyle>
            <a:lvl1pPr marL="265430" indent="-265430" algn="l" rtl="0" eaLnBrk="0" fontAlgn="base" hangingPunct="0">
              <a:spcBef>
                <a:spcPts val="250"/>
              </a:spcBef>
              <a:spcAft>
                <a:spcPct val="0"/>
              </a:spcAft>
              <a:buClr>
                <a:schemeClr val="accent1"/>
              </a:buClr>
              <a:buSzPct val="80000"/>
              <a:buFont typeface="Wingdings 2" panose="05020102010507070707" pitchFamily="18" charset="2"/>
              <a:buChar char=""/>
              <a:defRPr sz="2800" kern="1200">
                <a:solidFill>
                  <a:schemeClr val="tx1"/>
                </a:solidFill>
                <a:latin typeface="+mn-lt"/>
                <a:ea typeface="+mn-ea"/>
                <a:cs typeface="+mn-cs"/>
              </a:defRPr>
            </a:lvl1pPr>
            <a:lvl2pPr marL="548005" indent="-200025" algn="l" rtl="0" eaLnBrk="0" fontAlgn="base" hangingPunct="0">
              <a:spcBef>
                <a:spcPts val="250"/>
              </a:spcBef>
              <a:spcAft>
                <a:spcPct val="0"/>
              </a:spcAft>
              <a:buClr>
                <a:schemeClr val="accent1"/>
              </a:buClr>
              <a:buSzTx/>
              <a:buFont typeface="Verdana" panose="020B0604030504040204" pitchFamily="34" charset="0"/>
              <a:buChar char="◦"/>
              <a:defRPr sz="2400" kern="1200">
                <a:solidFill>
                  <a:schemeClr val="tx1"/>
                </a:solidFill>
                <a:latin typeface="+mn-lt"/>
                <a:ea typeface="+mn-ea"/>
                <a:cs typeface="+mn-cs"/>
              </a:defRPr>
            </a:lvl2pPr>
            <a:lvl3pPr marL="786130" indent="-182880" algn="l" rtl="0" eaLnBrk="0" fontAlgn="base" hangingPunct="0">
              <a:spcBef>
                <a:spcPts val="250"/>
              </a:spcBef>
              <a:spcAft>
                <a:spcPct val="0"/>
              </a:spcAft>
              <a:buClr>
                <a:srgbClr val="ED3742"/>
              </a:buClr>
              <a:buSzTx/>
              <a:buFont typeface="Wingdings 2" panose="05020102010507070707" pitchFamily="18" charset="2"/>
              <a:buChar char=""/>
              <a:defRPr sz="2200" kern="1200">
                <a:solidFill>
                  <a:schemeClr val="tx1"/>
                </a:solidFill>
                <a:latin typeface="+mn-lt"/>
                <a:ea typeface="+mn-ea"/>
                <a:cs typeface="+mn-cs"/>
              </a:defRPr>
            </a:lvl3pPr>
            <a:lvl4pPr marL="1024255" indent="-182880" algn="l" rtl="0" eaLnBrk="0" fontAlgn="base" hangingPunct="0">
              <a:spcBef>
                <a:spcPts val="225"/>
              </a:spcBef>
              <a:spcAft>
                <a:spcPct val="0"/>
              </a:spcAft>
              <a:buClr>
                <a:srgbClr val="ED3742"/>
              </a:buClr>
              <a:buSzPct val="112000"/>
              <a:buFont typeface="Verdana" panose="020B0604030504040204" pitchFamily="34" charset="0"/>
              <a:buChar char="◦"/>
              <a:defRPr sz="1900" kern="1200">
                <a:solidFill>
                  <a:schemeClr val="tx1"/>
                </a:solidFill>
                <a:latin typeface="+mn-lt"/>
                <a:ea typeface="+mn-ea"/>
                <a:cs typeface="+mn-cs"/>
              </a:defRPr>
            </a:lvl4pPr>
            <a:lvl5pPr marL="1279525" indent="-182880" algn="l" rtl="0" eaLnBrk="0" fontAlgn="base" hangingPunct="0">
              <a:spcBef>
                <a:spcPts val="250"/>
              </a:spcBef>
              <a:spcAft>
                <a:spcPct val="0"/>
              </a:spcAft>
              <a:buClr>
                <a:srgbClr val="4A85BF"/>
              </a:buClr>
              <a:buSzTx/>
              <a:buFont typeface="Wingdings 2" panose="05020102010507070707" pitchFamily="18" charset="2"/>
              <a:buChar char=""/>
              <a:defRPr sz="2000" kern="1200">
                <a:solidFill>
                  <a:schemeClr val="tx1"/>
                </a:solidFill>
                <a:latin typeface="+mn-lt"/>
                <a:ea typeface="+mn-ea"/>
                <a:cs typeface="+mn-cs"/>
              </a:defRPr>
            </a:lvl5pPr>
          </a:lstStyle>
          <a:p>
            <a:pPr marL="0" indent="342900" algn="just" defTabSz="457200" eaLnBrk="1" hangingPunct="1">
              <a:spcBef>
                <a:spcPct val="0"/>
              </a:spcBef>
              <a:buClrTx/>
              <a:buSzTx/>
              <a:buNone/>
              <a:defRPr/>
            </a:pPr>
            <a:r>
              <a:rPr lang="zh-CN" altLang="en-US" sz="1500">
                <a:solidFill>
                  <a:prstClr val="black"/>
                </a:solidFill>
                <a:cs typeface="+mn-ea"/>
                <a:sym typeface="+mn-lt"/>
              </a:rPr>
              <a:t>这次写的是一次“旅行”，因此可以按照</a:t>
            </a:r>
            <a:r>
              <a:rPr lang="zh-CN" altLang="en-US" sz="1500" b="1">
                <a:solidFill>
                  <a:srgbClr val="C00000"/>
                </a:solidFill>
                <a:cs typeface="+mn-ea"/>
                <a:sym typeface="+mn-lt"/>
              </a:rPr>
              <a:t>旅行的顺序</a:t>
            </a:r>
            <a:r>
              <a:rPr lang="zh-CN" altLang="en-US" sz="1500">
                <a:solidFill>
                  <a:prstClr val="black"/>
                </a:solidFill>
                <a:cs typeface="+mn-ea"/>
                <a:sym typeface="+mn-lt"/>
              </a:rPr>
              <a:t>来写。</a:t>
            </a:r>
            <a:endParaRPr lang="zh-CN" altLang="en-US" sz="1500">
              <a:solidFill>
                <a:prstClr val="black"/>
              </a:solidFill>
              <a:cs typeface="+mn-ea"/>
              <a:sym typeface="+mn-lt"/>
            </a:endParaRPr>
          </a:p>
        </p:txBody>
      </p:sp>
      <p:pic>
        <p:nvPicPr>
          <p:cNvPr id="6" name="图片 5"/>
          <p:cNvPicPr>
            <a:picLocks noChangeAspect="1"/>
          </p:cNvPicPr>
          <p:nvPr/>
        </p:nvPicPr>
        <p:blipFill>
          <a:blip r:embed="rId1"/>
          <a:stretch>
            <a:fillRect/>
          </a:stretch>
        </p:blipFill>
        <p:spPr>
          <a:xfrm>
            <a:off x="2466823" y="2032105"/>
            <a:ext cx="4455722" cy="3018056"/>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strips(downLeft)">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fill="hold"/>
                                        <p:tgtEl>
                                          <p:spTgt spid="62"/>
                                        </p:tgtEl>
                                        <p:attrNameLst>
                                          <p:attrName>ppt_w</p:attrName>
                                        </p:attrNameLst>
                                      </p:cBhvr>
                                      <p:tavLst>
                                        <p:tav tm="0">
                                          <p:val>
                                            <p:fltVal val="0"/>
                                          </p:val>
                                        </p:tav>
                                        <p:tav tm="100000">
                                          <p:val>
                                            <p:strVal val="#ppt_w"/>
                                          </p:val>
                                        </p:tav>
                                      </p:tavLst>
                                    </p:anim>
                                    <p:anim calcmode="lin" valueType="num">
                                      <p:cBhvr>
                                        <p:cTn id="13" dur="500" fill="hold"/>
                                        <p:tgtEl>
                                          <p:spTgt spid="62"/>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61"/>
                                        </p:tgtEl>
                                        <p:attrNameLst>
                                          <p:attrName>style.visibility</p:attrName>
                                        </p:attrNameLst>
                                      </p:cBhvr>
                                      <p:to>
                                        <p:strVal val="visible"/>
                                      </p:to>
                                    </p:set>
                                    <p:anim calcmode="lin" valueType="num">
                                      <p:cBhvr>
                                        <p:cTn id="18" dur="500" fill="hold"/>
                                        <p:tgtEl>
                                          <p:spTgt spid="61"/>
                                        </p:tgtEl>
                                        <p:attrNameLst>
                                          <p:attrName>ppt_w</p:attrName>
                                        </p:attrNameLst>
                                      </p:cBhvr>
                                      <p:tavLst>
                                        <p:tav tm="0">
                                          <p:val>
                                            <p:fltVal val="0"/>
                                          </p:val>
                                        </p:tav>
                                        <p:tav tm="100000">
                                          <p:val>
                                            <p:strVal val="#ppt_w"/>
                                          </p:val>
                                        </p:tav>
                                      </p:tavLst>
                                    </p:anim>
                                    <p:anim calcmode="lin" valueType="num">
                                      <p:cBhvr>
                                        <p:cTn id="19" dur="500" fill="hold"/>
                                        <p:tgtEl>
                                          <p:spTgt spid="6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1" grpId="0"/>
      <p:bldP spid="62"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524434" y="1325935"/>
            <a:ext cx="5224240" cy="374333"/>
          </a:xfrm>
          <a:prstGeom prst="rect">
            <a:avLst/>
          </a:prstGeom>
          <a:ln>
            <a:solidFill>
              <a:srgbClr val="0000FF"/>
            </a:solidFill>
            <a:prstDash val="lgDashDot"/>
          </a:ln>
          <a:extLst>
            <a:ext uri="{909E8E84-426E-40DD-AFC4-6F175D3DCCD1}">
              <a14:hiddenFill xmlns:a14="http://schemas.microsoft.com/office/drawing/2010/main">
                <a:solidFill>
                  <a:srgbClr val="8DEADE"/>
                </a:solidFill>
              </a14:hiddenFill>
            </a:ext>
          </a:extLst>
        </p:spPr>
        <p:style>
          <a:lnRef idx="2">
            <a:schemeClr val="accent5"/>
          </a:lnRef>
          <a:fillRef idx="1">
            <a:schemeClr val="lt1"/>
          </a:fillRef>
          <a:effectRef idx="0">
            <a:schemeClr val="accent5"/>
          </a:effectRef>
          <a:fontRef idx="minor">
            <a:schemeClr val="dk1"/>
          </a:fontRef>
        </p:style>
        <p:txBody>
          <a:bodyPr wrap="square" lIns="68580" tIns="34290" rIns="68580" bIns="34290" rtlCol="0">
            <a:spAutoFit/>
          </a:bodyPr>
          <a:lstStyle/>
          <a:p>
            <a:pPr>
              <a:lnSpc>
                <a:spcPct val="150000"/>
              </a:lnSpc>
              <a:defRPr/>
            </a:pPr>
            <a:r>
              <a:rPr lang="zh-CN" altLang="en-US" sz="1500">
                <a:solidFill>
                  <a:prstClr val="black"/>
                </a:solidFill>
                <a:cs typeface="+mn-ea"/>
                <a:sym typeface="+mn-lt"/>
              </a:rPr>
              <a:t>可以用“</a:t>
            </a:r>
            <a:r>
              <a:rPr lang="zh-CN" altLang="en-US" sz="1500" b="1">
                <a:solidFill>
                  <a:srgbClr val="0000FF"/>
                </a:solidFill>
                <a:cs typeface="+mn-ea"/>
                <a:sym typeface="+mn-lt"/>
              </a:rPr>
              <a:t>神奇的探险之旅</a:t>
            </a:r>
            <a:r>
              <a:rPr lang="zh-CN" altLang="en-US" sz="1500">
                <a:solidFill>
                  <a:prstClr val="black"/>
                </a:solidFill>
                <a:cs typeface="+mn-ea"/>
                <a:sym typeface="+mn-lt"/>
              </a:rPr>
              <a:t>”作为习作的题目。</a:t>
            </a:r>
            <a:endParaRPr lang="zh-CN" altLang="en-US" sz="1500">
              <a:solidFill>
                <a:prstClr val="black"/>
              </a:solidFill>
              <a:cs typeface="+mn-ea"/>
              <a:sym typeface="+mn-lt"/>
            </a:endParaRPr>
          </a:p>
        </p:txBody>
      </p:sp>
      <p:sp>
        <p:nvSpPr>
          <p:cNvPr id="6" name="文本框 5"/>
          <p:cNvSpPr txBox="1"/>
          <p:nvPr/>
        </p:nvSpPr>
        <p:spPr>
          <a:xfrm>
            <a:off x="524435" y="2431543"/>
            <a:ext cx="5150223" cy="374333"/>
          </a:xfrm>
          <a:prstGeom prst="rect">
            <a:avLst/>
          </a:prstGeom>
          <a:ln>
            <a:solidFill>
              <a:srgbClr val="0000FF"/>
            </a:solidFill>
            <a:prstDash val="lgDashDot"/>
          </a:ln>
          <a:extLst>
            <a:ext uri="{909E8E84-426E-40DD-AFC4-6F175D3DCCD1}">
              <a14:hiddenFill xmlns:a14="http://schemas.microsoft.com/office/drawing/2010/main">
                <a:solidFill>
                  <a:srgbClr val="8DEADE"/>
                </a:solidFill>
              </a14:hiddenFill>
            </a:ext>
          </a:extLst>
        </p:spPr>
        <p:style>
          <a:lnRef idx="2">
            <a:schemeClr val="accent5"/>
          </a:lnRef>
          <a:fillRef idx="1">
            <a:schemeClr val="lt1"/>
          </a:fillRef>
          <a:effectRef idx="0">
            <a:schemeClr val="accent5"/>
          </a:effectRef>
          <a:fontRef idx="minor">
            <a:schemeClr val="dk1"/>
          </a:fontRef>
        </p:style>
        <p:txBody>
          <a:bodyPr wrap="square" lIns="68580" tIns="34290" rIns="68580" bIns="34290" rtlCol="0">
            <a:spAutoFit/>
          </a:bodyPr>
          <a:lstStyle/>
          <a:p>
            <a:pPr>
              <a:lnSpc>
                <a:spcPct val="150000"/>
              </a:lnSpc>
              <a:defRPr/>
            </a:pPr>
            <a:r>
              <a:rPr lang="zh-CN" altLang="en-US" sz="1500">
                <a:solidFill>
                  <a:prstClr val="black"/>
                </a:solidFill>
                <a:cs typeface="+mn-ea"/>
                <a:sym typeface="+mn-lt"/>
              </a:rPr>
              <a:t>可以根据选取的材料进行命题。如：</a:t>
            </a:r>
            <a:r>
              <a:rPr lang="zh-CN" altLang="en-US" sz="1500" b="1">
                <a:solidFill>
                  <a:srgbClr val="0000FF"/>
                </a:solidFill>
                <a:cs typeface="+mn-ea"/>
                <a:sym typeface="+mn-lt"/>
              </a:rPr>
              <a:t>茫茫大漠探险之旅。</a:t>
            </a:r>
            <a:endParaRPr lang="zh-CN" altLang="en-US" sz="1500" b="1">
              <a:solidFill>
                <a:srgbClr val="0000FF"/>
              </a:solidFill>
              <a:cs typeface="+mn-ea"/>
              <a:sym typeface="+mn-lt"/>
            </a:endParaRPr>
          </a:p>
        </p:txBody>
      </p:sp>
      <p:sp>
        <p:nvSpPr>
          <p:cNvPr id="9" name="文本框 8"/>
          <p:cNvSpPr txBox="1"/>
          <p:nvPr/>
        </p:nvSpPr>
        <p:spPr>
          <a:xfrm>
            <a:off x="524435" y="3537148"/>
            <a:ext cx="5150223" cy="374333"/>
          </a:xfrm>
          <a:prstGeom prst="rect">
            <a:avLst/>
          </a:prstGeom>
          <a:ln>
            <a:solidFill>
              <a:srgbClr val="0000FF"/>
            </a:solidFill>
            <a:prstDash val="lgDashDot"/>
          </a:ln>
          <a:extLst>
            <a:ext uri="{909E8E84-426E-40DD-AFC4-6F175D3DCCD1}">
              <a14:hiddenFill xmlns:a14="http://schemas.microsoft.com/office/drawing/2010/main">
                <a:solidFill>
                  <a:srgbClr val="8DEADE"/>
                </a:solidFill>
              </a14:hiddenFill>
            </a:ext>
          </a:extLst>
        </p:spPr>
        <p:style>
          <a:lnRef idx="2">
            <a:schemeClr val="accent5"/>
          </a:lnRef>
          <a:fillRef idx="1">
            <a:schemeClr val="lt1"/>
          </a:fillRef>
          <a:effectRef idx="0">
            <a:schemeClr val="accent5"/>
          </a:effectRef>
          <a:fontRef idx="minor">
            <a:schemeClr val="dk1"/>
          </a:fontRef>
        </p:style>
        <p:txBody>
          <a:bodyPr wrap="square" lIns="68580" tIns="34290" rIns="68580" bIns="34290" rtlCol="0">
            <a:spAutoFit/>
          </a:bodyPr>
          <a:lstStyle/>
          <a:p>
            <a:pPr>
              <a:lnSpc>
                <a:spcPct val="150000"/>
              </a:lnSpc>
              <a:defRPr/>
            </a:pPr>
            <a:r>
              <a:rPr lang="zh-CN" altLang="en-US" sz="1500">
                <a:solidFill>
                  <a:prstClr val="black"/>
                </a:solidFill>
                <a:cs typeface="+mn-ea"/>
                <a:sym typeface="+mn-lt"/>
              </a:rPr>
              <a:t>可以根据自己最深的感受对习作进行命题。如：</a:t>
            </a:r>
            <a:r>
              <a:rPr lang="zh-CN" altLang="en-US" sz="1500" b="1">
                <a:solidFill>
                  <a:srgbClr val="0000FF"/>
                </a:solidFill>
                <a:cs typeface="+mn-ea"/>
                <a:sym typeface="+mn-lt"/>
              </a:rPr>
              <a:t>有惊无险</a:t>
            </a:r>
            <a:endParaRPr lang="zh-CN" altLang="en-US" sz="1500" b="1">
              <a:solidFill>
                <a:srgbClr val="0000FF"/>
              </a:solidFill>
              <a:cs typeface="+mn-ea"/>
              <a:sym typeface="+mn-lt"/>
            </a:endParaRPr>
          </a:p>
        </p:txBody>
      </p:sp>
      <p:pic>
        <p:nvPicPr>
          <p:cNvPr id="5" name="图片 4"/>
          <p:cNvPicPr>
            <a:picLocks noChangeAspect="1"/>
          </p:cNvPicPr>
          <p:nvPr/>
        </p:nvPicPr>
        <p:blipFill>
          <a:blip r:embed="rId1"/>
          <a:stretch>
            <a:fillRect/>
          </a:stretch>
        </p:blipFill>
        <p:spPr>
          <a:xfrm>
            <a:off x="5878047" y="1710705"/>
            <a:ext cx="2741519" cy="18276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0" advTm="4000"/>
    </mc:Choice>
    <mc:Fallback>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34" dur="1000" fill="hold"/>
                                        <p:tgtEl>
                                          <p:spTgt spid="9"/>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9" grpId="0"/>
    </p:bldLst>
  </p:timing>
</p:sld>
</file>

<file path=ppt/tags/tag1.xml><?xml version="1.0" encoding="utf-8"?>
<p:tagLst xmlns:p="http://schemas.openxmlformats.org/presentationml/2006/main">
  <p:tag name="AS_OS" val="Unix 3.10 unknown"/>
  <p:tag name="AS_RELEASE_DATE" val="2020.11.30"/>
  <p:tag name="AS_TITLE" val="Aspose.Slides for Java"/>
  <p:tag name="AS_VERSION" val="20.11"/>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eguafxik">
      <a:majorFont>
        <a:latin typeface="微软雅黑"/>
        <a:ea typeface="微软雅黑"/>
        <a:cs typeface="Arial"/>
      </a:majorFont>
      <a:minorFont>
        <a:latin typeface="微软雅黑"/>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2393</Words>
  <Application>WPS 演示</Application>
  <PresentationFormat>On-screen Show (16:9)</PresentationFormat>
  <Paragraphs>208</Paragraphs>
  <Slides>25</Slides>
  <Notes>25</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25</vt:i4>
      </vt:variant>
    </vt:vector>
  </HeadingPairs>
  <TitlesOfParts>
    <vt:vector size="38" baseType="lpstr">
      <vt:lpstr>Arial</vt:lpstr>
      <vt:lpstr>宋体</vt:lpstr>
      <vt:lpstr>Wingdings</vt:lpstr>
      <vt:lpstr>OPPOSans R</vt:lpstr>
      <vt:lpstr>思源宋体 CN Heavy</vt:lpstr>
      <vt:lpstr>Calibri</vt:lpstr>
      <vt:lpstr>思源宋体 CN</vt:lpstr>
      <vt:lpstr>FandolFang R</vt:lpstr>
      <vt:lpstr>Wingdings 2</vt:lpstr>
      <vt:lpstr>Verdana</vt:lpstr>
      <vt:lpstr>微软雅黑</vt:lpstr>
      <vt:lpstr>Arial Unicode MS</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2021-06-15T09:38:00Z</cp:lastPrinted>
  <dcterms:created xsi:type="dcterms:W3CDTF">2021-06-15T09:38:00Z</dcterms:created>
  <dcterms:modified xsi:type="dcterms:W3CDTF">2021-11-02T07:54:08Z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88511618E2044A24B4F5C3230552E296</vt:lpwstr>
  </property>
  <property fmtid="{D5CDD505-2E9C-101B-9397-08002B2CF9AE}" pid="7" name="KSOProductBuildVer">
    <vt:lpwstr>2052-11.1.0.10938</vt:lpwstr>
  </property>
</Properties>
</file>