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417" r:id="rId3"/>
    <p:sldId id="418" r:id="rId5"/>
    <p:sldId id="419" r:id="rId6"/>
    <p:sldId id="421" r:id="rId7"/>
    <p:sldId id="423" r:id="rId8"/>
    <p:sldId id="422" r:id="rId9"/>
    <p:sldId id="424" r:id="rId10"/>
    <p:sldId id="414" r:id="rId11"/>
    <p:sldId id="415" r:id="rId12"/>
    <p:sldId id="426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D9D9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2" d="100"/>
          <a:sy n="92" d="100"/>
        </p:scale>
        <p:origin x="114" y="35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#2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E6590A4-9632-4481-B10E-4DC4F3CF4B7D}" type="doc">
      <dgm:prSet loTypeId="urn:microsoft.com/office/officeart/2005/8/layout/process1" loCatId="process" qsTypeId="urn:microsoft.com/office/officeart/2005/8/quickstyle/simple1#2" qsCatId="simple" csTypeId="urn:microsoft.com/office/officeart/2005/8/colors/colorful5#2" csCatId="colorful" phldr="1"/>
      <dgm:spPr/>
    </dgm:pt>
    <dgm:pt modelId="{7D8D6538-FFA5-4057-BF95-1F41051BDCCD}">
      <dgm:prSet phldrT="[文本]"/>
      <dgm:spPr/>
      <dgm:t>
        <a:bodyPr/>
        <a:lstStyle/>
        <a:p>
          <a:r>
            <a:rPr lang="zh-CN" altLang="en-US" dirty="0"/>
            <a:t>导入</a:t>
          </a:r>
        </a:p>
      </dgm:t>
    </dgm:pt>
    <dgm:pt modelId="{D7C32C2E-85A1-4858-8DCE-D2C44EA44818}" cxnId="{3A92847C-BDE1-4A56-AD36-6C9A535729A8}" type="parTrans">
      <dgm:prSet/>
      <dgm:spPr/>
      <dgm:t>
        <a:bodyPr/>
        <a:lstStyle/>
        <a:p>
          <a:endParaRPr lang="zh-CN" altLang="en-US"/>
        </a:p>
      </dgm:t>
    </dgm:pt>
    <dgm:pt modelId="{A3CED38E-EB10-4769-9108-B2573FA8FBE4}" cxnId="{3A92847C-BDE1-4A56-AD36-6C9A535729A8}" type="sibTrans">
      <dgm:prSet/>
      <dgm:spPr/>
      <dgm:t>
        <a:bodyPr/>
        <a:lstStyle/>
        <a:p>
          <a:endParaRPr lang="zh-CN" altLang="en-US"/>
        </a:p>
      </dgm:t>
    </dgm:pt>
    <dgm:pt modelId="{5CBB7CE5-C92F-46EB-BF11-93A21D2FF561}">
      <dgm:prSet phldrT="[文本]"/>
      <dgm:spPr/>
      <dgm:t>
        <a:bodyPr/>
        <a:lstStyle/>
        <a:p>
          <a:r>
            <a:rPr lang="zh-CN" altLang="en-US" dirty="0"/>
            <a:t>知识讲解</a:t>
          </a:r>
        </a:p>
      </dgm:t>
    </dgm:pt>
    <dgm:pt modelId="{BB6E305E-F4E3-4867-AAD6-977FB8C4455F}" cxnId="{59E881AB-C980-48D6-8C6F-F7338CBD6838}" type="parTrans">
      <dgm:prSet/>
      <dgm:spPr/>
      <dgm:t>
        <a:bodyPr/>
        <a:lstStyle/>
        <a:p>
          <a:endParaRPr lang="zh-CN" altLang="en-US"/>
        </a:p>
      </dgm:t>
    </dgm:pt>
    <dgm:pt modelId="{F01835B3-05F2-46DA-BD7C-EE7438DAD7CE}" cxnId="{59E881AB-C980-48D6-8C6F-F7338CBD6838}" type="sibTrans">
      <dgm:prSet/>
      <dgm:spPr/>
      <dgm:t>
        <a:bodyPr/>
        <a:lstStyle/>
        <a:p>
          <a:endParaRPr lang="zh-CN" altLang="en-US"/>
        </a:p>
      </dgm:t>
    </dgm:pt>
    <dgm:pt modelId="{B8B470CB-DF17-4CB3-90CB-F1BF4FDB0D59}">
      <dgm:prSet phldrT="[文本]"/>
      <dgm:spPr/>
      <dgm:t>
        <a:bodyPr/>
        <a:lstStyle/>
        <a:p>
          <a:r>
            <a:rPr lang="zh-CN" altLang="en-US" dirty="0"/>
            <a:t>课堂练习</a:t>
          </a:r>
        </a:p>
      </dgm:t>
    </dgm:pt>
    <dgm:pt modelId="{6CCC2A86-F85B-44CC-98A3-C46FF64B3170}" cxnId="{8829B035-B4FA-4EE2-874B-8CE70CF04572}" type="parTrans">
      <dgm:prSet/>
      <dgm:spPr/>
      <dgm:t>
        <a:bodyPr/>
        <a:lstStyle/>
        <a:p>
          <a:endParaRPr lang="zh-CN" altLang="en-US"/>
        </a:p>
      </dgm:t>
    </dgm:pt>
    <dgm:pt modelId="{715DB15F-B18C-408D-AF4D-0B689BA0E58F}" cxnId="{8829B035-B4FA-4EE2-874B-8CE70CF04572}" type="sibTrans">
      <dgm:prSet/>
      <dgm:spPr/>
      <dgm:t>
        <a:bodyPr/>
        <a:lstStyle/>
        <a:p>
          <a:endParaRPr lang="zh-CN" altLang="en-US"/>
        </a:p>
      </dgm:t>
    </dgm:pt>
    <dgm:pt modelId="{A71BEDD8-220D-4CBD-929B-E387BF7E5B89}">
      <dgm:prSet phldrT="[文本]"/>
      <dgm:spPr/>
      <dgm:t>
        <a:bodyPr/>
        <a:lstStyle/>
        <a:p>
          <a:r>
            <a:rPr lang="zh-CN" altLang="en-US" dirty="0"/>
            <a:t>小节</a:t>
          </a:r>
        </a:p>
      </dgm:t>
    </dgm:pt>
    <dgm:pt modelId="{B4C59B78-86C3-4A2A-B0F6-61CC32DC173C}" cxnId="{FBDAC2E3-0204-49D7-AE0A-A1529D901268}" type="parTrans">
      <dgm:prSet/>
      <dgm:spPr/>
      <dgm:t>
        <a:bodyPr/>
        <a:lstStyle/>
        <a:p>
          <a:endParaRPr lang="zh-CN" altLang="en-US"/>
        </a:p>
      </dgm:t>
    </dgm:pt>
    <dgm:pt modelId="{EF0640CF-9B5B-4A2A-8EA1-B1435C113D4F}" cxnId="{FBDAC2E3-0204-49D7-AE0A-A1529D901268}" type="sibTrans">
      <dgm:prSet/>
      <dgm:spPr/>
      <dgm:t>
        <a:bodyPr/>
        <a:lstStyle/>
        <a:p>
          <a:endParaRPr lang="zh-CN" altLang="en-US"/>
        </a:p>
      </dgm:t>
    </dgm:pt>
    <dgm:pt modelId="{946525A1-11BE-4473-BD1E-5A02F57FAFE1}" type="pres">
      <dgm:prSet presAssocID="{5E6590A4-9632-4481-B10E-4DC4F3CF4B7D}" presName="Name0" presStyleCnt="0">
        <dgm:presLayoutVars>
          <dgm:dir/>
          <dgm:resizeHandles val="exact"/>
        </dgm:presLayoutVars>
      </dgm:prSet>
      <dgm:spPr/>
    </dgm:pt>
    <dgm:pt modelId="{6BE8C442-C27B-4EE9-A58B-9E5BDD49A0C6}" type="pres">
      <dgm:prSet presAssocID="{7D8D6538-FFA5-4057-BF95-1F41051BDCCD}" presName="node" presStyleLbl="node1" presStyleIdx="0" presStyleCnt="4">
        <dgm:presLayoutVars>
          <dgm:bulletEnabled val="1"/>
        </dgm:presLayoutVars>
      </dgm:prSet>
      <dgm:spPr/>
    </dgm:pt>
    <dgm:pt modelId="{15B0F1CA-E9C1-436F-A000-48C2317E1AEE}" type="pres">
      <dgm:prSet presAssocID="{A3CED38E-EB10-4769-9108-B2573FA8FBE4}" presName="sibTrans" presStyleLbl="sibTrans2D1" presStyleIdx="0" presStyleCnt="3"/>
      <dgm:spPr/>
    </dgm:pt>
    <dgm:pt modelId="{655E6FA8-D806-4120-92B4-695524B5F569}" type="pres">
      <dgm:prSet presAssocID="{A3CED38E-EB10-4769-9108-B2573FA8FBE4}" presName="connectorText" presStyleLbl="sibTrans2D1" presStyleIdx="0" presStyleCnt="3"/>
      <dgm:spPr/>
    </dgm:pt>
    <dgm:pt modelId="{FAE70EB4-13DE-4207-8EEE-64892F90D980}" type="pres">
      <dgm:prSet presAssocID="{5CBB7CE5-C92F-46EB-BF11-93A21D2FF561}" presName="node" presStyleLbl="node1" presStyleIdx="1" presStyleCnt="4">
        <dgm:presLayoutVars>
          <dgm:bulletEnabled val="1"/>
        </dgm:presLayoutVars>
      </dgm:prSet>
      <dgm:spPr/>
    </dgm:pt>
    <dgm:pt modelId="{41B76FD1-4D28-4EF4-BF3A-265F6D2C909C}" type="pres">
      <dgm:prSet presAssocID="{F01835B3-05F2-46DA-BD7C-EE7438DAD7CE}" presName="sibTrans" presStyleLbl="sibTrans2D1" presStyleIdx="1" presStyleCnt="3"/>
      <dgm:spPr/>
    </dgm:pt>
    <dgm:pt modelId="{D789DD17-C468-41E2-88AD-4B7F7990EB39}" type="pres">
      <dgm:prSet presAssocID="{F01835B3-05F2-46DA-BD7C-EE7438DAD7CE}" presName="connectorText" presStyleLbl="sibTrans2D1" presStyleIdx="1" presStyleCnt="3"/>
      <dgm:spPr/>
    </dgm:pt>
    <dgm:pt modelId="{2D20D324-F089-495B-A6AB-B3CA71D2E04A}" type="pres">
      <dgm:prSet presAssocID="{B8B470CB-DF17-4CB3-90CB-F1BF4FDB0D59}" presName="node" presStyleLbl="node1" presStyleIdx="2" presStyleCnt="4">
        <dgm:presLayoutVars>
          <dgm:bulletEnabled val="1"/>
        </dgm:presLayoutVars>
      </dgm:prSet>
      <dgm:spPr/>
    </dgm:pt>
    <dgm:pt modelId="{A363207B-3AD6-472F-AB35-5DE074AB6BC2}" type="pres">
      <dgm:prSet presAssocID="{715DB15F-B18C-408D-AF4D-0B689BA0E58F}" presName="sibTrans" presStyleLbl="sibTrans2D1" presStyleIdx="2" presStyleCnt="3"/>
      <dgm:spPr/>
    </dgm:pt>
    <dgm:pt modelId="{9F1752A6-F0C6-4116-8969-5F3A3113DEB4}" type="pres">
      <dgm:prSet presAssocID="{715DB15F-B18C-408D-AF4D-0B689BA0E58F}" presName="connectorText" presStyleLbl="sibTrans2D1" presStyleIdx="2" presStyleCnt="3"/>
      <dgm:spPr/>
    </dgm:pt>
    <dgm:pt modelId="{C31FA319-1B76-4D24-8E64-6A83C1E0D876}" type="pres">
      <dgm:prSet presAssocID="{A71BEDD8-220D-4CBD-929B-E387BF7E5B89}" presName="node" presStyleLbl="node1" presStyleIdx="3" presStyleCnt="4">
        <dgm:presLayoutVars>
          <dgm:bulletEnabled val="1"/>
        </dgm:presLayoutVars>
      </dgm:prSet>
      <dgm:spPr/>
    </dgm:pt>
  </dgm:ptLst>
  <dgm:cxnLst>
    <dgm:cxn modelId="{8829B035-B4FA-4EE2-874B-8CE70CF04572}" srcId="{5E6590A4-9632-4481-B10E-4DC4F3CF4B7D}" destId="{B8B470CB-DF17-4CB3-90CB-F1BF4FDB0D59}" srcOrd="2" destOrd="0" parTransId="{6CCC2A86-F85B-44CC-98A3-C46FF64B3170}" sibTransId="{715DB15F-B18C-408D-AF4D-0B689BA0E58F}"/>
    <dgm:cxn modelId="{C06D3140-81A4-4B35-A735-D8FF84021D1D}" type="presOf" srcId="{715DB15F-B18C-408D-AF4D-0B689BA0E58F}" destId="{A363207B-3AD6-472F-AB35-5DE074AB6BC2}" srcOrd="0" destOrd="0" presId="urn:microsoft.com/office/officeart/2005/8/layout/process1"/>
    <dgm:cxn modelId="{B1C0EE5B-AC72-4ED8-8B48-E4084A6908C8}" type="presOf" srcId="{5CBB7CE5-C92F-46EB-BF11-93A21D2FF561}" destId="{FAE70EB4-13DE-4207-8EEE-64892F90D980}" srcOrd="0" destOrd="0" presId="urn:microsoft.com/office/officeart/2005/8/layout/process1"/>
    <dgm:cxn modelId="{5CA25E6F-A26B-4A3D-A332-989FAAB22C62}" type="presOf" srcId="{A71BEDD8-220D-4CBD-929B-E387BF7E5B89}" destId="{C31FA319-1B76-4D24-8E64-6A83C1E0D876}" srcOrd="0" destOrd="0" presId="urn:microsoft.com/office/officeart/2005/8/layout/process1"/>
    <dgm:cxn modelId="{EC876179-9389-4988-B6EC-40F613410A0D}" type="presOf" srcId="{7D8D6538-FFA5-4057-BF95-1F41051BDCCD}" destId="{6BE8C442-C27B-4EE9-A58B-9E5BDD49A0C6}" srcOrd="0" destOrd="0" presId="urn:microsoft.com/office/officeart/2005/8/layout/process1"/>
    <dgm:cxn modelId="{3A92847C-BDE1-4A56-AD36-6C9A535729A8}" srcId="{5E6590A4-9632-4481-B10E-4DC4F3CF4B7D}" destId="{7D8D6538-FFA5-4057-BF95-1F41051BDCCD}" srcOrd="0" destOrd="0" parTransId="{D7C32C2E-85A1-4858-8DCE-D2C44EA44818}" sibTransId="{A3CED38E-EB10-4769-9108-B2573FA8FBE4}"/>
    <dgm:cxn modelId="{E56B447D-60B6-4A86-A109-5C51CE8CA930}" type="presOf" srcId="{5E6590A4-9632-4481-B10E-4DC4F3CF4B7D}" destId="{946525A1-11BE-4473-BD1E-5A02F57FAFE1}" srcOrd="0" destOrd="0" presId="urn:microsoft.com/office/officeart/2005/8/layout/process1"/>
    <dgm:cxn modelId="{01C02E8C-0DBE-4967-8D7C-4D54FC0B2A37}" type="presOf" srcId="{B8B470CB-DF17-4CB3-90CB-F1BF4FDB0D59}" destId="{2D20D324-F089-495B-A6AB-B3CA71D2E04A}" srcOrd="0" destOrd="0" presId="urn:microsoft.com/office/officeart/2005/8/layout/process1"/>
    <dgm:cxn modelId="{3D92408E-0D50-4798-A127-FB6632AA9C27}" type="presOf" srcId="{A3CED38E-EB10-4769-9108-B2573FA8FBE4}" destId="{15B0F1CA-E9C1-436F-A000-48C2317E1AEE}" srcOrd="0" destOrd="0" presId="urn:microsoft.com/office/officeart/2005/8/layout/process1"/>
    <dgm:cxn modelId="{C8493AA6-2050-41B3-8F0B-4379900C4C9E}" type="presOf" srcId="{715DB15F-B18C-408D-AF4D-0B689BA0E58F}" destId="{9F1752A6-F0C6-4116-8969-5F3A3113DEB4}" srcOrd="1" destOrd="0" presId="urn:microsoft.com/office/officeart/2005/8/layout/process1"/>
    <dgm:cxn modelId="{59E881AB-C980-48D6-8C6F-F7338CBD6838}" srcId="{5E6590A4-9632-4481-B10E-4DC4F3CF4B7D}" destId="{5CBB7CE5-C92F-46EB-BF11-93A21D2FF561}" srcOrd="1" destOrd="0" parTransId="{BB6E305E-F4E3-4867-AAD6-977FB8C4455F}" sibTransId="{F01835B3-05F2-46DA-BD7C-EE7438DAD7CE}"/>
    <dgm:cxn modelId="{D35A41B2-5D7B-4E31-BB89-F15DEF882298}" type="presOf" srcId="{F01835B3-05F2-46DA-BD7C-EE7438DAD7CE}" destId="{D789DD17-C468-41E2-88AD-4B7F7990EB39}" srcOrd="1" destOrd="0" presId="urn:microsoft.com/office/officeart/2005/8/layout/process1"/>
    <dgm:cxn modelId="{3C02D9DC-774B-4543-B109-A2DCEE20159D}" type="presOf" srcId="{F01835B3-05F2-46DA-BD7C-EE7438DAD7CE}" destId="{41B76FD1-4D28-4EF4-BF3A-265F6D2C909C}" srcOrd="0" destOrd="0" presId="urn:microsoft.com/office/officeart/2005/8/layout/process1"/>
    <dgm:cxn modelId="{FBDAC2E3-0204-49D7-AE0A-A1529D901268}" srcId="{5E6590A4-9632-4481-B10E-4DC4F3CF4B7D}" destId="{A71BEDD8-220D-4CBD-929B-E387BF7E5B89}" srcOrd="3" destOrd="0" parTransId="{B4C59B78-86C3-4A2A-B0F6-61CC32DC173C}" sibTransId="{EF0640CF-9B5B-4A2A-8EA1-B1435C113D4F}"/>
    <dgm:cxn modelId="{8F2092EB-4EAA-49C6-8E14-F320692181FA}" type="presOf" srcId="{A3CED38E-EB10-4769-9108-B2573FA8FBE4}" destId="{655E6FA8-D806-4120-92B4-695524B5F569}" srcOrd="1" destOrd="0" presId="urn:microsoft.com/office/officeart/2005/8/layout/process1"/>
    <dgm:cxn modelId="{81616EBE-0848-48F1-840B-B4CDFCAC29C4}" type="presParOf" srcId="{946525A1-11BE-4473-BD1E-5A02F57FAFE1}" destId="{6BE8C442-C27B-4EE9-A58B-9E5BDD49A0C6}" srcOrd="0" destOrd="0" presId="urn:microsoft.com/office/officeart/2005/8/layout/process1"/>
    <dgm:cxn modelId="{10EA12DC-4922-459C-B8F9-6A8BEF189E19}" type="presParOf" srcId="{946525A1-11BE-4473-BD1E-5A02F57FAFE1}" destId="{15B0F1CA-E9C1-436F-A000-48C2317E1AEE}" srcOrd="1" destOrd="0" presId="urn:microsoft.com/office/officeart/2005/8/layout/process1"/>
    <dgm:cxn modelId="{2958AAA2-ACDA-45AC-8E5C-A92BF9723B21}" type="presParOf" srcId="{15B0F1CA-E9C1-436F-A000-48C2317E1AEE}" destId="{655E6FA8-D806-4120-92B4-695524B5F569}" srcOrd="0" destOrd="0" presId="urn:microsoft.com/office/officeart/2005/8/layout/process1"/>
    <dgm:cxn modelId="{29411024-9FB7-4DDE-9D46-5A574A1776FE}" type="presParOf" srcId="{946525A1-11BE-4473-BD1E-5A02F57FAFE1}" destId="{FAE70EB4-13DE-4207-8EEE-64892F90D980}" srcOrd="2" destOrd="0" presId="urn:microsoft.com/office/officeart/2005/8/layout/process1"/>
    <dgm:cxn modelId="{2BEB5F6B-9651-492E-B6EC-0C0FF9254203}" type="presParOf" srcId="{946525A1-11BE-4473-BD1E-5A02F57FAFE1}" destId="{41B76FD1-4D28-4EF4-BF3A-265F6D2C909C}" srcOrd="3" destOrd="0" presId="urn:microsoft.com/office/officeart/2005/8/layout/process1"/>
    <dgm:cxn modelId="{A3E240CE-418C-48BA-A194-D6CAA3D7536D}" type="presParOf" srcId="{41B76FD1-4D28-4EF4-BF3A-265F6D2C909C}" destId="{D789DD17-C468-41E2-88AD-4B7F7990EB39}" srcOrd="0" destOrd="0" presId="urn:microsoft.com/office/officeart/2005/8/layout/process1"/>
    <dgm:cxn modelId="{649E8F83-2ABF-4B53-A85C-F263445AFD9C}" type="presParOf" srcId="{946525A1-11BE-4473-BD1E-5A02F57FAFE1}" destId="{2D20D324-F089-495B-A6AB-B3CA71D2E04A}" srcOrd="4" destOrd="0" presId="urn:microsoft.com/office/officeart/2005/8/layout/process1"/>
    <dgm:cxn modelId="{F1BCE3DF-F43F-49CF-B1A7-B857A940D245}" type="presParOf" srcId="{946525A1-11BE-4473-BD1E-5A02F57FAFE1}" destId="{A363207B-3AD6-472F-AB35-5DE074AB6BC2}" srcOrd="5" destOrd="0" presId="urn:microsoft.com/office/officeart/2005/8/layout/process1"/>
    <dgm:cxn modelId="{CD0398B0-E59E-4AB6-87C2-B4B5DAD2A850}" type="presParOf" srcId="{A363207B-3AD6-472F-AB35-5DE074AB6BC2}" destId="{9F1752A6-F0C6-4116-8969-5F3A3113DEB4}" srcOrd="0" destOrd="0" presId="urn:microsoft.com/office/officeart/2005/8/layout/process1"/>
    <dgm:cxn modelId="{7F7AF829-60AC-45DA-ADC1-868D57A74CC5}" type="presParOf" srcId="{946525A1-11BE-4473-BD1E-5A02F57FAFE1}" destId="{C31FA319-1B76-4D24-8E64-6A83C1E0D876}" srcOrd="6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BE8C442-C27B-4EE9-A58B-9E5BDD49A0C6}">
      <dsp:nvSpPr>
        <dsp:cNvPr id="0" name=""/>
        <dsp:cNvSpPr/>
      </dsp:nvSpPr>
      <dsp:spPr>
        <a:xfrm>
          <a:off x="3571" y="525571"/>
          <a:ext cx="1561703" cy="93702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500" kern="1200" dirty="0"/>
            <a:t>导入</a:t>
          </a:r>
        </a:p>
      </dsp:txBody>
      <dsp:txXfrm>
        <a:off x="31015" y="553015"/>
        <a:ext cx="1506815" cy="882133"/>
      </dsp:txXfrm>
    </dsp:sp>
    <dsp:sp modelId="{15B0F1CA-E9C1-436F-A000-48C2317E1AEE}">
      <dsp:nvSpPr>
        <dsp:cNvPr id="0" name=""/>
        <dsp:cNvSpPr/>
      </dsp:nvSpPr>
      <dsp:spPr>
        <a:xfrm>
          <a:off x="1721445" y="800431"/>
          <a:ext cx="331081" cy="387302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1700" kern="1200"/>
        </a:p>
      </dsp:txBody>
      <dsp:txXfrm>
        <a:off x="1721445" y="877891"/>
        <a:ext cx="231757" cy="232382"/>
      </dsp:txXfrm>
    </dsp:sp>
    <dsp:sp modelId="{FAE70EB4-13DE-4207-8EEE-64892F90D980}">
      <dsp:nvSpPr>
        <dsp:cNvPr id="0" name=""/>
        <dsp:cNvSpPr/>
      </dsp:nvSpPr>
      <dsp:spPr>
        <a:xfrm>
          <a:off x="2189956" y="525571"/>
          <a:ext cx="1561703" cy="937021"/>
        </a:xfrm>
        <a:prstGeom prst="roundRect">
          <a:avLst>
            <a:gd name="adj" fmla="val 10000"/>
          </a:avLst>
        </a:prstGeom>
        <a:solidFill>
          <a:schemeClr val="accent5">
            <a:hueOff val="6798032"/>
            <a:satOff val="-1131"/>
            <a:lumOff val="-143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500" kern="1200" dirty="0"/>
            <a:t>知识讲解</a:t>
          </a:r>
        </a:p>
      </dsp:txBody>
      <dsp:txXfrm>
        <a:off x="2217400" y="553015"/>
        <a:ext cx="1506815" cy="882133"/>
      </dsp:txXfrm>
    </dsp:sp>
    <dsp:sp modelId="{41B76FD1-4D28-4EF4-BF3A-265F6D2C909C}">
      <dsp:nvSpPr>
        <dsp:cNvPr id="0" name=""/>
        <dsp:cNvSpPr/>
      </dsp:nvSpPr>
      <dsp:spPr>
        <a:xfrm>
          <a:off x="3907829" y="800431"/>
          <a:ext cx="331081" cy="387302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10197047"/>
            <a:satOff val="-1697"/>
            <a:lumOff val="-2157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1700" kern="1200"/>
        </a:p>
      </dsp:txBody>
      <dsp:txXfrm>
        <a:off x="3907829" y="877891"/>
        <a:ext cx="231757" cy="232382"/>
      </dsp:txXfrm>
    </dsp:sp>
    <dsp:sp modelId="{2D20D324-F089-495B-A6AB-B3CA71D2E04A}">
      <dsp:nvSpPr>
        <dsp:cNvPr id="0" name=""/>
        <dsp:cNvSpPr/>
      </dsp:nvSpPr>
      <dsp:spPr>
        <a:xfrm>
          <a:off x="4376340" y="525571"/>
          <a:ext cx="1561703" cy="937021"/>
        </a:xfrm>
        <a:prstGeom prst="roundRect">
          <a:avLst>
            <a:gd name="adj" fmla="val 10000"/>
          </a:avLst>
        </a:prstGeom>
        <a:solidFill>
          <a:schemeClr val="accent5">
            <a:hueOff val="13596064"/>
            <a:satOff val="-2263"/>
            <a:lumOff val="-287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500" kern="1200" dirty="0"/>
            <a:t>课堂练习</a:t>
          </a:r>
        </a:p>
      </dsp:txBody>
      <dsp:txXfrm>
        <a:off x="4403784" y="553015"/>
        <a:ext cx="1506815" cy="882133"/>
      </dsp:txXfrm>
    </dsp:sp>
    <dsp:sp modelId="{A363207B-3AD6-472F-AB35-5DE074AB6BC2}">
      <dsp:nvSpPr>
        <dsp:cNvPr id="0" name=""/>
        <dsp:cNvSpPr/>
      </dsp:nvSpPr>
      <dsp:spPr>
        <a:xfrm>
          <a:off x="6094214" y="800431"/>
          <a:ext cx="331081" cy="387302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20394095"/>
            <a:satOff val="-3394"/>
            <a:lumOff val="-4314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1700" kern="1200"/>
        </a:p>
      </dsp:txBody>
      <dsp:txXfrm>
        <a:off x="6094214" y="877891"/>
        <a:ext cx="231757" cy="232382"/>
      </dsp:txXfrm>
    </dsp:sp>
    <dsp:sp modelId="{C31FA319-1B76-4D24-8E64-6A83C1E0D876}">
      <dsp:nvSpPr>
        <dsp:cNvPr id="0" name=""/>
        <dsp:cNvSpPr/>
      </dsp:nvSpPr>
      <dsp:spPr>
        <a:xfrm>
          <a:off x="6562724" y="525571"/>
          <a:ext cx="1561703" cy="937021"/>
        </a:xfrm>
        <a:prstGeom prst="roundRect">
          <a:avLst>
            <a:gd name="adj" fmla="val 10000"/>
          </a:avLst>
        </a:prstGeom>
        <a:solidFill>
          <a:schemeClr val="accent5">
            <a:hueOff val="20394095"/>
            <a:satOff val="-3394"/>
            <a:lumOff val="-431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500" kern="1200" dirty="0"/>
            <a:t>小节</a:t>
          </a:r>
        </a:p>
      </dsp:txBody>
      <dsp:txXfrm>
        <a:off x="6590168" y="553015"/>
        <a:ext cx="1506815" cy="88213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9F2252-EC96-42F0-B436-20CA7AF8E7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9F2252-EC96-42F0-B436-20CA7AF8E7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9F2252-EC96-42F0-B436-20CA7AF8E7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9F2252-EC96-42F0-B436-20CA7AF8E7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63654-38A3-4981-AEEE-1EB2DD1D4F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C31CD-F3F2-4B92-8616-7C4698D834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63654-38A3-4981-AEEE-1EB2DD1D4F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C31CD-F3F2-4B92-8616-7C4698D834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None/>
              <a:tabLst>
                <a:tab pos="1609725" algn="l"/>
                <a:tab pos="1609725" algn="l"/>
                <a:tab pos="1609725" algn="l"/>
                <a:tab pos="1609725" algn="l"/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2.xml"/><Relationship Id="rId18" Type="http://schemas.openxmlformats.org/officeDocument/2006/relationships/tags" Target="../tags/tag61.xml"/><Relationship Id="rId17" Type="http://schemas.openxmlformats.org/officeDocument/2006/relationships/tags" Target="../tags/tag60.xml"/><Relationship Id="rId16" Type="http://schemas.openxmlformats.org/officeDocument/2006/relationships/tags" Target="../tags/tag59.xml"/><Relationship Id="rId15" Type="http://schemas.openxmlformats.org/officeDocument/2006/relationships/tags" Target="../tags/tag58.xml"/><Relationship Id="rId14" Type="http://schemas.openxmlformats.org/officeDocument/2006/relationships/tags" Target="../tags/tag57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D9D9D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9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9.png"/><Relationship Id="rId1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tags" Target="../tags/tag63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tags" Target="../tags/tag64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7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tags" Target="../tags/tag6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67.xml"/><Relationship Id="rId1" Type="http://schemas.openxmlformats.org/officeDocument/2006/relationships/tags" Target="../tags/tag66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7.png"/><Relationship Id="rId3" Type="http://schemas.microsoft.com/office/2007/relationships/media" Target="../media/media2.mp3"/><Relationship Id="rId2" Type="http://schemas.openxmlformats.org/officeDocument/2006/relationships/audio" Target="../media/media2.mp3"/><Relationship Id="rId1" Type="http://schemas.openxmlformats.org/officeDocument/2006/relationships/tags" Target="../tags/tag6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7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020036" y="1278079"/>
            <a:ext cx="5184396" cy="106516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5400" dirty="0">
                <a:solidFill>
                  <a:schemeClr val="tx1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《</a:t>
            </a:r>
            <a:r>
              <a:rPr lang="zh-CN" altLang="en-US" sz="5400" dirty="0">
                <a:solidFill>
                  <a:schemeClr val="tx1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威尼斯的小艇</a:t>
            </a:r>
            <a:r>
              <a:rPr lang="en-US" altLang="zh-CN" sz="5400" dirty="0">
                <a:solidFill>
                  <a:schemeClr val="tx1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》</a:t>
            </a:r>
            <a:endParaRPr lang="en-US" altLang="zh-CN" sz="5400" dirty="0">
              <a:solidFill>
                <a:schemeClr val="tx1"/>
              </a:solidFill>
              <a:latin typeface="Century Gothic" panose="020B0502020202020204" pitchFamily="34" charset="0"/>
              <a:ea typeface="冬青黑体简体中文 W3" panose="020B0300000000000000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3EF79-204E-44E9-9497-DC3F3763FC2D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452410" y="3207610"/>
            <a:ext cx="8886487" cy="13709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200" dirty="0">
                <a:solidFill>
                  <a:schemeClr val="tx1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难点名称：</a:t>
            </a:r>
            <a:r>
              <a:rPr lang="zh-CN" altLang="zh-CN" sz="3200" dirty="0">
                <a:solidFill>
                  <a:schemeClr val="tx1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在</a:t>
            </a:r>
            <a:r>
              <a:rPr sz="3200" dirty="0">
                <a:solidFill>
                  <a:schemeClr val="tx1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移景想象中，以读感悟，体会</a:t>
            </a:r>
            <a:r>
              <a:rPr lang="zh-CN" altLang="en-US" sz="3200" dirty="0">
                <a:solidFill>
                  <a:schemeClr val="tx1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威尼斯的风光美，小艇的形态美</a:t>
            </a:r>
            <a:r>
              <a:rPr lang="zh-CN" altLang="zh-CN" sz="3200" dirty="0">
                <a:solidFill>
                  <a:schemeClr val="tx1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。</a:t>
            </a:r>
            <a:endParaRPr lang="zh-CN" altLang="en-US" sz="3200" dirty="0">
              <a:solidFill>
                <a:schemeClr val="tx1"/>
              </a:solidFill>
              <a:latin typeface="Century Gothic" panose="020B0502020202020204" pitchFamily="34" charset="0"/>
              <a:ea typeface="冬青黑体简体中文 W3" panose="020B0300000000000000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005" y="106680"/>
            <a:ext cx="2677795" cy="41084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tx1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五年级</a:t>
            </a:r>
            <a:r>
              <a:rPr lang="en-US" altLang="zh-CN" sz="1600" dirty="0">
                <a:solidFill>
                  <a:schemeClr val="tx1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-</a:t>
            </a:r>
            <a:r>
              <a:rPr lang="zh-CN" altLang="en-US" sz="1600" dirty="0">
                <a:solidFill>
                  <a:schemeClr val="tx1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下册</a:t>
            </a:r>
            <a:r>
              <a:rPr lang="en-US" altLang="zh-CN" sz="1600" dirty="0">
                <a:solidFill>
                  <a:schemeClr val="tx1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-</a:t>
            </a:r>
            <a:r>
              <a:rPr lang="zh-CN" altLang="en-US" sz="1600" dirty="0">
                <a:solidFill>
                  <a:schemeClr val="tx1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第七单元 </a:t>
            </a:r>
            <a:r>
              <a:rPr lang="en-US" altLang="zh-CN" sz="1600" dirty="0">
                <a:solidFill>
                  <a:schemeClr val="tx1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18</a:t>
            </a:r>
            <a:endParaRPr lang="en-US" altLang="zh-CN" sz="1600" dirty="0">
              <a:solidFill>
                <a:schemeClr val="tx1"/>
              </a:solidFill>
              <a:latin typeface="Century Gothic" panose="020B0502020202020204" pitchFamily="34" charset="0"/>
              <a:ea typeface="冬青黑体简体中文 W3" panose="020B03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0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7" grpId="0" bldLvl="0" animBg="1"/>
      <p:bldP spid="8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60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 rot="20792873">
            <a:off x="-1726339" y="-2499190"/>
            <a:ext cx="20236740" cy="8276537"/>
          </a:xfrm>
          <a:custGeom>
            <a:avLst/>
            <a:gdLst>
              <a:gd name="connsiteX0" fmla="*/ 0 w 6771861"/>
              <a:gd name="connsiteY0" fmla="*/ 0 h 1351722"/>
              <a:gd name="connsiteX1" fmla="*/ 6771861 w 6771861"/>
              <a:gd name="connsiteY1" fmla="*/ 0 h 1351722"/>
              <a:gd name="connsiteX2" fmla="*/ 6771861 w 6771861"/>
              <a:gd name="connsiteY2" fmla="*/ 1351722 h 1351722"/>
              <a:gd name="connsiteX3" fmla="*/ 0 w 6771861"/>
              <a:gd name="connsiteY3" fmla="*/ 1351722 h 1351722"/>
              <a:gd name="connsiteX4" fmla="*/ 0 w 6771861"/>
              <a:gd name="connsiteY4" fmla="*/ 0 h 1351722"/>
              <a:gd name="connsiteX0-1" fmla="*/ 0 w 6811617"/>
              <a:gd name="connsiteY0-2" fmla="*/ 1590261 h 2941983"/>
              <a:gd name="connsiteX1-3" fmla="*/ 6811617 w 6811617"/>
              <a:gd name="connsiteY1-4" fmla="*/ 0 h 2941983"/>
              <a:gd name="connsiteX2-5" fmla="*/ 6771861 w 6811617"/>
              <a:gd name="connsiteY2-6" fmla="*/ 2941983 h 2941983"/>
              <a:gd name="connsiteX3-7" fmla="*/ 0 w 6811617"/>
              <a:gd name="connsiteY3-8" fmla="*/ 2941983 h 2941983"/>
              <a:gd name="connsiteX4-9" fmla="*/ 0 w 6811617"/>
              <a:gd name="connsiteY4-10" fmla="*/ 1590261 h 294198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811617" h="2941983">
                <a:moveTo>
                  <a:pt x="0" y="1590261"/>
                </a:moveTo>
                <a:lnTo>
                  <a:pt x="6811617" y="0"/>
                </a:lnTo>
                <a:lnTo>
                  <a:pt x="6771861" y="2941983"/>
                </a:lnTo>
                <a:lnTo>
                  <a:pt x="0" y="2941983"/>
                </a:lnTo>
                <a:lnTo>
                  <a:pt x="0" y="1590261"/>
                </a:lnTo>
                <a:close/>
              </a:path>
            </a:pathLst>
          </a:custGeom>
          <a:gradFill>
            <a:gsLst>
              <a:gs pos="0">
                <a:schemeClr val="bg1">
                  <a:alpha val="45000"/>
                </a:schemeClr>
              </a:gs>
              <a:gs pos="67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200" dirty="0"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3" name="矩形 12"/>
          <p:cNvSpPr/>
          <p:nvPr/>
        </p:nvSpPr>
        <p:spPr>
          <a:xfrm rot="20452410">
            <a:off x="1512686" y="2648861"/>
            <a:ext cx="9848436" cy="1445260"/>
          </a:xfrm>
          <a:custGeom>
            <a:avLst/>
            <a:gdLst>
              <a:gd name="connsiteX0" fmla="*/ 0 w 5531879"/>
              <a:gd name="connsiteY0" fmla="*/ 0 h 1569660"/>
              <a:gd name="connsiteX1" fmla="*/ 5531879 w 5531879"/>
              <a:gd name="connsiteY1" fmla="*/ 0 h 1569660"/>
              <a:gd name="connsiteX2" fmla="*/ 5531879 w 5531879"/>
              <a:gd name="connsiteY2" fmla="*/ 1569660 h 1569660"/>
              <a:gd name="connsiteX3" fmla="*/ 0 w 5531879"/>
              <a:gd name="connsiteY3" fmla="*/ 1569660 h 1569660"/>
              <a:gd name="connsiteX4" fmla="*/ 0 w 5531879"/>
              <a:gd name="connsiteY4" fmla="*/ 0 h 1569660"/>
              <a:gd name="connsiteX0-1" fmla="*/ 0 w 5561673"/>
              <a:gd name="connsiteY0-2" fmla="*/ 427153 h 1569660"/>
              <a:gd name="connsiteX1-3" fmla="*/ 5561673 w 5561673"/>
              <a:gd name="connsiteY1-4" fmla="*/ 0 h 1569660"/>
              <a:gd name="connsiteX2-5" fmla="*/ 5561673 w 5561673"/>
              <a:gd name="connsiteY2-6" fmla="*/ 1569660 h 1569660"/>
              <a:gd name="connsiteX3-7" fmla="*/ 29794 w 5561673"/>
              <a:gd name="connsiteY3-8" fmla="*/ 1569660 h 1569660"/>
              <a:gd name="connsiteX4-9" fmla="*/ 0 w 5561673"/>
              <a:gd name="connsiteY4-10" fmla="*/ 427153 h 1569660"/>
              <a:gd name="connsiteX0-11" fmla="*/ 0 w 5665460"/>
              <a:gd name="connsiteY0-12" fmla="*/ 641929 h 1784436"/>
              <a:gd name="connsiteX1-13" fmla="*/ 5665460 w 5665460"/>
              <a:gd name="connsiteY1-14" fmla="*/ 0 h 1784436"/>
              <a:gd name="connsiteX2-15" fmla="*/ 5561673 w 5665460"/>
              <a:gd name="connsiteY2-16" fmla="*/ 1784436 h 1784436"/>
              <a:gd name="connsiteX3-17" fmla="*/ 29794 w 5665460"/>
              <a:gd name="connsiteY3-18" fmla="*/ 1784436 h 1784436"/>
              <a:gd name="connsiteX4-19" fmla="*/ 0 w 5665460"/>
              <a:gd name="connsiteY4-20" fmla="*/ 641929 h 1784436"/>
              <a:gd name="connsiteX0-21" fmla="*/ 0 w 5616567"/>
              <a:gd name="connsiteY0-22" fmla="*/ 312315 h 1454822"/>
              <a:gd name="connsiteX1-23" fmla="*/ 5616567 w 5616567"/>
              <a:gd name="connsiteY1-24" fmla="*/ 0 h 1454822"/>
              <a:gd name="connsiteX2-25" fmla="*/ 5561673 w 5616567"/>
              <a:gd name="connsiteY2-26" fmla="*/ 1454822 h 1454822"/>
              <a:gd name="connsiteX3-27" fmla="*/ 29794 w 5616567"/>
              <a:gd name="connsiteY3-28" fmla="*/ 1454822 h 1454822"/>
              <a:gd name="connsiteX4-29" fmla="*/ 0 w 5616567"/>
              <a:gd name="connsiteY4-30" fmla="*/ 312315 h 145482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616567" h="1454822">
                <a:moveTo>
                  <a:pt x="0" y="312315"/>
                </a:moveTo>
                <a:lnTo>
                  <a:pt x="5616567" y="0"/>
                </a:lnTo>
                <a:lnTo>
                  <a:pt x="5561673" y="1454822"/>
                </a:lnTo>
                <a:lnTo>
                  <a:pt x="29794" y="1454822"/>
                </a:lnTo>
                <a:lnTo>
                  <a:pt x="0" y="312315"/>
                </a:lnTo>
                <a:close/>
              </a:path>
            </a:pathLst>
          </a:custGeom>
        </p:spPr>
        <p:txBody>
          <a:bodyPr wrap="square">
            <a:spAutoFit/>
          </a:bodyPr>
          <a:lstStyle/>
          <a:p>
            <a:pPr algn="ctr"/>
            <a:r>
              <a:rPr lang="zh-CN" altLang="en-US" sz="8800" dirty="0"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谢谢！</a:t>
            </a:r>
            <a:endParaRPr lang="zh-CN" altLang="en-US" sz="8800" dirty="0">
              <a:latin typeface="方正毡笔黑简体" panose="03000509000000000000" pitchFamily="65" charset="-122"/>
              <a:ea typeface="方正毡笔黑简体" panose="03000509000000000000" pitchFamily="65" charset="-122"/>
            </a:endParaRPr>
          </a:p>
        </p:txBody>
      </p:sp>
      <p:pic>
        <p:nvPicPr>
          <p:cNvPr id="50" name="图片 4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64177">
            <a:off x="2617584" y="3473645"/>
            <a:ext cx="2088515" cy="15455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611"/>
    </mc:Choice>
    <mc:Fallback>
      <p:transition spd="slow" advTm="561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7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mph" presetSubtype="0" fill="hold" grpId="1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 override="childStyle">
                                        <p:cTn id="9" dur="2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mph" presetSubtype="0" fill="remove" grpId="2" nodeType="withEffect">
                                  <p:stCondLst>
                                    <p:cond delay="21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11" dur="250" autoRev="1" fill="remove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2" dur="250" autoRev="1" fill="remove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3" dur="250" autoRev="1" fill="remove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50" autoRev="1" fill="remove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allAtOnce"/>
      <p:bldP spid="13" grpId="1" build="allAtOnce"/>
      <p:bldP spid="13" grpId="2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5238352" y="1239811"/>
            <a:ext cx="1715296" cy="8145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4000" b="1" dirty="0">
                <a:solidFill>
                  <a:srgbClr val="29AAF8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目录</a:t>
            </a:r>
            <a:endParaRPr lang="en-US" altLang="zh-CN" sz="4000" b="1" dirty="0">
              <a:solidFill>
                <a:srgbClr val="29AAF8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4621380" y="1795877"/>
            <a:ext cx="2949243" cy="6634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3200" dirty="0">
                <a:solidFill>
                  <a:srgbClr val="29AAF8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CONTENTS</a:t>
            </a:r>
            <a:endParaRPr lang="en-US" altLang="zh-CN" sz="3200" dirty="0">
              <a:solidFill>
                <a:srgbClr val="29AAF8"/>
              </a:solidFill>
              <a:latin typeface="Century Gothic" panose="020B0502020202020204" pitchFamily="34" charset="0"/>
              <a:ea typeface="冬青黑体简体中文 W3" panose="020B0300000000000000" pitchFamily="34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3EF79-204E-44E9-9497-DC3F3763FC2D}" type="slidenum">
              <a:rPr lang="zh-CN" altLang="en-US" smtClean="0"/>
            </a:fld>
            <a:endParaRPr lang="zh-CN" altLang="en-US" dirty="0"/>
          </a:p>
        </p:txBody>
      </p:sp>
      <p:graphicFrame>
        <p:nvGraphicFramePr>
          <p:cNvPr id="3" name="图示 2"/>
          <p:cNvGraphicFramePr/>
          <p:nvPr/>
        </p:nvGraphicFramePr>
        <p:xfrm>
          <a:off x="2032000" y="2747386"/>
          <a:ext cx="8128000" cy="19881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4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A_圆角矩形 9"/>
          <p:cNvSpPr/>
          <p:nvPr>
            <p:custDataLst>
              <p:tags r:id="rId1"/>
            </p:custDataLst>
          </p:nvPr>
        </p:nvSpPr>
        <p:spPr>
          <a:xfrm>
            <a:off x="0" y="303235"/>
            <a:ext cx="487837" cy="500380"/>
          </a:xfrm>
          <a:prstGeom prst="roundRect">
            <a:avLst>
              <a:gd name="adj" fmla="val 0"/>
            </a:avLst>
          </a:prstGeom>
          <a:solidFill>
            <a:schemeClr val="accent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566737" y="291816"/>
            <a:ext cx="1854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262626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导入</a:t>
            </a:r>
            <a:endParaRPr lang="en-US" altLang="zh-CN" sz="2800" dirty="0">
              <a:solidFill>
                <a:srgbClr val="262626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27"/>
          <a:stretch>
            <a:fillRect/>
          </a:stretch>
        </p:blipFill>
        <p:spPr>
          <a:xfrm>
            <a:off x="219710" y="1249680"/>
            <a:ext cx="3054350" cy="40132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5075" y="1249680"/>
            <a:ext cx="3133090" cy="401256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230" y="1249680"/>
            <a:ext cx="5210175" cy="4013200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2304097" y="1039793"/>
            <a:ext cx="7584440" cy="5319396"/>
            <a:chOff x="3234024" y="3669595"/>
            <a:chExt cx="7071738" cy="4960931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465"/>
            <a:stretch>
              <a:fillRect/>
            </a:stretch>
          </p:blipFill>
          <p:spPr>
            <a:xfrm>
              <a:off x="3234024" y="3669595"/>
              <a:ext cx="7071738" cy="4960930"/>
            </a:xfrm>
            <a:prstGeom prst="rect">
              <a:avLst/>
            </a:prstGeom>
          </p:spPr>
        </p:pic>
        <p:sp>
          <p:nvSpPr>
            <p:cNvPr id="11" name="椭圆 10"/>
            <p:cNvSpPr/>
            <p:nvPr/>
          </p:nvSpPr>
          <p:spPr>
            <a:xfrm>
              <a:off x="6188669" y="7339999"/>
              <a:ext cx="2081316" cy="1290527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2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PA_圆角矩形 9"/>
          <p:cNvSpPr/>
          <p:nvPr>
            <p:custDataLst>
              <p:tags r:id="rId1"/>
            </p:custDataLst>
          </p:nvPr>
        </p:nvSpPr>
        <p:spPr>
          <a:xfrm>
            <a:off x="0" y="303235"/>
            <a:ext cx="487837" cy="500380"/>
          </a:xfrm>
          <a:prstGeom prst="roundRect">
            <a:avLst>
              <a:gd name="adj" fmla="val 0"/>
            </a:avLst>
          </a:prstGeom>
          <a:solidFill>
            <a:srgbClr val="36E0F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文本框 68"/>
          <p:cNvSpPr txBox="1"/>
          <p:nvPr/>
        </p:nvSpPr>
        <p:spPr>
          <a:xfrm>
            <a:off x="566737" y="291816"/>
            <a:ext cx="1854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262626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知识讲解</a:t>
            </a:r>
            <a:endParaRPr lang="en-US" altLang="zh-CN" sz="2800" dirty="0">
              <a:solidFill>
                <a:srgbClr val="262626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0" name="Text Box 10"/>
          <p:cNvSpPr txBox="1">
            <a:spLocks noChangeArrowheads="1"/>
          </p:cNvSpPr>
          <p:nvPr/>
        </p:nvSpPr>
        <p:spPr bwMode="auto">
          <a:xfrm>
            <a:off x="119764" y="907837"/>
            <a:ext cx="1676869" cy="5884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华文彩云" panose="02010800040101010101" pitchFamily="2" charset="-122"/>
                <a:ea typeface="华文彩云" panose="02010800040101010101" pitchFamily="2" charset="-122"/>
              </a:rPr>
              <a:t>难点突破</a:t>
            </a:r>
            <a:endParaRPr lang="zh-CN" altLang="zh-CN" sz="2400" dirty="0"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805"/>
          <a:stretch>
            <a:fillRect/>
          </a:stretch>
        </p:blipFill>
        <p:spPr>
          <a:xfrm>
            <a:off x="452120" y="2367280"/>
            <a:ext cx="4656455" cy="381762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5580" y="2367280"/>
            <a:ext cx="6159500" cy="3818255"/>
          </a:xfrm>
          <a:prstGeom prst="rect">
            <a:avLst/>
          </a:prstGeom>
        </p:spPr>
      </p:pic>
      <p:sp>
        <p:nvSpPr>
          <p:cNvPr id="17" name="文本框 7"/>
          <p:cNvSpPr txBox="1"/>
          <p:nvPr/>
        </p:nvSpPr>
        <p:spPr>
          <a:xfrm>
            <a:off x="815975" y="2144372"/>
            <a:ext cx="10344150" cy="2553335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t">
            <a:spAutoFit/>
          </a:bodyPr>
          <a:lstStyle/>
          <a:p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威尼斯的小艇有二三十英尺长，又窄又深，有点儿像独木舟。船头和船艄向上翘起，像挂在天边的新月;行动轻快灵活，仿佛田沟里的水蛇。</a:t>
            </a:r>
            <a:endParaRPr lang="zh-CN" altLang="en-US" sz="4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7739038" y="2207215"/>
            <a:ext cx="603250" cy="520701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9315743" y="2207215"/>
            <a:ext cx="514985" cy="520701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10284119" y="2207215"/>
            <a:ext cx="535305" cy="52133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减号 21"/>
          <p:cNvSpPr/>
          <p:nvPr/>
        </p:nvSpPr>
        <p:spPr>
          <a:xfrm>
            <a:off x="7866380" y="3994762"/>
            <a:ext cx="3413760" cy="76200"/>
          </a:xfrm>
          <a:prstGeom prst="mathMinus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减号 22"/>
          <p:cNvSpPr/>
          <p:nvPr/>
        </p:nvSpPr>
        <p:spPr>
          <a:xfrm>
            <a:off x="330835" y="3894432"/>
            <a:ext cx="4533265" cy="100330"/>
          </a:xfrm>
          <a:prstGeom prst="mathMinus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减号 23"/>
          <p:cNvSpPr/>
          <p:nvPr/>
        </p:nvSpPr>
        <p:spPr>
          <a:xfrm>
            <a:off x="577216" y="4496412"/>
            <a:ext cx="2203132" cy="107447"/>
          </a:xfrm>
          <a:prstGeom prst="mathMinus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减号 24"/>
          <p:cNvSpPr/>
          <p:nvPr/>
        </p:nvSpPr>
        <p:spPr>
          <a:xfrm>
            <a:off x="10017442" y="3371133"/>
            <a:ext cx="801981" cy="100330"/>
          </a:xfrm>
          <a:prstGeom prst="mathMinus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11183052" y="3321983"/>
            <a:ext cx="504056" cy="95410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比喻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15975" y="5677630"/>
            <a:ext cx="72246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zh-CN" sz="2800" b="1" dirty="0">
                <a:solidFill>
                  <a:srgbClr val="00B0F0"/>
                </a:solidFill>
              </a:rPr>
              <a:t>形象生动，易于理解，</a:t>
            </a:r>
            <a:r>
              <a:rPr lang="zh-CN" altLang="en-US" sz="2800" b="1" dirty="0">
                <a:solidFill>
                  <a:srgbClr val="00B0F0"/>
                </a:solidFill>
              </a:rPr>
              <a:t>给</a:t>
            </a:r>
            <a:r>
              <a:rPr lang="zh-CN" altLang="zh-CN" sz="2800" b="1" dirty="0">
                <a:solidFill>
                  <a:srgbClr val="00B0F0"/>
                </a:solidFill>
              </a:rPr>
              <a:t>人留下深刻的印象。</a:t>
            </a:r>
            <a:endParaRPr lang="zh-CN" altLang="zh-CN" sz="2800" b="1" dirty="0">
              <a:solidFill>
                <a:srgbClr val="00B0F0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15975" y="5064294"/>
            <a:ext cx="645923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b="1" dirty="0">
                <a:solidFill>
                  <a:srgbClr val="00B0F0"/>
                </a:solidFill>
              </a:rPr>
              <a:t>特点：长、窄、深          （独木舟）</a:t>
            </a:r>
            <a:endParaRPr lang="zh-CN" altLang="zh-CN" sz="2800" b="1" dirty="0">
              <a:solidFill>
                <a:srgbClr val="00B0F0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988160" y="3159429"/>
            <a:ext cx="14401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2800" b="1" dirty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•••</a:t>
            </a:r>
            <a:endParaRPr lang="zh-CN" altLang="en-US" sz="2800" dirty="0">
              <a:ln>
                <a:solidFill>
                  <a:srgbClr val="FFFF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949718" y="940442"/>
            <a:ext cx="495720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看图片，说说小艇的样子。    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933122" y="794728"/>
            <a:ext cx="813637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  读下面这段话，说说小艇有哪些特点，再体会划横线部分的好处。</a:t>
            </a:r>
            <a:r>
              <a:rPr lang="en-US" altLang="zh-CN" sz="2800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(</a:t>
            </a:r>
            <a:r>
              <a:rPr lang="zh-CN" altLang="en-US" sz="2800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课后第三题）</a:t>
            </a:r>
            <a:endParaRPr lang="zh-CN" altLang="en-US" sz="2800" dirty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/>
      <p:bldP spid="28" grpId="0"/>
      <p:bldP spid="29" grpId="0"/>
      <p:bldP spid="30" grpId="0"/>
      <p:bldP spid="3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PA_圆角矩形 9"/>
          <p:cNvSpPr/>
          <p:nvPr>
            <p:custDataLst>
              <p:tags r:id="rId1"/>
            </p:custDataLst>
          </p:nvPr>
        </p:nvSpPr>
        <p:spPr>
          <a:xfrm>
            <a:off x="0" y="303235"/>
            <a:ext cx="487837" cy="500380"/>
          </a:xfrm>
          <a:prstGeom prst="roundRect">
            <a:avLst>
              <a:gd name="adj" fmla="val 0"/>
            </a:avLst>
          </a:prstGeom>
          <a:solidFill>
            <a:srgbClr val="36E0F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文本框 68"/>
          <p:cNvSpPr txBox="1"/>
          <p:nvPr/>
        </p:nvSpPr>
        <p:spPr>
          <a:xfrm>
            <a:off x="566737" y="291816"/>
            <a:ext cx="1854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262626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知识讲解</a:t>
            </a:r>
            <a:endParaRPr lang="en-US" altLang="zh-CN" sz="2800" dirty="0">
              <a:solidFill>
                <a:srgbClr val="262626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0" name="Text Box 10"/>
          <p:cNvSpPr txBox="1">
            <a:spLocks noChangeArrowheads="1"/>
          </p:cNvSpPr>
          <p:nvPr/>
        </p:nvSpPr>
        <p:spPr bwMode="auto">
          <a:xfrm>
            <a:off x="119764" y="907837"/>
            <a:ext cx="1676869" cy="5884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华文彩云" panose="02010800040101010101" pitchFamily="2" charset="-122"/>
                <a:ea typeface="华文彩云" panose="02010800040101010101" pitchFamily="2" charset="-122"/>
              </a:rPr>
              <a:t>难点突破</a:t>
            </a:r>
            <a:endParaRPr lang="zh-CN" altLang="zh-CN" sz="2400" dirty="0"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949916" y="858230"/>
            <a:ext cx="746767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3200" b="1" kern="100" dirty="0">
                <a:latin typeface="Calibri" panose="020F0502020204030204" charset="0"/>
                <a:cs typeface="Times New Roman" panose="02020603050405020304" pitchFamily="18" charset="0"/>
              </a:rPr>
              <a:t>欣赏小艇的形态美</a:t>
            </a:r>
            <a:endParaRPr lang="zh-CN" altLang="zh-CN" sz="3200" b="1" kern="100" dirty="0">
              <a:latin typeface="Calibri" panose="020F0502020204030204" charset="0"/>
              <a:cs typeface="Times New Roman" panose="02020603050405020304" pitchFamily="18" charset="0"/>
            </a:endParaRPr>
          </a:p>
        </p:txBody>
      </p:sp>
      <p:sp>
        <p:nvSpPr>
          <p:cNvPr id="17" name="文本框 7"/>
          <p:cNvSpPr txBox="1"/>
          <p:nvPr/>
        </p:nvSpPr>
        <p:spPr>
          <a:xfrm>
            <a:off x="823726" y="3063706"/>
            <a:ext cx="10175967" cy="2553335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t">
            <a:spAutoFit/>
          </a:bodyPr>
          <a:lstStyle/>
          <a:p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</a:t>
            </a: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威尼斯的小艇有二三十英尺长，又窄又深，有点儿像独木舟。船头和船艄向上翘起，像挂在天边的新月;行动轻快灵活，仿佛田沟里的水蛇。</a:t>
            </a:r>
            <a:endParaRPr lang="zh-CN" altLang="en-US" sz="4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87758" y="2370379"/>
            <a:ext cx="226215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自由朗读</a:t>
            </a:r>
            <a:endParaRPr lang="zh-CN" altLang="en-US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" name="纯音乐 - 大自然流水声 [mqms2]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457940" y="6238875"/>
            <a:ext cx="6191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2240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7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PA_圆角矩形 9"/>
          <p:cNvSpPr/>
          <p:nvPr>
            <p:custDataLst>
              <p:tags r:id="rId1"/>
            </p:custDataLst>
          </p:nvPr>
        </p:nvSpPr>
        <p:spPr>
          <a:xfrm>
            <a:off x="0" y="303235"/>
            <a:ext cx="487837" cy="500380"/>
          </a:xfrm>
          <a:prstGeom prst="roundRect">
            <a:avLst>
              <a:gd name="adj" fmla="val 0"/>
            </a:avLst>
          </a:prstGeom>
          <a:solidFill>
            <a:srgbClr val="36E0F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文本框 68"/>
          <p:cNvSpPr txBox="1"/>
          <p:nvPr/>
        </p:nvSpPr>
        <p:spPr>
          <a:xfrm>
            <a:off x="566737" y="291816"/>
            <a:ext cx="1854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262626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知识讲解</a:t>
            </a:r>
            <a:endParaRPr lang="en-US" altLang="zh-CN" sz="2800" dirty="0">
              <a:solidFill>
                <a:srgbClr val="262626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0" name="Text Box 10"/>
          <p:cNvSpPr txBox="1">
            <a:spLocks noChangeArrowheads="1"/>
          </p:cNvSpPr>
          <p:nvPr/>
        </p:nvSpPr>
        <p:spPr bwMode="auto">
          <a:xfrm>
            <a:off x="119764" y="907837"/>
            <a:ext cx="1676869" cy="5884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华文彩云" panose="02010800040101010101" pitchFamily="2" charset="-122"/>
                <a:ea typeface="华文彩云" panose="02010800040101010101" pitchFamily="2" charset="-122"/>
              </a:rPr>
              <a:t>难点突破</a:t>
            </a:r>
            <a:endParaRPr lang="zh-CN" altLang="zh-CN" sz="2400" dirty="0"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420937" y="828942"/>
            <a:ext cx="7467679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2800" kern="100" dirty="0"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自由朗读这段话，完成下面表格。</a:t>
            </a:r>
            <a:endParaRPr lang="zh-CN" altLang="zh-CN" sz="2400" kern="100" dirty="0"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5" name="文本框 3"/>
          <p:cNvSpPr txBox="1"/>
          <p:nvPr/>
        </p:nvSpPr>
        <p:spPr>
          <a:xfrm>
            <a:off x="243918" y="1634813"/>
            <a:ext cx="11557280" cy="200824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68580" tIns="34290" rIns="68580" bIns="34290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商人夹了大包的货物，匆匆地走下小艇，沿河做生意。青年妇女在小艇里高声谈笑。许多孩子由保姆伴着，坐着小艇到郊外去呼吸新鲜的空气。庄严的老人带了全家，坐着小艇上教堂去作祷告。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aphicFrame>
        <p:nvGraphicFramePr>
          <p:cNvPr id="26" name="表格 25"/>
          <p:cNvGraphicFramePr/>
          <p:nvPr>
            <p:custDataLst>
              <p:tags r:id="rId2"/>
            </p:custDataLst>
          </p:nvPr>
        </p:nvGraphicFramePr>
        <p:xfrm>
          <a:off x="1467314" y="3796735"/>
          <a:ext cx="8617980" cy="2590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7730"/>
                <a:gridCol w="2439462"/>
                <a:gridCol w="1118702"/>
                <a:gridCol w="2651143"/>
                <a:gridCol w="1400943"/>
              </a:tblGrid>
              <a:tr h="517638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 dirty="0">
                          <a:solidFill>
                            <a:schemeClr val="tx1"/>
                          </a:solidFill>
                        </a:rPr>
                        <a:t>时间</a:t>
                      </a:r>
                      <a:endParaRPr lang="zh-CN" altLang="en-US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 dirty="0">
                          <a:solidFill>
                            <a:schemeClr val="tx1"/>
                          </a:solidFill>
                        </a:rPr>
                        <a:t>人物</a:t>
                      </a:r>
                      <a:endParaRPr lang="zh-CN" altLang="en-US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>
                          <a:solidFill>
                            <a:schemeClr val="tx1"/>
                          </a:solidFill>
                        </a:rPr>
                        <a:t>工具</a:t>
                      </a:r>
                      <a:endParaRPr lang="zh-CN" altLang="en-US" sz="280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>
                          <a:solidFill>
                            <a:schemeClr val="tx1"/>
                          </a:solidFill>
                        </a:rPr>
                        <a:t>事情</a:t>
                      </a:r>
                      <a:endParaRPr lang="zh-CN" altLang="en-US" sz="280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>
                          <a:solidFill>
                            <a:schemeClr val="tx1"/>
                          </a:solidFill>
                        </a:rPr>
                        <a:t>结论</a:t>
                      </a:r>
                      <a:endParaRPr lang="zh-CN" altLang="en-US" sz="280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517638">
                <a:tc rowSpan="4"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 b="1" dirty="0"/>
                    </a:p>
                    <a:p>
                      <a:pPr algn="ctr">
                        <a:buNone/>
                      </a:pPr>
                      <a:endParaRPr lang="zh-CN" altLang="en-US" sz="2800" b="1" dirty="0"/>
                    </a:p>
                    <a:p>
                      <a:pPr algn="ctr">
                        <a:buNone/>
                      </a:pPr>
                      <a:r>
                        <a:rPr lang="zh-CN" altLang="en-US" sz="2800" b="1" dirty="0"/>
                        <a:t>白天</a:t>
                      </a:r>
                      <a:endParaRPr lang="zh-CN" altLang="en-US" sz="2800" b="1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 dirty="0">
                        <a:sym typeface="+mn-ea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 dirty="0">
                        <a:sym typeface="+mn-ea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 b="1" dirty="0">
                        <a:solidFill>
                          <a:srgbClr val="FF0000"/>
                        </a:solidFill>
                        <a:sym typeface="+mn-ea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517638">
                <a:tc vMerge="1"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dirty="0">
                        <a:sym typeface="+mn-ea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vMerge="1"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dirty="0">
                        <a:sym typeface="+mn-ea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vMerge="1"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</a:tcPr>
                </a:tc>
              </a:tr>
              <a:tr h="517638">
                <a:tc vMerge="1"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dirty="0">
                        <a:sym typeface="+mn-ea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vMerge="1"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dirty="0">
                        <a:sym typeface="+mn-ea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vMerge="1"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</a:tcPr>
                </a:tc>
              </a:tr>
              <a:tr h="517638">
                <a:tc vMerge="1"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 dirty="0">
                        <a:sym typeface="+mn-ea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vMerge="1"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 dirty="0">
                        <a:sym typeface="+mn-ea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vMerge="1"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</a:tcPr>
                </a:tc>
              </a:tr>
            </a:tbl>
          </a:graphicData>
        </a:graphic>
      </p:graphicFrame>
      <p:sp>
        <p:nvSpPr>
          <p:cNvPr id="27" name="文本框 5"/>
          <p:cNvSpPr txBox="1"/>
          <p:nvPr/>
        </p:nvSpPr>
        <p:spPr>
          <a:xfrm>
            <a:off x="2923508" y="4924732"/>
            <a:ext cx="1415772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2400" b="1" dirty="0">
                <a:sym typeface="+mn-ea"/>
              </a:rPr>
              <a:t>年轻妇女</a:t>
            </a:r>
            <a:endParaRPr lang="zh-CN" altLang="en-US" sz="2400" b="1" dirty="0">
              <a:sym typeface="+mn-ea"/>
            </a:endParaRPr>
          </a:p>
        </p:txBody>
      </p:sp>
      <p:sp>
        <p:nvSpPr>
          <p:cNvPr id="28" name="文本框 7"/>
          <p:cNvSpPr txBox="1"/>
          <p:nvPr/>
        </p:nvSpPr>
        <p:spPr>
          <a:xfrm>
            <a:off x="3003577" y="5381168"/>
            <a:ext cx="1415772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ym typeface="+mn-ea"/>
              </a:rPr>
              <a:t>小孩保姆</a:t>
            </a:r>
            <a:endParaRPr lang="zh-CN" altLang="en-US" sz="2400" b="1" dirty="0">
              <a:sym typeface="+mn-ea"/>
            </a:endParaRPr>
          </a:p>
        </p:txBody>
      </p:sp>
      <p:sp>
        <p:nvSpPr>
          <p:cNvPr id="29" name="文本框 9"/>
          <p:cNvSpPr txBox="1"/>
          <p:nvPr/>
        </p:nvSpPr>
        <p:spPr>
          <a:xfrm>
            <a:off x="3231284" y="5933784"/>
            <a:ext cx="800219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ym typeface="+mn-ea"/>
              </a:rPr>
              <a:t>老人</a:t>
            </a:r>
            <a:endParaRPr lang="zh-CN" altLang="en-US" sz="2400" b="1" dirty="0">
              <a:sym typeface="+mn-ea"/>
            </a:endParaRPr>
          </a:p>
        </p:txBody>
      </p:sp>
      <p:sp>
        <p:nvSpPr>
          <p:cNvPr id="30" name="文本框 11"/>
          <p:cNvSpPr txBox="1"/>
          <p:nvPr/>
        </p:nvSpPr>
        <p:spPr>
          <a:xfrm>
            <a:off x="5183333" y="4924732"/>
            <a:ext cx="543739" cy="954107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sym typeface="+mn-ea"/>
              </a:rPr>
              <a:t>小</a:t>
            </a:r>
            <a:endParaRPr lang="en-US" altLang="zh-CN" sz="2800" b="1" dirty="0">
              <a:solidFill>
                <a:srgbClr val="FF0000"/>
              </a:solidFill>
              <a:sym typeface="+mn-ea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sym typeface="+mn-ea"/>
              </a:rPr>
              <a:t>艇</a:t>
            </a:r>
            <a:endParaRPr lang="zh-CN" altLang="en-US" sz="2800" b="1" dirty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31" name="文本框 12"/>
          <p:cNvSpPr txBox="1"/>
          <p:nvPr/>
        </p:nvSpPr>
        <p:spPr>
          <a:xfrm>
            <a:off x="6831813" y="4397206"/>
            <a:ext cx="1107996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ym typeface="+mn-ea"/>
              </a:rPr>
              <a:t>做生意</a:t>
            </a:r>
            <a:endParaRPr lang="zh-CN" altLang="en-US" sz="2400" b="1" dirty="0">
              <a:sym typeface="+mn-ea"/>
            </a:endParaRPr>
          </a:p>
        </p:txBody>
      </p:sp>
      <p:sp>
        <p:nvSpPr>
          <p:cNvPr id="32" name="文本框 13"/>
          <p:cNvSpPr txBox="1"/>
          <p:nvPr/>
        </p:nvSpPr>
        <p:spPr>
          <a:xfrm>
            <a:off x="6786074" y="4863353"/>
            <a:ext cx="1415772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ym typeface="+mn-ea"/>
              </a:rPr>
              <a:t>高声笑谈</a:t>
            </a:r>
            <a:endParaRPr lang="zh-CN" altLang="en-US" sz="2400" b="1" dirty="0">
              <a:sym typeface="+mn-ea"/>
            </a:endParaRPr>
          </a:p>
        </p:txBody>
      </p:sp>
      <p:sp>
        <p:nvSpPr>
          <p:cNvPr id="33" name="文本框 14"/>
          <p:cNvSpPr txBox="1"/>
          <p:nvPr/>
        </p:nvSpPr>
        <p:spPr>
          <a:xfrm>
            <a:off x="6370149" y="5344467"/>
            <a:ext cx="2031325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ym typeface="+mn-ea"/>
              </a:rPr>
              <a:t>呼吸新鲜空气</a:t>
            </a:r>
            <a:endParaRPr lang="zh-CN" altLang="en-US" sz="2400" b="1" dirty="0">
              <a:sym typeface="+mn-ea"/>
            </a:endParaRPr>
          </a:p>
        </p:txBody>
      </p:sp>
      <p:sp>
        <p:nvSpPr>
          <p:cNvPr id="34" name="文本框 15"/>
          <p:cNvSpPr txBox="1"/>
          <p:nvPr/>
        </p:nvSpPr>
        <p:spPr>
          <a:xfrm>
            <a:off x="6786074" y="5927173"/>
            <a:ext cx="1107996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ym typeface="+mn-ea"/>
              </a:rPr>
              <a:t>做祷告</a:t>
            </a:r>
            <a:endParaRPr lang="zh-CN" altLang="en-US" sz="2400" b="1" dirty="0">
              <a:sym typeface="+mn-ea"/>
            </a:endParaRPr>
          </a:p>
        </p:txBody>
      </p:sp>
      <p:sp>
        <p:nvSpPr>
          <p:cNvPr id="35" name="文本框 24"/>
          <p:cNvSpPr txBox="1"/>
          <p:nvPr/>
        </p:nvSpPr>
        <p:spPr>
          <a:xfrm>
            <a:off x="8777045" y="4411672"/>
            <a:ext cx="1263650" cy="193899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小艇是主要交通工具，有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重要</a:t>
            </a:r>
            <a:endParaRPr lang="zh-CN" altLang="en-US" sz="24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作用</a:t>
            </a:r>
            <a:endParaRPr lang="zh-CN" altLang="en-US" sz="24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6" name="文本框 25"/>
          <p:cNvSpPr txBox="1"/>
          <p:nvPr/>
        </p:nvSpPr>
        <p:spPr>
          <a:xfrm>
            <a:off x="3311354" y="4401688"/>
            <a:ext cx="800219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ym typeface="+mn-ea"/>
              </a:rPr>
              <a:t>商人</a:t>
            </a:r>
            <a:endParaRPr lang="zh-CN" altLang="en-US" sz="2400" b="1" dirty="0"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1"/>
      <p:bldP spid="27" grpId="2"/>
      <p:bldP spid="28" grpId="1"/>
      <p:bldP spid="28" grpId="2"/>
      <p:bldP spid="29" grpId="1"/>
      <p:bldP spid="29" grpId="2"/>
      <p:bldP spid="30" grpId="1"/>
      <p:bldP spid="30" grpId="2"/>
      <p:bldP spid="31" grpId="1"/>
      <p:bldP spid="31" grpId="2"/>
      <p:bldP spid="32" grpId="1"/>
      <p:bldP spid="32" grpId="2"/>
      <p:bldP spid="33" grpId="1"/>
      <p:bldP spid="33" grpId="2"/>
      <p:bldP spid="34" grpId="1"/>
      <p:bldP spid="34" grpId="2"/>
      <p:bldP spid="35" grpId="1"/>
      <p:bldP spid="35" grpId="2"/>
      <p:bldP spid="36" grpId="1"/>
      <p:bldP spid="36" grpId="2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26" name="TextBox 109"/>
          <p:cNvSpPr txBox="1">
            <a:spLocks noChangeArrowheads="1"/>
          </p:cNvSpPr>
          <p:nvPr/>
        </p:nvSpPr>
        <p:spPr bwMode="auto">
          <a:xfrm>
            <a:off x="1603376" y="1"/>
            <a:ext cx="7707313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3200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4800" b="1" dirty="0">
                <a:solidFill>
                  <a:schemeClr val="bg1"/>
                </a:solidFill>
              </a:rPr>
              <a:t>活动与探究</a:t>
            </a:r>
            <a:r>
              <a:rPr lang="zh-CN" altLang="en-US" sz="2400" b="1" dirty="0">
                <a:solidFill>
                  <a:schemeClr val="bg1"/>
                </a:solidFill>
              </a:rPr>
              <a:t>（</a:t>
            </a:r>
            <a:r>
              <a:rPr lang="zh-CN" altLang="en-US" sz="2000" b="1" dirty="0">
                <a:solidFill>
                  <a:schemeClr val="bg1"/>
                </a:solidFill>
              </a:rPr>
              <a:t>温馨提示：规范操作、注意安全</a:t>
            </a:r>
            <a:r>
              <a:rPr lang="zh-CN" altLang="en-US" sz="2400" b="1" dirty="0">
                <a:solidFill>
                  <a:schemeClr val="bg1"/>
                </a:solidFill>
              </a:rPr>
              <a:t>）</a:t>
            </a:r>
            <a:endParaRPr lang="zh-CN" altLang="en-US" sz="4000" b="1" dirty="0">
              <a:solidFill>
                <a:schemeClr val="bg1"/>
              </a:solidFill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zh-CN" altLang="en-US" sz="4000" b="1" dirty="0">
              <a:solidFill>
                <a:schemeClr val="bg1"/>
              </a:solidFill>
            </a:endParaRPr>
          </a:p>
        </p:txBody>
      </p:sp>
      <p:sp>
        <p:nvSpPr>
          <p:cNvPr id="68" name="PA_圆角矩形 9"/>
          <p:cNvSpPr/>
          <p:nvPr>
            <p:custDataLst>
              <p:tags r:id="rId1"/>
            </p:custDataLst>
          </p:nvPr>
        </p:nvSpPr>
        <p:spPr>
          <a:xfrm>
            <a:off x="0" y="303235"/>
            <a:ext cx="487837" cy="500380"/>
          </a:xfrm>
          <a:prstGeom prst="roundRect">
            <a:avLst>
              <a:gd name="adj" fmla="val 0"/>
            </a:avLst>
          </a:prstGeom>
          <a:solidFill>
            <a:srgbClr val="36E0F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文本框 68"/>
          <p:cNvSpPr txBox="1"/>
          <p:nvPr/>
        </p:nvSpPr>
        <p:spPr>
          <a:xfrm>
            <a:off x="566737" y="291816"/>
            <a:ext cx="1854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262626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知识讲解</a:t>
            </a:r>
            <a:endParaRPr lang="en-US" altLang="zh-CN" sz="2800" dirty="0">
              <a:solidFill>
                <a:srgbClr val="262626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0" name="Text Box 10"/>
          <p:cNvSpPr txBox="1">
            <a:spLocks noChangeArrowheads="1"/>
          </p:cNvSpPr>
          <p:nvPr/>
        </p:nvSpPr>
        <p:spPr bwMode="auto">
          <a:xfrm>
            <a:off x="119764" y="907837"/>
            <a:ext cx="1676869" cy="5884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华文彩云" panose="02010800040101010101" pitchFamily="2" charset="-122"/>
                <a:ea typeface="华文彩云" panose="02010800040101010101" pitchFamily="2" charset="-122"/>
              </a:rPr>
              <a:t>难点突破</a:t>
            </a:r>
            <a:endParaRPr lang="zh-CN" altLang="zh-CN" sz="2400" dirty="0"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626989" y="815036"/>
            <a:ext cx="746767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3600" b="1" kern="100" dirty="0">
                <a:latin typeface="Calibri" panose="020F0502020204030204" charset="0"/>
                <a:cs typeface="Times New Roman" panose="02020603050405020304" pitchFamily="18" charset="0"/>
              </a:rPr>
              <a:t>感受威尼斯的风光美</a:t>
            </a:r>
            <a:endParaRPr lang="zh-CN" altLang="zh-CN" sz="3200" kern="100" dirty="0">
              <a:latin typeface="Calibri" panose="020F0502020204030204" charset="0"/>
              <a:cs typeface="Times New Roman" panose="02020603050405020304" pitchFamily="18" charset="0"/>
            </a:endParaRPr>
          </a:p>
        </p:txBody>
      </p:sp>
      <p:sp>
        <p:nvSpPr>
          <p:cNvPr id="15" name="文本框 3"/>
          <p:cNvSpPr txBox="1"/>
          <p:nvPr/>
        </p:nvSpPr>
        <p:spPr>
          <a:xfrm>
            <a:off x="687760" y="3078265"/>
            <a:ext cx="10781085" cy="302390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68580" tIns="34290" rIns="68580" bIns="34290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商人夹了大包的货物，匆匆地走下小艇，沿河做生意。青年妇女在小艇里高声谈笑。许多孩子由保姆伴着，坐着小艇到郊外去呼吸新鲜的空气。庄严的老人带了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全家，坐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着小艇上教堂去作祷告。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98698" y="2370379"/>
            <a:ext cx="2240280" cy="70675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40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自由朗读</a:t>
            </a:r>
            <a:endParaRPr lang="zh-CN" altLang="en-US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幽蓝键 - ScarboroughFair(斯卡布罗集市)-钢琴曲 [mqms2]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468735" y="6238875"/>
            <a:ext cx="6191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22162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A_圆角矩形 9"/>
          <p:cNvSpPr/>
          <p:nvPr>
            <p:custDataLst>
              <p:tags r:id="rId1"/>
            </p:custDataLst>
          </p:nvPr>
        </p:nvSpPr>
        <p:spPr>
          <a:xfrm>
            <a:off x="0" y="303235"/>
            <a:ext cx="487837" cy="500380"/>
          </a:xfrm>
          <a:prstGeom prst="roundRect">
            <a:avLst>
              <a:gd name="adj" fmla="val 0"/>
            </a:avLst>
          </a:prstGeom>
          <a:solidFill>
            <a:srgbClr val="92D0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566737" y="291816"/>
            <a:ext cx="1854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262626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课堂练习</a:t>
            </a:r>
            <a:endParaRPr lang="en-US" altLang="zh-CN" sz="2800" dirty="0">
              <a:solidFill>
                <a:srgbClr val="262626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3EF79-204E-44E9-9497-DC3F3763FC2D}" type="slidenum">
              <a:rPr lang="zh-CN" altLang="en-US" smtClean="0"/>
            </a:fld>
            <a:endParaRPr lang="zh-CN" altLang="en-US"/>
          </a:p>
        </p:txBody>
      </p:sp>
      <p:sp>
        <p:nvSpPr>
          <p:cNvPr id="17" name="Text Box 10"/>
          <p:cNvSpPr txBox="1">
            <a:spLocks noChangeArrowheads="1"/>
          </p:cNvSpPr>
          <p:nvPr/>
        </p:nvSpPr>
        <p:spPr bwMode="auto">
          <a:xfrm>
            <a:off x="119764" y="907837"/>
            <a:ext cx="1676869" cy="5884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华文彩云" panose="02010800040101010101" pitchFamily="2" charset="-122"/>
                <a:ea typeface="华文彩云" panose="02010800040101010101" pitchFamily="2" charset="-122"/>
              </a:rPr>
              <a:t>难点巩固</a:t>
            </a:r>
            <a:endParaRPr lang="zh-CN" altLang="zh-CN" sz="2400" dirty="0"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687760" y="3962090"/>
            <a:ext cx="10175967" cy="25545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    那月牙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像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弯弯的小船，又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仿佛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一把镰刀挂在天边。</a:t>
            </a:r>
            <a:endParaRPr lang="en-US" altLang="zh-CN" sz="32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下雪了，雪花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像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洁白的云朵，又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仿佛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是天使坠落凡间的羽翼。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420937" y="973048"/>
            <a:ext cx="894607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读例句，用上“像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……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仿佛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……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”，仿写句子。</a:t>
            </a:r>
            <a:endParaRPr lang="zh-CN" altLang="en-US" sz="2800" dirty="0"/>
          </a:p>
        </p:txBody>
      </p:sp>
      <p:sp>
        <p:nvSpPr>
          <p:cNvPr id="10" name="文本框 7"/>
          <p:cNvSpPr txBox="1"/>
          <p:nvPr/>
        </p:nvSpPr>
        <p:spPr>
          <a:xfrm>
            <a:off x="687761" y="2117693"/>
            <a:ext cx="10175967" cy="1569660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例句：</a:t>
            </a:r>
            <a:endParaRPr lang="en-US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船头和船艄向上翘起，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像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挂在天边的新月;行动轻快灵活，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仿佛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田沟里的水蛇。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6" name="Text Box 16"/>
          <p:cNvSpPr txBox="1">
            <a:spLocks noChangeArrowheads="1"/>
          </p:cNvSpPr>
          <p:nvPr/>
        </p:nvSpPr>
        <p:spPr bwMode="auto">
          <a:xfrm>
            <a:off x="1343025" y="-77788"/>
            <a:ext cx="4318000" cy="914401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3" dist="53882" dir="13500000">
              <a:schemeClr val="accent1">
                <a:gamma/>
                <a:shade val="60000"/>
                <a:invGamma/>
                <a:alpha val="50000"/>
              </a:schemeClr>
            </a:prstShdw>
          </a:effectLst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54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rPr>
              <a:t>【课堂小结】</a:t>
            </a:r>
            <a:endParaRPr lang="zh-CN" altLang="en-US" sz="5400" b="1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18" name="PA_圆角矩形 9"/>
          <p:cNvSpPr/>
          <p:nvPr>
            <p:custDataLst>
              <p:tags r:id="rId1"/>
            </p:custDataLst>
          </p:nvPr>
        </p:nvSpPr>
        <p:spPr>
          <a:xfrm>
            <a:off x="0" y="303235"/>
            <a:ext cx="487837" cy="500380"/>
          </a:xfrm>
          <a:prstGeom prst="roundRect">
            <a:avLst>
              <a:gd name="adj" fmla="val 0"/>
            </a:avLst>
          </a:prstGeom>
          <a:solidFill>
            <a:srgbClr val="2AAE3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566737" y="291816"/>
            <a:ext cx="1854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262626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小结</a:t>
            </a:r>
            <a:endParaRPr lang="en-US" altLang="zh-CN" sz="2800" dirty="0">
              <a:solidFill>
                <a:srgbClr val="262626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6" name="文本框 3"/>
          <p:cNvSpPr txBox="1"/>
          <p:nvPr/>
        </p:nvSpPr>
        <p:spPr>
          <a:xfrm>
            <a:off x="728101" y="2244546"/>
            <a:ext cx="10781085" cy="2908489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68580" tIns="34290" rIns="68580" bIns="34290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     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在马克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·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吐温的笔下，我们看到了世界闻名的水上之城威尼斯，乘坐小艇观赏了威尼斯的独特风光。威尼斯“因水而生，因水而美，因水而兴”，希望未来的某一天，同学们能真正的去到威尼斯，用自己的笔记录下你眼中的威尼斯。</a:t>
            </a:r>
            <a:endParaRPr lang="zh-CN" altLang="en-US" sz="40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PA" val="v3.0.1"/>
</p:tagLst>
</file>

<file path=ppt/tags/tag64.xml><?xml version="1.0" encoding="utf-8"?>
<p:tagLst xmlns:p="http://schemas.openxmlformats.org/presentationml/2006/main">
  <p:tag name="PA" val="v3.0.1"/>
</p:tagLst>
</file>

<file path=ppt/tags/tag65.xml><?xml version="1.0" encoding="utf-8"?>
<p:tagLst xmlns:p="http://schemas.openxmlformats.org/presentationml/2006/main">
  <p:tag name="PA" val="v3.0.1"/>
</p:tagLst>
</file>

<file path=ppt/tags/tag66.xml><?xml version="1.0" encoding="utf-8"?>
<p:tagLst xmlns:p="http://schemas.openxmlformats.org/presentationml/2006/main">
  <p:tag name="PA" val="v3.0.1"/>
</p:tagLst>
</file>

<file path=ppt/tags/tag67.xml><?xml version="1.0" encoding="utf-8"?>
<p:tagLst xmlns:p="http://schemas.openxmlformats.org/presentationml/2006/main">
  <p:tag name="KSO_WM_UNIT_TABLE_BEAUTIFY" val="smartTable{f3b597c8-0cff-43b2-bc6e-e656bcdfa4ff}"/>
</p:tagLst>
</file>

<file path=ppt/tags/tag68.xml><?xml version="1.0" encoding="utf-8"?>
<p:tagLst xmlns:p="http://schemas.openxmlformats.org/presentationml/2006/main">
  <p:tag name="PA" val="v3.0.1"/>
</p:tagLst>
</file>

<file path=ppt/tags/tag69.xml><?xml version="1.0" encoding="utf-8"?>
<p:tagLst xmlns:p="http://schemas.openxmlformats.org/presentationml/2006/main">
  <p:tag name="PA" val="v3.0.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PA" val="v3.0.1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892</Words>
  <Application>WPS 演示</Application>
  <PresentationFormat>宽屏</PresentationFormat>
  <Paragraphs>131</Paragraphs>
  <Slides>10</Slides>
  <Notes>4</Notes>
  <HiddenSlides>0</HiddenSlides>
  <MMClips>3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Wingdings</vt:lpstr>
      <vt:lpstr>Century Gothic</vt:lpstr>
      <vt:lpstr>冬青黑体简体中文 W3</vt:lpstr>
      <vt:lpstr>黑体</vt:lpstr>
      <vt:lpstr>华文彩云</vt:lpstr>
      <vt:lpstr>楷体</vt:lpstr>
      <vt:lpstr>Calibri</vt:lpstr>
      <vt:lpstr>Times New Roman</vt:lpstr>
      <vt:lpstr>方正毡笔黑简体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qwe</cp:lastModifiedBy>
  <cp:revision>196</cp:revision>
  <dcterms:created xsi:type="dcterms:W3CDTF">2019-06-19T02:08:00Z</dcterms:created>
  <dcterms:modified xsi:type="dcterms:W3CDTF">2021-11-02T08:00:36Z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2052-11.1.0.10938</vt:lpwstr>
  </property>
  <property fmtid="{D5CDD505-2E9C-101B-9397-08002B2CF9AE}" pid="3" name="ICV">
    <vt:lpwstr>0515370EF4354D019167E48B2791D054</vt:lpwstr>
  </property>
</Properties>
</file>