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3" r:id="rId3"/>
  </p:sldMasterIdLst>
  <p:notesMasterIdLst>
    <p:notesMasterId r:id="rId10"/>
  </p:notesMasterIdLst>
  <p:handoutMasterIdLst>
    <p:handoutMasterId r:id="rId34"/>
  </p:handoutMasterIdLst>
  <p:sldIdLst>
    <p:sldId id="258" r:id="rId4"/>
    <p:sldId id="259" r:id="rId5"/>
    <p:sldId id="260" r:id="rId6"/>
    <p:sldId id="261" r:id="rId7"/>
    <p:sldId id="263" r:id="rId8"/>
    <p:sldId id="264" r:id="rId9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</p:sldIdLst>
  <p:sldSz cx="12192000" cy="6858000"/>
  <p:notesSz cx="6858000" cy="9144000"/>
  <p:embeddedFontLst>
    <p:embeddedFont>
      <p:font typeface="微软雅黑" panose="020B0503020204020204" charset="-122"/>
      <p:regular r:id="rId38"/>
    </p:embeddedFont>
    <p:embeddedFont>
      <p:font typeface="黑体" panose="02010609060101010101" pitchFamily="2" charset="-122"/>
      <p:regular r:id="rId39"/>
    </p:embeddedFont>
    <p:embeddedFont>
      <p:font typeface="楷体" panose="02010609060101010101" charset="-122"/>
      <p:regular r:id="rId40"/>
    </p:embeddedFont>
    <p:embeddedFont>
      <p:font typeface="GB Pinyinok-D" panose="02010601030101010101" charset="-122"/>
      <p:regular r:id="rId41"/>
    </p:embeddedFont>
    <p:embeddedFont>
      <p:font typeface="汉仪中楷简" panose="02010604000101010101" charset="-122"/>
      <p:regular r:id="rId42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4EF"/>
    <a:srgbClr val="A9D18E"/>
    <a:srgbClr val="CCE8D2"/>
    <a:srgbClr val="CDEAD8"/>
    <a:srgbClr val="89BE42"/>
    <a:srgbClr val="80BD41"/>
    <a:srgbClr val="CEE6D6"/>
    <a:srgbClr val="E1E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78"/>
    <p:restoredTop sz="94660"/>
  </p:normalViewPr>
  <p:slideViewPr>
    <p:cSldViewPr snapToGrid="0" showGuides="1">
      <p:cViewPr varScale="1">
        <p:scale>
          <a:sx n="80" d="100"/>
          <a:sy n="80" d="100"/>
        </p:scale>
        <p:origin x="-390" y="-90"/>
      </p:cViewPr>
      <p:guideLst>
        <p:guide orient="horz" pos="2146"/>
        <p:guide pos="382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 fontAlgn="base"/>
            <a:fld id="{BB962C8B-B14F-4D97-AF65-F5344CB8AC3E}" type="datetime1">
              <a:rPr lang="zh-CN" altLang="en-US" sz="1200" strike="noStrike" noProof="1">
                <a:latin typeface="楷体" panose="02010609060101010101" charset="-122"/>
                <a:ea typeface="微软雅黑" panose="020B0503020204020204" charset="-122"/>
                <a:cs typeface="+mn-cs"/>
              </a:rPr>
            </a:fld>
            <a:endParaRPr lang="zh-CN" altLang="en-US" sz="1200" strike="noStrike" noProof="1">
              <a:latin typeface="楷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>
                <a:latin typeface="楷体" panose="02010609060101010101" charset="-122"/>
                <a:ea typeface="微软雅黑" panose="020B0503020204020204" charset="-122"/>
                <a:cs typeface="+mn-cs"/>
              </a:rPr>
            </a:fld>
            <a:endParaRPr lang="zh-CN" altLang="en-US" sz="1200" strike="noStrike" noProof="1">
              <a:latin typeface="楷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vert="horz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1113" y="1441450"/>
            <a:ext cx="7185025" cy="3556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-12700" y="1450975"/>
            <a:ext cx="1439863" cy="311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4350" y="2420938"/>
            <a:ext cx="5122863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1113" y="1441450"/>
            <a:ext cx="7185025" cy="3556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-12700" y="1450975"/>
            <a:ext cx="1439863" cy="311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pic>
        <p:nvPicPr>
          <p:cNvPr id="11270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4350" y="2420938"/>
            <a:ext cx="5122863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12293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12294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3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6" descr="ARESF G"/>
          <p:cNvPicPr>
            <a:picLocks noChangeAspect="1"/>
          </p:cNvPicPr>
          <p:nvPr userDrawn="1"/>
        </p:nvPicPr>
        <p:blipFill>
          <a:blip r:embed="rId2"/>
          <a:srcRect l="-175" t="11932" r="175" b="6250"/>
          <a:stretch>
            <a:fillRect/>
          </a:stretch>
        </p:blipFill>
        <p:spPr>
          <a:xfrm>
            <a:off x="-17462" y="-3175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6" descr="ARESF G"/>
          <p:cNvPicPr>
            <a:picLocks noChangeAspect="1"/>
          </p:cNvPicPr>
          <p:nvPr userDrawn="1"/>
        </p:nvPicPr>
        <p:blipFill>
          <a:blip r:embed="rId2"/>
          <a:srcRect l="-175" t="11932" r="175" b="6250"/>
          <a:stretch>
            <a:fillRect/>
          </a:stretch>
        </p:blipFill>
        <p:spPr>
          <a:xfrm>
            <a:off x="-6350" y="-3175"/>
            <a:ext cx="12187238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15365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15366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3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501650" y="436563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4101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4102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2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7" descr="AEFG"/>
          <p:cNvPicPr>
            <a:picLocks noChangeAspect="1"/>
          </p:cNvPicPr>
          <p:nvPr userDrawn="1"/>
        </p:nvPicPr>
        <p:blipFill>
          <a:blip r:embed="rId2"/>
          <a:srcRect t="980" b="980"/>
          <a:stretch>
            <a:fillRect/>
          </a:stretch>
        </p:blipFill>
        <p:spPr>
          <a:xfrm>
            <a:off x="23813" y="-17462"/>
            <a:ext cx="122364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16389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16390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3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7" descr="AEFG"/>
          <p:cNvPicPr>
            <a:picLocks noChangeAspect="1"/>
          </p:cNvPicPr>
          <p:nvPr userDrawn="1"/>
        </p:nvPicPr>
        <p:blipFill>
          <a:blip r:embed="rId2"/>
          <a:srcRect t="980" b="980"/>
          <a:stretch>
            <a:fillRect/>
          </a:stretch>
        </p:blipFill>
        <p:spPr>
          <a:xfrm>
            <a:off x="23813" y="-17462"/>
            <a:ext cx="122364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F2F4EF">
                <a:alpha val="100000"/>
              </a:srgbClr>
            </a:gs>
            <a:gs pos="36000">
              <a:srgbClr val="E1EFE2">
                <a:alpha val="100000"/>
              </a:srgbClr>
            </a:gs>
            <a:gs pos="95000">
              <a:srgbClr val="CEE6D6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 userDrawn="1"/>
        </p:nvSpPr>
        <p:spPr>
          <a:xfrm>
            <a:off x="6056313" y="5329238"/>
            <a:ext cx="1112838" cy="1541463"/>
          </a:xfrm>
          <a:prstGeom prst="rect">
            <a:avLst/>
          </a:prstGeom>
          <a:blipFill rotWithShape="1">
            <a:blip r:embed="rId2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任意多边形 10"/>
          <p:cNvSpPr/>
          <p:nvPr userDrawn="1"/>
        </p:nvSpPr>
        <p:spPr>
          <a:xfrm>
            <a:off x="8407400" y="5276850"/>
            <a:ext cx="3856038" cy="95091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072" h="1497">
                <a:moveTo>
                  <a:pt x="6054" y="0"/>
                </a:moveTo>
                <a:lnTo>
                  <a:pt x="6072" y="0"/>
                </a:lnTo>
                <a:lnTo>
                  <a:pt x="6072" y="1497"/>
                </a:lnTo>
                <a:lnTo>
                  <a:pt x="6064" y="1495"/>
                </a:lnTo>
                <a:cubicBezTo>
                  <a:pt x="5112" y="1291"/>
                  <a:pt x="4044" y="1176"/>
                  <a:pt x="2917" y="1176"/>
                </a:cubicBezTo>
                <a:cubicBezTo>
                  <a:pt x="1881" y="1176"/>
                  <a:pt x="897" y="1273"/>
                  <a:pt x="5" y="1447"/>
                </a:cubicBezTo>
                <a:lnTo>
                  <a:pt x="0" y="1448"/>
                </a:lnTo>
                <a:lnTo>
                  <a:pt x="25" y="1431"/>
                </a:lnTo>
                <a:cubicBezTo>
                  <a:pt x="1331" y="568"/>
                  <a:pt x="3544" y="0"/>
                  <a:pt x="6054" y="0"/>
                </a:cubicBezTo>
                <a:close/>
              </a:path>
            </a:pathLst>
          </a:custGeom>
          <a:solidFill>
            <a:srgbClr val="B2DC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12" name="任意多边形 11"/>
          <p:cNvSpPr/>
          <p:nvPr userDrawn="1"/>
        </p:nvSpPr>
        <p:spPr>
          <a:xfrm>
            <a:off x="8583613" y="5802313"/>
            <a:ext cx="3679825" cy="106838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8" h="1683">
                <a:moveTo>
                  <a:pt x="5798" y="0"/>
                </a:moveTo>
                <a:lnTo>
                  <a:pt x="5798" y="1683"/>
                </a:lnTo>
                <a:lnTo>
                  <a:pt x="0" y="1683"/>
                </a:lnTo>
                <a:lnTo>
                  <a:pt x="24" y="1663"/>
                </a:lnTo>
                <a:cubicBezTo>
                  <a:pt x="1168" y="743"/>
                  <a:pt x="3284" y="97"/>
                  <a:pt x="5752" y="2"/>
                </a:cubicBezTo>
                <a:lnTo>
                  <a:pt x="5798" y="0"/>
                </a:lnTo>
                <a:close/>
              </a:path>
            </a:pathLst>
          </a:custGeom>
          <a:solidFill>
            <a:srgbClr val="B5D3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13" name="任意多边形 12"/>
          <p:cNvSpPr/>
          <p:nvPr userDrawn="1"/>
        </p:nvSpPr>
        <p:spPr>
          <a:xfrm>
            <a:off x="6532563" y="5972175"/>
            <a:ext cx="4222750" cy="8985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647" h="1415">
                <a:moveTo>
                  <a:pt x="6647" y="0"/>
                </a:moveTo>
                <a:lnTo>
                  <a:pt x="6621" y="7"/>
                </a:lnTo>
                <a:cubicBezTo>
                  <a:pt x="5287" y="343"/>
                  <a:pt x="4215" y="827"/>
                  <a:pt x="3554" y="1400"/>
                </a:cubicBezTo>
                <a:lnTo>
                  <a:pt x="3536" y="1415"/>
                </a:lnTo>
                <a:lnTo>
                  <a:pt x="0" y="1415"/>
                </a:lnTo>
                <a:lnTo>
                  <a:pt x="16" y="1406"/>
                </a:lnTo>
                <a:cubicBezTo>
                  <a:pt x="1465" y="578"/>
                  <a:pt x="3867" y="28"/>
                  <a:pt x="6599" y="0"/>
                </a:cubicBezTo>
                <a:lnTo>
                  <a:pt x="6647" y="0"/>
                </a:lnTo>
                <a:close/>
              </a:path>
            </a:pathLst>
          </a:custGeom>
          <a:solidFill>
            <a:srgbClr val="C7DC7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28" name="矩形 27"/>
          <p:cNvSpPr/>
          <p:nvPr userDrawn="1"/>
        </p:nvSpPr>
        <p:spPr>
          <a:xfrm>
            <a:off x="131763" y="198438"/>
            <a:ext cx="1500188" cy="1547813"/>
          </a:xfrm>
          <a:prstGeom prst="rect">
            <a:avLst/>
          </a:prstGeom>
          <a:blipFill rotWithShape="1">
            <a:blip r:embed="rId3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0" name="矩形 29"/>
          <p:cNvSpPr/>
          <p:nvPr userDrawn="1"/>
        </p:nvSpPr>
        <p:spPr>
          <a:xfrm>
            <a:off x="381000" y="41275"/>
            <a:ext cx="3151188" cy="2667000"/>
          </a:xfrm>
          <a:prstGeom prst="rect">
            <a:avLst/>
          </a:prstGeom>
          <a:blipFill rotWithShape="1">
            <a:blip r:embed="rId4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1" name="矩形 30"/>
          <p:cNvSpPr/>
          <p:nvPr userDrawn="1"/>
        </p:nvSpPr>
        <p:spPr>
          <a:xfrm>
            <a:off x="4148138" y="41275"/>
            <a:ext cx="2468563" cy="1739900"/>
          </a:xfrm>
          <a:prstGeom prst="rect">
            <a:avLst/>
          </a:prstGeom>
          <a:blipFill rotWithShape="1">
            <a:blip r:embed="rId5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8442" name="图片 39" descr="小花 - 副本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8563" y="6099175"/>
            <a:ext cx="590550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40" descr="小花 - 副本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9088" y="5559425"/>
            <a:ext cx="379412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图片 41" descr="小花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3200" y="6226175"/>
            <a:ext cx="611188" cy="68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42" descr="小花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6492875"/>
            <a:ext cx="373063" cy="41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图片 43" descr="小花 - 副本 (2) - 副本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0" y="6467475"/>
            <a:ext cx="501650" cy="46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矩形 46"/>
          <p:cNvSpPr/>
          <p:nvPr userDrawn="1"/>
        </p:nvSpPr>
        <p:spPr>
          <a:xfrm>
            <a:off x="8313738" y="5100638"/>
            <a:ext cx="1073150" cy="1392238"/>
          </a:xfrm>
          <a:prstGeom prst="rect">
            <a:avLst/>
          </a:prstGeom>
          <a:blipFill rotWithShape="1">
            <a:blip r:embed="rId9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bg>
      <p:bgPr>
        <a:gradFill rotWithShape="0">
          <a:gsLst>
            <a:gs pos="0">
              <a:srgbClr val="F2F4EF">
                <a:alpha val="100000"/>
              </a:srgbClr>
            </a:gs>
            <a:gs pos="36000">
              <a:srgbClr val="E1EFE2">
                <a:alpha val="100000"/>
              </a:srgbClr>
            </a:gs>
            <a:gs pos="95000">
              <a:srgbClr val="CEE6D6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9" descr="WEF AED G"/>
          <p:cNvPicPr>
            <a:picLocks noChangeAspect="1"/>
          </p:cNvPicPr>
          <p:nvPr userDrawn="1"/>
        </p:nvPicPr>
        <p:blipFill>
          <a:blip r:embed="rId2"/>
          <a:srcRect l="15932" t="7573" b="-433"/>
          <a:stretch>
            <a:fillRect/>
          </a:stretch>
        </p:blipFill>
        <p:spPr>
          <a:xfrm>
            <a:off x="11113" y="9525"/>
            <a:ext cx="12255500" cy="6894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6" descr="ARESF G"/>
          <p:cNvPicPr>
            <a:picLocks noChangeAspect="1"/>
          </p:cNvPicPr>
          <p:nvPr userDrawn="1"/>
        </p:nvPicPr>
        <p:blipFill>
          <a:blip r:embed="rId2"/>
          <a:srcRect l="-175" t="11932" r="175" b="6250"/>
          <a:stretch>
            <a:fillRect/>
          </a:stretch>
        </p:blipFill>
        <p:spPr>
          <a:xfrm>
            <a:off x="-17462" y="-3175"/>
            <a:ext cx="12188825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6" descr="ARESF G"/>
          <p:cNvPicPr>
            <a:picLocks noChangeAspect="1"/>
          </p:cNvPicPr>
          <p:nvPr userDrawn="1"/>
        </p:nvPicPr>
        <p:blipFill>
          <a:blip r:embed="rId2"/>
          <a:srcRect l="-175" t="11932" r="175" b="6250"/>
          <a:stretch>
            <a:fillRect/>
          </a:stretch>
        </p:blipFill>
        <p:spPr>
          <a:xfrm>
            <a:off x="-6350" y="-3175"/>
            <a:ext cx="12187238" cy="685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7173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7174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3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7" descr="AEFG"/>
          <p:cNvPicPr>
            <a:picLocks noChangeAspect="1"/>
          </p:cNvPicPr>
          <p:nvPr userDrawn="1"/>
        </p:nvPicPr>
        <p:blipFill>
          <a:blip r:embed="rId2"/>
          <a:srcRect t="981" b="981"/>
          <a:stretch>
            <a:fillRect/>
          </a:stretch>
        </p:blipFill>
        <p:spPr>
          <a:xfrm>
            <a:off x="23813" y="-17462"/>
            <a:ext cx="122364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grpSp>
        <p:nvGrpSpPr>
          <p:cNvPr id="8197" name="组合 13"/>
          <p:cNvGrpSpPr/>
          <p:nvPr userDrawn="1"/>
        </p:nvGrpSpPr>
        <p:grpSpPr>
          <a:xfrm>
            <a:off x="990600" y="698500"/>
            <a:ext cx="3173413" cy="784225"/>
            <a:chOff x="1560" y="1099"/>
            <a:chExt cx="4997" cy="1236"/>
          </a:xfrm>
        </p:grpSpPr>
        <p:pic>
          <p:nvPicPr>
            <p:cNvPr id="8198" name="图片 10" descr="TIM截图20191122092830"/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1" y="1099"/>
              <a:ext cx="1266" cy="1237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1"/>
            <p:cNvCxnSpPr/>
            <p:nvPr userDrawn="1"/>
          </p:nvCxnSpPr>
          <p:spPr>
            <a:xfrm>
              <a:off x="1560" y="1315"/>
              <a:ext cx="0" cy="873"/>
            </a:xfrm>
            <a:prstGeom prst="line">
              <a:avLst/>
            </a:prstGeom>
            <a:ln w="571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7" descr="AEFG"/>
          <p:cNvPicPr>
            <a:picLocks noChangeAspect="1"/>
          </p:cNvPicPr>
          <p:nvPr userDrawn="1"/>
        </p:nvPicPr>
        <p:blipFill>
          <a:blip r:embed="rId2"/>
          <a:srcRect t="980" b="980"/>
          <a:stretch>
            <a:fillRect/>
          </a:stretch>
        </p:blipFill>
        <p:spPr>
          <a:xfrm>
            <a:off x="23813" y="-17462"/>
            <a:ext cx="1223645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 userDrawn="1"/>
        </p:nvSpPr>
        <p:spPr>
          <a:xfrm>
            <a:off x="487363" y="454025"/>
            <a:ext cx="11185525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5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 rotWithShape="0">
          <a:gsLst>
            <a:gs pos="0">
              <a:srgbClr val="F2F4EF">
                <a:alpha val="100000"/>
              </a:srgbClr>
            </a:gs>
            <a:gs pos="36000">
              <a:srgbClr val="E1EFE2">
                <a:alpha val="100000"/>
              </a:srgbClr>
            </a:gs>
            <a:gs pos="95000">
              <a:srgbClr val="CEE6D6">
                <a:alpha val="100000"/>
              </a:srgbClr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 userDrawn="1"/>
        </p:nvSpPr>
        <p:spPr>
          <a:xfrm>
            <a:off x="6056313" y="5329238"/>
            <a:ext cx="1112838" cy="1541463"/>
          </a:xfrm>
          <a:prstGeom prst="rect">
            <a:avLst/>
          </a:prstGeom>
          <a:blipFill rotWithShape="1">
            <a:blip r:embed="rId2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任意多边形 10"/>
          <p:cNvSpPr/>
          <p:nvPr userDrawn="1"/>
        </p:nvSpPr>
        <p:spPr>
          <a:xfrm>
            <a:off x="8407400" y="5276850"/>
            <a:ext cx="3856038" cy="950913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072" h="1497">
                <a:moveTo>
                  <a:pt x="6054" y="0"/>
                </a:moveTo>
                <a:lnTo>
                  <a:pt x="6072" y="0"/>
                </a:lnTo>
                <a:lnTo>
                  <a:pt x="6072" y="1497"/>
                </a:lnTo>
                <a:lnTo>
                  <a:pt x="6064" y="1495"/>
                </a:lnTo>
                <a:cubicBezTo>
                  <a:pt x="5112" y="1291"/>
                  <a:pt x="4044" y="1176"/>
                  <a:pt x="2917" y="1176"/>
                </a:cubicBezTo>
                <a:cubicBezTo>
                  <a:pt x="1881" y="1176"/>
                  <a:pt x="897" y="1273"/>
                  <a:pt x="5" y="1447"/>
                </a:cubicBezTo>
                <a:lnTo>
                  <a:pt x="0" y="1448"/>
                </a:lnTo>
                <a:lnTo>
                  <a:pt x="25" y="1431"/>
                </a:lnTo>
                <a:cubicBezTo>
                  <a:pt x="1331" y="568"/>
                  <a:pt x="3544" y="0"/>
                  <a:pt x="6054" y="0"/>
                </a:cubicBezTo>
                <a:close/>
              </a:path>
            </a:pathLst>
          </a:custGeom>
          <a:solidFill>
            <a:srgbClr val="B2DC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12" name="任意多边形 11"/>
          <p:cNvSpPr/>
          <p:nvPr userDrawn="1"/>
        </p:nvSpPr>
        <p:spPr>
          <a:xfrm>
            <a:off x="8583613" y="5802313"/>
            <a:ext cx="3679825" cy="1068388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8" h="1683">
                <a:moveTo>
                  <a:pt x="5798" y="0"/>
                </a:moveTo>
                <a:lnTo>
                  <a:pt x="5798" y="1683"/>
                </a:lnTo>
                <a:lnTo>
                  <a:pt x="0" y="1683"/>
                </a:lnTo>
                <a:lnTo>
                  <a:pt x="24" y="1663"/>
                </a:lnTo>
                <a:cubicBezTo>
                  <a:pt x="1168" y="743"/>
                  <a:pt x="3284" y="97"/>
                  <a:pt x="5752" y="2"/>
                </a:cubicBezTo>
                <a:lnTo>
                  <a:pt x="5798" y="0"/>
                </a:lnTo>
                <a:close/>
              </a:path>
            </a:pathLst>
          </a:custGeom>
          <a:solidFill>
            <a:srgbClr val="B5D3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13" name="任意多边形 12"/>
          <p:cNvSpPr/>
          <p:nvPr userDrawn="1"/>
        </p:nvSpPr>
        <p:spPr>
          <a:xfrm>
            <a:off x="6532563" y="5972175"/>
            <a:ext cx="4222750" cy="8985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647" h="1415">
                <a:moveTo>
                  <a:pt x="6647" y="0"/>
                </a:moveTo>
                <a:lnTo>
                  <a:pt x="6621" y="7"/>
                </a:lnTo>
                <a:cubicBezTo>
                  <a:pt x="5287" y="343"/>
                  <a:pt x="4215" y="827"/>
                  <a:pt x="3554" y="1400"/>
                </a:cubicBezTo>
                <a:lnTo>
                  <a:pt x="3536" y="1415"/>
                </a:lnTo>
                <a:lnTo>
                  <a:pt x="0" y="1415"/>
                </a:lnTo>
                <a:lnTo>
                  <a:pt x="16" y="1406"/>
                </a:lnTo>
                <a:cubicBezTo>
                  <a:pt x="1465" y="578"/>
                  <a:pt x="3867" y="28"/>
                  <a:pt x="6599" y="0"/>
                </a:cubicBezTo>
                <a:lnTo>
                  <a:pt x="6647" y="0"/>
                </a:lnTo>
                <a:close/>
              </a:path>
            </a:pathLst>
          </a:custGeom>
          <a:solidFill>
            <a:srgbClr val="C7DC7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 fontAlgn="base"/>
            <a:endParaRPr lang="zh-CN" altLang="en-US" strike="noStrike" noProof="1"/>
          </a:p>
        </p:txBody>
      </p:sp>
      <p:sp>
        <p:nvSpPr>
          <p:cNvPr id="28" name="矩形 27"/>
          <p:cNvSpPr/>
          <p:nvPr userDrawn="1"/>
        </p:nvSpPr>
        <p:spPr>
          <a:xfrm>
            <a:off x="131763" y="198438"/>
            <a:ext cx="1500188" cy="1547813"/>
          </a:xfrm>
          <a:prstGeom prst="rect">
            <a:avLst/>
          </a:prstGeom>
          <a:blipFill rotWithShape="1">
            <a:blip r:embed="rId3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0" name="矩形 29"/>
          <p:cNvSpPr/>
          <p:nvPr userDrawn="1"/>
        </p:nvSpPr>
        <p:spPr>
          <a:xfrm>
            <a:off x="381000" y="41275"/>
            <a:ext cx="3151188" cy="2667000"/>
          </a:xfrm>
          <a:prstGeom prst="rect">
            <a:avLst/>
          </a:prstGeom>
          <a:blipFill rotWithShape="1">
            <a:blip r:embed="rId4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1" name="矩形 30"/>
          <p:cNvSpPr/>
          <p:nvPr userDrawn="1"/>
        </p:nvSpPr>
        <p:spPr>
          <a:xfrm>
            <a:off x="4148138" y="41275"/>
            <a:ext cx="2468563" cy="1739900"/>
          </a:xfrm>
          <a:prstGeom prst="rect">
            <a:avLst/>
          </a:prstGeom>
          <a:blipFill rotWithShape="1">
            <a:blip r:embed="rId5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0250" name="图片 39" descr="小花 - 副本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8563" y="6099175"/>
            <a:ext cx="590550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40" descr="小花 - 副本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9088" y="5559425"/>
            <a:ext cx="379412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图片 41" descr="小花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3200" y="6226175"/>
            <a:ext cx="611188" cy="684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图片 42" descr="小花"/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6492875"/>
            <a:ext cx="373063" cy="41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图片 43" descr="小花 - 副本 (2) - 副本"/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7500" y="6467475"/>
            <a:ext cx="501650" cy="46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矩形 46"/>
          <p:cNvSpPr/>
          <p:nvPr userDrawn="1"/>
        </p:nvSpPr>
        <p:spPr>
          <a:xfrm>
            <a:off x="8313738" y="5100638"/>
            <a:ext cx="1073150" cy="1392238"/>
          </a:xfrm>
          <a:prstGeom prst="rect">
            <a:avLst/>
          </a:prstGeom>
          <a:blipFill rotWithShape="1">
            <a:blip r:embed="rId9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16" Type="http://schemas.openxmlformats.org/officeDocument/2006/relationships/tags" Target="../tags/tag2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6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8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2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4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5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7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0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3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7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7450" y="815975"/>
            <a:ext cx="2274888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词语认读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î$lîḑe"/>
          <p:cNvSpPr/>
          <p:nvPr/>
        </p:nvSpPr>
        <p:spPr>
          <a:xfrm>
            <a:off x="4337705" y="4836795"/>
            <a:ext cx="1151533" cy="1149985"/>
          </a:xfrm>
          <a:prstGeom prst="ellipse">
            <a:avLst/>
          </a:prstGeom>
          <a:solidFill>
            <a:sysClr val="window" lastClr="FFFFFF"/>
          </a:solidFill>
          <a:ln w="28575">
            <a:gradFill>
              <a:gsLst>
                <a:gs pos="0">
                  <a:srgbClr val="002060"/>
                </a:gs>
                <a:gs pos="58000">
                  <a:srgbClr val="FFC000"/>
                </a:gs>
                <a:gs pos="100000">
                  <a:srgbClr val="7B7B7B"/>
                </a:gs>
              </a:gsLst>
              <a:lin ang="5400000" scaled="1"/>
            </a:gradFill>
          </a:ln>
        </p:spPr>
        <p:style>
          <a:lnRef idx="2">
            <a:srgbClr val="002060">
              <a:shade val="50000"/>
            </a:srgbClr>
          </a:lnRef>
          <a:fillRef idx="1">
            <a:srgbClr val="002060"/>
          </a:fillRef>
          <a:effectRef idx="0">
            <a:srgbClr val="002060"/>
          </a:effectRef>
          <a:fontRef idx="minor">
            <a:sysClr val="window" lastClr="FFFFFF"/>
          </a:fontRef>
        </p:style>
        <p:txBody>
          <a:bodyPr wrap="none" rtlCol="0" anchor="ctr"/>
          <a:p>
            <a:pPr algn="ctr" fontAlgn="auto"/>
            <a:endParaRPr lang="zh-CN" altLang="en-US" sz="3600" b="1" strike="noStrike" noProof="1" dirty="0">
              <a:solidFill>
                <a:srgbClr val="002060"/>
              </a:solidFill>
              <a:latin typeface="田氏颜体大字库" charset="-122"/>
              <a:ea typeface="田氏颜体大字库" charset="-122"/>
            </a:endParaRPr>
          </a:p>
        </p:txBody>
      </p:sp>
      <p:sp>
        <p:nvSpPr>
          <p:cNvPr id="12" name="îSľîḓe"/>
          <p:cNvSpPr/>
          <p:nvPr/>
        </p:nvSpPr>
        <p:spPr>
          <a:xfrm>
            <a:off x="5656263" y="5403850"/>
            <a:ext cx="685800" cy="685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rgbClr val="002060"/>
          </a:lnRef>
          <a:fillRef idx="3">
            <a:srgbClr val="002060"/>
          </a:fillRef>
          <a:effectRef idx="2">
            <a:srgbClr val="002060"/>
          </a:effectRef>
          <a:fontRef idx="minor">
            <a:sysClr val="window" lastClr="FFFFFF"/>
          </a:fontRef>
        </p:style>
        <p:txBody>
          <a:bodyPr lIns="121917" tIns="60958" rIns="121917" bIns="60958" rtlCol="0" anchor="ctr"/>
          <a:p>
            <a:pPr algn="ctr" fontAlgn="auto"/>
            <a:endParaRPr lang="zh-CN" altLang="en-US" sz="1600" b="1" strike="noStrike" noProof="1" dirty="0">
              <a:latin typeface="田氏颜体大字库" charset="-122"/>
              <a:ea typeface="田氏颜体大字库" charset="-122"/>
            </a:endParaRPr>
          </a:p>
        </p:txBody>
      </p:sp>
      <p:sp>
        <p:nvSpPr>
          <p:cNvPr id="3" name="î$lîḑe"/>
          <p:cNvSpPr/>
          <p:nvPr/>
        </p:nvSpPr>
        <p:spPr>
          <a:xfrm>
            <a:off x="6509682" y="4836795"/>
            <a:ext cx="1148437" cy="1149985"/>
          </a:xfrm>
          <a:prstGeom prst="ellipse">
            <a:avLst/>
          </a:prstGeom>
          <a:solidFill>
            <a:sysClr val="window" lastClr="FFFFFF"/>
          </a:solidFill>
          <a:ln w="28575">
            <a:gradFill>
              <a:gsLst>
                <a:gs pos="0">
                  <a:srgbClr val="002060"/>
                </a:gs>
                <a:gs pos="58000">
                  <a:srgbClr val="FFC000"/>
                </a:gs>
                <a:gs pos="100000">
                  <a:srgbClr val="7B7B7B"/>
                </a:gs>
              </a:gsLst>
              <a:lin ang="5400000" scaled="1"/>
            </a:gradFill>
          </a:ln>
        </p:spPr>
        <p:style>
          <a:lnRef idx="2">
            <a:srgbClr val="002060">
              <a:shade val="50000"/>
            </a:srgbClr>
          </a:lnRef>
          <a:fillRef idx="1">
            <a:srgbClr val="002060"/>
          </a:fillRef>
          <a:effectRef idx="0">
            <a:srgbClr val="002060"/>
          </a:effectRef>
          <a:fontRef idx="minor">
            <a:sysClr val="window" lastClr="FFFFFF"/>
          </a:fontRef>
        </p:style>
        <p:txBody>
          <a:bodyPr wrap="none" rtlCol="0" anchor="ctr"/>
          <a:p>
            <a:pPr algn="ctr" fontAlgn="auto"/>
            <a:endParaRPr lang="zh-CN" altLang="en-US" sz="3600" b="1" strike="noStrike" noProof="1" dirty="0">
              <a:solidFill>
                <a:srgbClr val="002060"/>
              </a:solidFill>
              <a:latin typeface="田氏颜体大字库" charset="-122"/>
              <a:ea typeface="田氏颜体大字库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370013" y="1751013"/>
            <a:ext cx="9632950" cy="3859213"/>
          </a:xfrm>
          <a:custGeom>
            <a:avLst/>
            <a:gdLst>
              <a:gd name="connsiteX0" fmla="*/ 1554 w 7982"/>
              <a:gd name="connsiteY0" fmla="*/ 3108 h 3109"/>
              <a:gd name="connsiteX1" fmla="*/ 0 w 7982"/>
              <a:gd name="connsiteY1" fmla="*/ 3109 h 3109"/>
              <a:gd name="connsiteX2" fmla="*/ 0 w 7982"/>
              <a:gd name="connsiteY2" fmla="*/ 0 h 3109"/>
              <a:gd name="connsiteX3" fmla="*/ 7982 w 7982"/>
              <a:gd name="connsiteY3" fmla="*/ 0 h 3109"/>
              <a:gd name="connsiteX4" fmla="*/ 7982 w 7982"/>
              <a:gd name="connsiteY4" fmla="*/ 3109 h 3109"/>
              <a:gd name="connsiteX5" fmla="*/ 6336 w 7982"/>
              <a:gd name="connsiteY5" fmla="*/ 3108 h 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2" h="3109">
                <a:moveTo>
                  <a:pt x="1554" y="3108"/>
                </a:moveTo>
                <a:lnTo>
                  <a:pt x="0" y="3109"/>
                </a:lnTo>
                <a:lnTo>
                  <a:pt x="0" y="0"/>
                </a:lnTo>
                <a:lnTo>
                  <a:pt x="7982" y="0"/>
                </a:lnTo>
                <a:lnTo>
                  <a:pt x="7982" y="3109"/>
                </a:lnTo>
                <a:lnTo>
                  <a:pt x="6336" y="3108"/>
                </a:lnTo>
              </a:path>
            </a:pathLst>
          </a:custGeom>
          <a:noFill/>
          <a:ln w="38100">
            <a:solidFill>
              <a:schemeClr val="bg2">
                <a:lumMod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2774" name="文本框 14"/>
          <p:cNvSpPr txBox="1"/>
          <p:nvPr/>
        </p:nvSpPr>
        <p:spPr>
          <a:xfrm>
            <a:off x="2216150" y="2298700"/>
            <a:ext cx="8413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态  端庄  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眺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威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严  丝绒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骏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马 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5" name="文本框 14"/>
          <p:cNvSpPr txBox="1"/>
          <p:nvPr/>
        </p:nvSpPr>
        <p:spPr>
          <a:xfrm>
            <a:off x="2208213" y="3111500"/>
            <a:ext cx="8413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遮掩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铃铛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飞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驰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绵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羊  赞许  舒缓 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76" name="文本框 14"/>
          <p:cNvSpPr txBox="1"/>
          <p:nvPr/>
        </p:nvSpPr>
        <p:spPr>
          <a:xfrm>
            <a:off x="2208213" y="3924300"/>
            <a:ext cx="7956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恢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复  牲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 灯塔  漆黑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辽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阔无垠 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7450" y="815975"/>
            <a:ext cx="2274888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词语解释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3794" name="组合 5"/>
          <p:cNvGrpSpPr/>
          <p:nvPr/>
        </p:nvGrpSpPr>
        <p:grpSpPr>
          <a:xfrm>
            <a:off x="2011363" y="1843088"/>
            <a:ext cx="6375400" cy="676275"/>
            <a:chOff x="1971" y="2663"/>
            <a:chExt cx="10043" cy="1064"/>
          </a:xfrm>
        </p:grpSpPr>
        <p:sp>
          <p:nvSpPr>
            <p:cNvPr id="32771" name="文本框 3"/>
            <p:cNvSpPr txBox="1"/>
            <p:nvPr/>
          </p:nvSpPr>
          <p:spPr>
            <a:xfrm>
              <a:off x="1971" y="2753"/>
              <a:ext cx="435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/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【仪态】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796" name="文本框 28"/>
            <p:cNvSpPr txBox="1"/>
            <p:nvPr/>
          </p:nvSpPr>
          <p:spPr>
            <a:xfrm>
              <a:off x="4682" y="2663"/>
              <a:ext cx="7332" cy="1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charset="-122"/>
                  <a:ea typeface="楷体" panose="02010609060101010101" charset="-122"/>
                </a:rPr>
                <a:t>仪表（多就姿态而言）。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797" name="组合 5"/>
          <p:cNvGrpSpPr/>
          <p:nvPr/>
        </p:nvGrpSpPr>
        <p:grpSpPr>
          <a:xfrm>
            <a:off x="2011363" y="2565400"/>
            <a:ext cx="6781800" cy="676275"/>
            <a:chOff x="1971" y="2663"/>
            <a:chExt cx="10683" cy="1066"/>
          </a:xfrm>
        </p:grpSpPr>
        <p:sp>
          <p:nvSpPr>
            <p:cNvPr id="4" name="文本框 3"/>
            <p:cNvSpPr txBox="1"/>
            <p:nvPr/>
          </p:nvSpPr>
          <p:spPr>
            <a:xfrm>
              <a:off x="1971" y="2753"/>
              <a:ext cx="4354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/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【镶嵌】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799" name="文本框 28"/>
            <p:cNvSpPr txBox="1"/>
            <p:nvPr/>
          </p:nvSpPr>
          <p:spPr>
            <a:xfrm>
              <a:off x="4682" y="2663"/>
              <a:ext cx="7972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charset="-122"/>
                  <a:ea typeface="楷体" panose="02010609060101010101" charset="-122"/>
                </a:rPr>
                <a:t>把一物体嵌入另一物体内。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800" name="组合 5"/>
          <p:cNvGrpSpPr/>
          <p:nvPr/>
        </p:nvGrpSpPr>
        <p:grpSpPr>
          <a:xfrm>
            <a:off x="2011363" y="3306763"/>
            <a:ext cx="5583237" cy="676275"/>
            <a:chOff x="1971" y="2663"/>
            <a:chExt cx="8795" cy="1064"/>
          </a:xfrm>
        </p:grpSpPr>
        <p:sp>
          <p:nvSpPr>
            <p:cNvPr id="7" name="文本框 6"/>
            <p:cNvSpPr txBox="1"/>
            <p:nvPr/>
          </p:nvSpPr>
          <p:spPr>
            <a:xfrm>
              <a:off x="1971" y="2753"/>
              <a:ext cx="4354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/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【极目远眺】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802" name="文本框 28"/>
            <p:cNvSpPr txBox="1"/>
            <p:nvPr/>
          </p:nvSpPr>
          <p:spPr>
            <a:xfrm>
              <a:off x="5995" y="2663"/>
              <a:ext cx="4771" cy="1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charset="-122"/>
                  <a:ea typeface="楷体" panose="02010609060101010101" charset="-122"/>
                </a:rPr>
                <a:t>用尽目力远望。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803" name="组合 8"/>
          <p:cNvGrpSpPr/>
          <p:nvPr/>
        </p:nvGrpSpPr>
        <p:grpSpPr>
          <a:xfrm>
            <a:off x="2011363" y="4008438"/>
            <a:ext cx="6397625" cy="676275"/>
            <a:chOff x="1971" y="2663"/>
            <a:chExt cx="10074" cy="1066"/>
          </a:xfrm>
        </p:grpSpPr>
        <p:sp>
          <p:nvSpPr>
            <p:cNvPr id="10" name="文本框 9"/>
            <p:cNvSpPr txBox="1"/>
            <p:nvPr/>
          </p:nvSpPr>
          <p:spPr>
            <a:xfrm>
              <a:off x="1971" y="2753"/>
              <a:ext cx="4352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/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【膘肥体壮】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805" name="文本框 28"/>
            <p:cNvSpPr txBox="1"/>
            <p:nvPr/>
          </p:nvSpPr>
          <p:spPr>
            <a:xfrm>
              <a:off x="5996" y="2663"/>
              <a:ext cx="6049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charset="-122"/>
                  <a:ea typeface="楷体" panose="02010609060101010101" charset="-122"/>
                </a:rPr>
                <a:t>形容牲畜肥壮结实。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3806" name="组合 11"/>
          <p:cNvGrpSpPr/>
          <p:nvPr/>
        </p:nvGrpSpPr>
        <p:grpSpPr>
          <a:xfrm>
            <a:off x="2011363" y="4759325"/>
            <a:ext cx="7615237" cy="676275"/>
            <a:chOff x="1971" y="2663"/>
            <a:chExt cx="11995" cy="1064"/>
          </a:xfrm>
        </p:grpSpPr>
        <p:sp>
          <p:nvSpPr>
            <p:cNvPr id="13" name="文本框 12"/>
            <p:cNvSpPr txBox="1"/>
            <p:nvPr/>
          </p:nvSpPr>
          <p:spPr>
            <a:xfrm>
              <a:off x="1971" y="2753"/>
              <a:ext cx="4353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/>
              <a:r>
                <a:rPr lang="zh-CN" altLang="en-US" sz="3200" b="1" noProof="1">
                  <a:solidFill>
                    <a:schemeClr val="accent6">
                      <a:lumMod val="75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【悠然自得】</a:t>
              </a:r>
              <a:endParaRPr lang="zh-CN" altLang="en-US" sz="3200" b="1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3808" name="文本框 28"/>
            <p:cNvSpPr txBox="1"/>
            <p:nvPr/>
          </p:nvSpPr>
          <p:spPr>
            <a:xfrm>
              <a:off x="5995" y="2663"/>
              <a:ext cx="7971" cy="1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zh-CN" sz="3200" b="1">
                  <a:latin typeface="楷体" panose="02010609060101010101" charset="-122"/>
                  <a:ea typeface="楷体" panose="02010609060101010101" charset="-122"/>
                </a:rPr>
                <a:t>形容自由清闲，心情舒畅。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3" descr="山支大哥"/>
          <p:cNvPicPr>
            <a:picLocks noChangeAspect="1"/>
          </p:cNvPicPr>
          <p:nvPr/>
        </p:nvPicPr>
        <p:blipFill>
          <a:blip r:embed="rId1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5238" y="2301875"/>
            <a:ext cx="4551362" cy="328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初读感知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7652" name="文本框 1"/>
          <p:cNvSpPr txBox="1"/>
          <p:nvPr/>
        </p:nvSpPr>
        <p:spPr>
          <a:xfrm>
            <a:off x="5516563" y="3021013"/>
            <a:ext cx="5537200" cy="2428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200" b="1" spc="20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spc="200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课文为我们描绘了荷兰牧场白日的辽阔无际、宁静和谐和夜晚的祥和寂静、神秘含蓄。</a:t>
            </a:r>
            <a:endParaRPr lang="zh-CN" altLang="en-US" sz="3200" b="1" spc="200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0" y="2197100"/>
            <a:ext cx="5783263" cy="5794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200" spc="2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课文主要讲的是什么内容呢？</a:t>
            </a:r>
            <a:endParaRPr lang="zh-CN" altLang="en-US" sz="3200" spc="2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段落层次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5842" name="文本框 16"/>
          <p:cNvSpPr txBox="1"/>
          <p:nvPr/>
        </p:nvSpPr>
        <p:spPr>
          <a:xfrm>
            <a:off x="1214438" y="2103438"/>
            <a:ext cx="22987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4D8EB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第一部分：</a:t>
            </a:r>
            <a:endParaRPr lang="zh-CN" altLang="en-US" sz="2800" b="1">
              <a:solidFill>
                <a:srgbClr val="4D8EB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17"/>
          <p:cNvSpPr txBox="1"/>
          <p:nvPr/>
        </p:nvSpPr>
        <p:spPr>
          <a:xfrm>
            <a:off x="2976563" y="2060575"/>
            <a:ext cx="8358187" cy="111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）总写荷兰是牧场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之国。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44" name="文本框 16"/>
          <p:cNvSpPr txBox="1"/>
          <p:nvPr/>
        </p:nvSpPr>
        <p:spPr>
          <a:xfrm>
            <a:off x="1214438" y="3206750"/>
            <a:ext cx="2298700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4D8EB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第二部分：</a:t>
            </a:r>
            <a:endParaRPr lang="zh-CN" altLang="en-US" sz="2800" b="1">
              <a:solidFill>
                <a:srgbClr val="4D8EB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2976563" y="3163888"/>
            <a:ext cx="7874000" cy="111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～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4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）介绍了白天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牧场和草原的景象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5846" name="图片 1" descr="pexels-photo-2026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9913" y="2212975"/>
            <a:ext cx="4064000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文本框 16"/>
          <p:cNvSpPr txBox="1"/>
          <p:nvPr/>
        </p:nvSpPr>
        <p:spPr>
          <a:xfrm>
            <a:off x="1214438" y="4333875"/>
            <a:ext cx="22987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4D8EB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第三部分：</a:t>
            </a:r>
            <a:endParaRPr lang="zh-CN" altLang="en-US" sz="2800" b="1">
              <a:solidFill>
                <a:srgbClr val="4D8EB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17"/>
          <p:cNvSpPr txBox="1"/>
          <p:nvPr/>
        </p:nvSpPr>
        <p:spPr>
          <a:xfrm>
            <a:off x="2976563" y="4291013"/>
            <a:ext cx="7874000" cy="111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5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）介绍了牧场夜晚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来临的景象。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849" name="文本框 1"/>
          <p:cNvSpPr txBox="1"/>
          <p:nvPr/>
        </p:nvSpPr>
        <p:spPr>
          <a:xfrm>
            <a:off x="1214438" y="5395913"/>
            <a:ext cx="19700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4D8EB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第四部分：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5850" name="文本框 2"/>
          <p:cNvSpPr txBox="1"/>
          <p:nvPr/>
        </p:nvSpPr>
        <p:spPr>
          <a:xfrm>
            <a:off x="3021013" y="5340350"/>
            <a:ext cx="4044950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charset="-122"/>
              </a:rPr>
              <a:t>6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）总结真正的荷兰。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2278063" y="1582738"/>
            <a:ext cx="83597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荷兰，是水之国，花之国，也是牧场之国。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水之国"/>
          <p:cNvPicPr>
            <a:picLocks noChangeAspect="1"/>
          </p:cNvPicPr>
          <p:nvPr/>
        </p:nvPicPr>
        <p:blipFill>
          <a:blip r:embed="rId1"/>
          <a:srcRect t="-200" b="435"/>
          <a:stretch>
            <a:fillRect/>
          </a:stretch>
        </p:blipFill>
        <p:spPr>
          <a:xfrm>
            <a:off x="957263" y="2422525"/>
            <a:ext cx="3225800" cy="242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花之国"/>
          <p:cNvPicPr>
            <a:picLocks noChangeAspect="1"/>
          </p:cNvPicPr>
          <p:nvPr/>
        </p:nvPicPr>
        <p:blipFill>
          <a:blip r:embed="rId2"/>
          <a:srcRect t="235" r="11591" b="235"/>
          <a:stretch>
            <a:fillRect/>
          </a:stretch>
        </p:blipFill>
        <p:spPr>
          <a:xfrm>
            <a:off x="4443413" y="2422525"/>
            <a:ext cx="3227387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牧场2曲儿"/>
          <p:cNvPicPr>
            <a:picLocks noChangeAspect="1"/>
          </p:cNvPicPr>
          <p:nvPr/>
        </p:nvPicPr>
        <p:blipFill>
          <a:blip r:embed="rId3"/>
          <a:srcRect l="16626" t="1112" r="18190" b="1112"/>
          <a:stretch>
            <a:fillRect/>
          </a:stretch>
        </p:blipFill>
        <p:spPr>
          <a:xfrm>
            <a:off x="7929563" y="2439988"/>
            <a:ext cx="3252787" cy="2439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1403350" y="5118100"/>
            <a:ext cx="2347913" cy="701675"/>
            <a:chOff x="2210" y="8061"/>
            <a:chExt cx="3696" cy="1104"/>
          </a:xfrm>
        </p:grpSpPr>
        <p:sp>
          <p:nvSpPr>
            <p:cNvPr id="6" name="圆角矩形 5"/>
            <p:cNvSpPr/>
            <p:nvPr/>
          </p:nvSpPr>
          <p:spPr>
            <a:xfrm>
              <a:off x="2210" y="8061"/>
              <a:ext cx="3696" cy="1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75" y="8108"/>
              <a:ext cx="3071" cy="1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zh-CN" altLang="en-US" sz="3600" b="1" spc="600" noProof="1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水之国</a:t>
              </a:r>
              <a:endParaRPr lang="zh-CN" altLang="en-US" sz="3600" b="1" spc="6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87913" y="5118100"/>
            <a:ext cx="2349500" cy="701675"/>
            <a:chOff x="2210" y="8061"/>
            <a:chExt cx="3696" cy="1104"/>
          </a:xfrm>
        </p:grpSpPr>
        <p:sp>
          <p:nvSpPr>
            <p:cNvPr id="10" name="圆角矩形 9"/>
            <p:cNvSpPr/>
            <p:nvPr/>
          </p:nvSpPr>
          <p:spPr>
            <a:xfrm>
              <a:off x="2210" y="8061"/>
              <a:ext cx="3696" cy="1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674" y="8108"/>
              <a:ext cx="3072" cy="1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zh-CN" altLang="en-US" sz="3600" b="1" spc="600" noProof="1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花之国</a:t>
              </a:r>
              <a:endParaRPr lang="zh-CN" altLang="en-US" sz="3600" b="1" spc="6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221663" y="5118100"/>
            <a:ext cx="2717800" cy="701675"/>
            <a:chOff x="2196" y="8061"/>
            <a:chExt cx="3715" cy="1104"/>
          </a:xfrm>
        </p:grpSpPr>
        <p:sp>
          <p:nvSpPr>
            <p:cNvPr id="13" name="圆角矩形 12"/>
            <p:cNvSpPr/>
            <p:nvPr/>
          </p:nvSpPr>
          <p:spPr>
            <a:xfrm>
              <a:off x="2196" y="8061"/>
              <a:ext cx="3696" cy="1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519" y="8108"/>
              <a:ext cx="3392" cy="1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zh-CN" altLang="en-US" sz="3600" b="1" spc="600" noProof="1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牧场之国</a:t>
              </a:r>
              <a:endParaRPr lang="zh-CN" altLang="en-US" sz="3600" b="1" spc="6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697913" y="5900738"/>
            <a:ext cx="205263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（落脚点）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19263" y="1987550"/>
            <a:ext cx="9029700" cy="32591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1.</a:t>
            </a: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请同学们读读课文</a:t>
            </a:r>
            <a:r>
              <a:rPr lang="en-US" altLang="zh-CN" sz="3200" b="1" spc="20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3200" spc="200" noProof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微软雅黑" panose="020B0503020204020204" charset="-122"/>
              </a:rPr>
              <a:t>～</a:t>
            </a:r>
            <a:r>
              <a:rPr lang="en-US" altLang="zh-CN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段，给这些画取个名</a:t>
            </a:r>
            <a:endParaRPr lang="zh-CN" altLang="en-US" sz="3200" b="1" spc="2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字，并写在每一段的空白处。</a:t>
            </a:r>
            <a:endParaRPr lang="zh-CN" altLang="en-US" sz="3200" b="1" spc="2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</a:t>
            </a: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你对哪一幅画印象最深，就细细欣赏一番，</a:t>
            </a:r>
            <a:endParaRPr lang="zh-CN" altLang="en-US" sz="3200" b="1" spc="2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找出最能体现真正的荷兰的句子，把你的感</a:t>
            </a:r>
            <a:endParaRPr lang="zh-CN" altLang="en-US" sz="3200" b="1" spc="2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3200" b="1" spc="2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受用两、三个词写在这些句子的边上。</a:t>
            </a:r>
            <a:endParaRPr lang="zh-CN" altLang="en-US" sz="3200" b="1" spc="2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自学要求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2549" name="Rectangle 5"/>
          <p:cNvSpPr/>
          <p:nvPr/>
        </p:nvSpPr>
        <p:spPr>
          <a:xfrm>
            <a:off x="1147763" y="1649413"/>
            <a:ext cx="4997450" cy="3597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牛群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吃草时非常专注，有时站立不动，仿佛正在思考着什么。牛犊的模样像贵妇人，仪态端庄。老牛好似牛群的家长，无比威严。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91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1763" y="1774825"/>
            <a:ext cx="4432300" cy="295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55750" y="5422900"/>
            <a:ext cx="9542463" cy="5191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运用拟人的修辞手法，形象地写出了牧场上牛的各种姿态。</a:t>
            </a:r>
            <a:endParaRPr lang="zh-CN" altLang="en-US" sz="28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2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2549" name="Rectangle 5"/>
          <p:cNvSpPr/>
          <p:nvPr/>
        </p:nvSpPr>
        <p:spPr>
          <a:xfrm>
            <a:off x="1085850" y="1476375"/>
            <a:ext cx="9607550" cy="12604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极目远眺，四周全是碧绿的丝绒般的草原和黑白两色的花牛。这就是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真正的荷兰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9938" name="图片 2"/>
          <p:cNvPicPr>
            <a:picLocks noChangeAspect="1"/>
          </p:cNvPicPr>
          <p:nvPr/>
        </p:nvPicPr>
        <p:blipFill>
          <a:blip r:embed="rId1"/>
          <a:srcRect l="13234"/>
          <a:stretch>
            <a:fillRect/>
          </a:stretch>
        </p:blipFill>
        <p:spPr>
          <a:xfrm>
            <a:off x="1277938" y="3006725"/>
            <a:ext cx="4595812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229350" y="3238500"/>
            <a:ext cx="507841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碧绿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丝绒般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）的草原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9350" y="3956050"/>
            <a:ext cx="46656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黑白两色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）的花牛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6863" y="4702175"/>
            <a:ext cx="4083050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spc="6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真正的荷兰</a:t>
            </a:r>
            <a:endParaRPr lang="zh-CN" altLang="en-US" sz="3600" spc="600" noProof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2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9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320800" y="1930400"/>
            <a:ext cx="9409113" cy="3597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en-US" altLang="zh-CN" sz="3200" b="1" spc="200" noProof="1" dirty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</a:t>
            </a:r>
            <a:r>
              <a:rPr lang="zh-CN" altLang="en-US" sz="3200" b="1" spc="200" noProof="1" dirty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这就是真正的荷兰。碧绿色的低地镶嵌在一条条运河之间，成群的</a:t>
            </a:r>
            <a:r>
              <a:rPr lang="zh-CN" altLang="en-US" sz="3200" b="1" spc="200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骏马</a:t>
            </a:r>
            <a:r>
              <a:rPr lang="zh-CN" altLang="en-US" sz="3200" b="1" spc="200" noProof="1" dirty="0"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，匹匹膘肥体壮。除了深深的野草遮掩着的运河，没有什么能够阻挡它们飞驰到远方。辽阔无垠的原野似乎归它们所有，它们是这个自由王国的主人和公爵！</a:t>
            </a:r>
            <a:endParaRPr lang="zh-CN" altLang="en-US" sz="3200" b="1" spc="200" noProof="1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3200" spc="200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2" descr="梵蒂冈好"/>
          <p:cNvPicPr>
            <a:picLocks noChangeAspect="1"/>
          </p:cNvPicPr>
          <p:nvPr/>
        </p:nvPicPr>
        <p:blipFill>
          <a:blip r:embed="rId1"/>
          <a:srcRect t="5609" b="5609"/>
          <a:stretch>
            <a:fillRect/>
          </a:stretch>
        </p:blipFill>
        <p:spPr>
          <a:xfrm>
            <a:off x="4763" y="-22225"/>
            <a:ext cx="12192000" cy="692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50913" y="376238"/>
            <a:ext cx="4338638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spc="300" noProof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膘肥体壮的骏马</a:t>
            </a:r>
            <a:endParaRPr lang="zh-CN" altLang="en-US" sz="3600" spc="300" noProof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2" descr="撒旦法烦得很"/>
          <p:cNvPicPr>
            <a:picLocks noChangeAspect="1"/>
          </p:cNvPicPr>
          <p:nvPr/>
        </p:nvPicPr>
        <p:blipFill>
          <a:blip r:embed="rId1"/>
          <a:srcRect t="7765" b="7765"/>
          <a:stretch>
            <a:fillRect/>
          </a:stretch>
        </p:blipFill>
        <p:spPr>
          <a:xfrm>
            <a:off x="-17462" y="-11112"/>
            <a:ext cx="12214225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9438" y="858838"/>
            <a:ext cx="434022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3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辽阔无垠的原野</a:t>
            </a:r>
            <a:endParaRPr lang="zh-CN" altLang="en-US" sz="3600" b="1" spc="3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6550" y="581025"/>
            <a:ext cx="3255963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spc="6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真正的荷兰</a:t>
            </a:r>
            <a:endParaRPr lang="zh-CN" altLang="en-US" sz="3600" spc="600" noProof="1">
              <a:solidFill>
                <a:srgbClr val="FF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56550" y="1597025"/>
            <a:ext cx="2840038" cy="990600"/>
            <a:chOff x="12531" y="2514"/>
            <a:chExt cx="4473" cy="1563"/>
          </a:xfrm>
        </p:grpSpPr>
        <p:sp>
          <p:nvSpPr>
            <p:cNvPr id="5" name="椭圆 4"/>
            <p:cNvSpPr/>
            <p:nvPr/>
          </p:nvSpPr>
          <p:spPr>
            <a:xfrm>
              <a:off x="12531" y="2514"/>
              <a:ext cx="4473" cy="1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186" y="2784"/>
              <a:ext cx="3782" cy="10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zh-CN" altLang="en-US" sz="3600" noProof="1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自由王国</a:t>
              </a:r>
              <a:endParaRPr lang="zh-CN" altLang="en-US" sz="36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5385" name="Text Box 9"/>
          <p:cNvSpPr txBox="1"/>
          <p:nvPr/>
        </p:nvSpPr>
        <p:spPr>
          <a:xfrm>
            <a:off x="1395413" y="1406525"/>
            <a:ext cx="9239250" cy="301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在绿色的草原上，白色的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绵羊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悠然自得。黑色的猪群不停地呼噜着，像是对什么表示赞许。成千上万的小鸡，成群结队的长毛山羊，在见不到一个人影的绿草地上，安闲地欣赏着这属于它们自己的王国，这就是真正的荷兰。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17713" y="711200"/>
            <a:ext cx="1544637" cy="700088"/>
            <a:chOff x="2210" y="8061"/>
            <a:chExt cx="3908" cy="1104"/>
          </a:xfrm>
        </p:grpSpPr>
        <p:sp>
          <p:nvSpPr>
            <p:cNvPr id="6" name="圆角矩形 5"/>
            <p:cNvSpPr/>
            <p:nvPr/>
          </p:nvSpPr>
          <p:spPr>
            <a:xfrm>
              <a:off x="2210" y="8061"/>
              <a:ext cx="3696" cy="1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auto"/>
              <a:endParaRPr lang="zh-CN" altLang="en-US" strike="noStrike" noProof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76" y="8109"/>
              <a:ext cx="3442" cy="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/>
              <a:r>
                <a:rPr lang="zh-CN" altLang="en-US" sz="3200" b="1" spc="600" noProof="1">
                  <a:solidFill>
                    <a:schemeClr val="accent6">
                      <a:lumMod val="50000"/>
                    </a:schemeClr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草原</a:t>
              </a:r>
              <a:endParaRPr lang="zh-CN" altLang="en-US" sz="3200" b="1" spc="6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" name="右箭头 3"/>
          <p:cNvSpPr/>
          <p:nvPr/>
        </p:nvSpPr>
        <p:spPr>
          <a:xfrm>
            <a:off x="3884613" y="841375"/>
            <a:ext cx="877888" cy="3810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4868863" y="741363"/>
            <a:ext cx="15811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 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27213" y="4724400"/>
            <a:ext cx="3900488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2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悠闲自得的绵羊</a:t>
            </a:r>
            <a:endParaRPr lang="zh-CN" altLang="en-US" sz="2800" spc="2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41888" y="4724400"/>
            <a:ext cx="4708525" cy="520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2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不停呼噜着的黑色的猪群</a:t>
            </a:r>
            <a:endParaRPr lang="zh-CN" altLang="en-US" sz="2800" spc="2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7213" y="5416550"/>
            <a:ext cx="3900488" cy="5191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2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成千上万的小鸡</a:t>
            </a:r>
            <a:endParaRPr lang="zh-CN" altLang="en-US" sz="2800" spc="2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4750" y="5416550"/>
            <a:ext cx="4710113" cy="5191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2800" spc="2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成群结队的长毛山羊</a:t>
            </a:r>
            <a:endParaRPr lang="zh-CN" altLang="en-US" sz="2800" spc="2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343650" y="844550"/>
            <a:ext cx="877888" cy="3810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文本框 13"/>
          <p:cNvSpPr txBox="1"/>
          <p:nvPr/>
        </p:nvSpPr>
        <p:spPr>
          <a:xfrm>
            <a:off x="7478713" y="741363"/>
            <a:ext cx="235585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自己的王国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843338" y="3790950"/>
            <a:ext cx="2355850" cy="658813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85" grpId="0"/>
      <p:bldP spid="4" grpId="0" bldLvl="0" animBg="1"/>
      <p:bldP spid="5" grpId="0"/>
      <p:bldP spid="9" grpId="0"/>
      <p:bldP spid="10" grpId="0"/>
      <p:bldP spid="11" grpId="0"/>
      <p:bldP spid="12" grpId="0"/>
      <p:bldP spid="13" grpId="0" bldLvl="0" animBg="1"/>
      <p:bldP spid="14" grpId="0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5385" name="Text Box 9"/>
          <p:cNvSpPr txBox="1"/>
          <p:nvPr/>
        </p:nvSpPr>
        <p:spPr>
          <a:xfrm>
            <a:off x="1382713" y="1874838"/>
            <a:ext cx="9240837" cy="3597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车船过后，一切又恢复了平静。最后一抹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晚霞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也渐渐消失了，整个天地都暗了下来。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不叫了，圈里的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也不再发出哞哞声，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马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也忘记了踢马房的挡板。沉睡的牲畜，无声的低地，漆黑的夜晚，只有远处的几座灯塔在闪烁着微弱的光芒。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这就是真正的荷兰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3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4213" y="360363"/>
            <a:ext cx="4872037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（默默无言）的挤奶人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213" y="1022350"/>
            <a:ext cx="48720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（沉睡）的牲畜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213" y="1682750"/>
            <a:ext cx="48720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（寂静）的夜晚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2188" y="2384425"/>
            <a:ext cx="32543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spc="60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真正的荷兰</a:t>
            </a:r>
            <a:endParaRPr lang="zh-CN" altLang="en-US" sz="3600" spc="600" noProof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合作探究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8913" name="文本框 2"/>
          <p:cNvSpPr txBox="1"/>
          <p:nvPr/>
        </p:nvSpPr>
        <p:spPr>
          <a:xfrm>
            <a:off x="1725613" y="1646238"/>
            <a:ext cx="8172450" cy="690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2800" b="1" spc="4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你是如何理解</a:t>
            </a:r>
            <a:r>
              <a:rPr lang="en-US" altLang="zh-CN" sz="2800" b="1" spc="4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 spc="4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这就是真正的荷兰</a:t>
            </a:r>
            <a:r>
              <a:rPr lang="en-US" altLang="zh-CN" sz="2800" b="1" spc="4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800" b="1" spc="4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lang="zh-CN" altLang="en-US" sz="2800" b="1" spc="4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99"/>
          <p:cNvSpPr txBox="1"/>
          <p:nvPr/>
        </p:nvSpPr>
        <p:spPr>
          <a:xfrm>
            <a:off x="1655763" y="2462213"/>
            <a:ext cx="8658225" cy="2870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2800" b="1" spc="3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r>
              <a:rPr lang="zh-CN" altLang="zh-CN" sz="2800" b="1" spc="3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通过这样的句子，这样的方式来表达自己对被誉为“</a:t>
            </a:r>
            <a:r>
              <a:rPr lang="zh-CN" altLang="zh-CN" sz="2800" b="1" spc="300" noProof="1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牧场之国</a:t>
            </a:r>
            <a:r>
              <a:rPr lang="zh-CN" altLang="zh-CN" sz="2800" b="1" spc="300" noProof="1">
                <a:solidFill>
                  <a:schemeClr val="accent6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”的荷兰的深深的喜爱与赞叹。这份喜爱与赞叹，全都融在了这四次出现的“这就是真正的荷兰”这一句话中了！而这四句话分别出现在不同的自然段中，作者所赞叹景象又各不相同。</a:t>
            </a:r>
            <a:endParaRPr lang="zh-CN" altLang="zh-CN" sz="2800" b="1" spc="300" noProof="1">
              <a:solidFill>
                <a:schemeClr val="accent6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主题思想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50178" name="图片 1" descr="pexels-photo-20264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1038" y="2395538"/>
            <a:ext cx="4064000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57300" y="1785938"/>
            <a:ext cx="5370513" cy="368141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20000"/>
              </a:lnSpc>
            </a:pPr>
            <a:r>
              <a:rPr lang="en-US" altLang="zh-CN" sz="2800" spc="3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lang="zh-CN" altLang="en-US" sz="2800" spc="3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课文为我们描绘了荷兰牧场白日辽阔无垠、宁静和谐和夜晚的祥和寂静、神秘含蓄，让我们感受到荷兰牧场的田园风光，体会动物与人，与环境和谐统一的美好意境，表达了作者由衷的赞美：这就是真正的荷兰！</a:t>
            </a:r>
            <a:endParaRPr lang="zh-CN" altLang="en-US" sz="2800" spc="3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08088" y="815975"/>
            <a:ext cx="2276475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课后练习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51202" name="图片 1" descr="撒旦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0" y="3490913"/>
            <a:ext cx="6121400" cy="299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3"/>
          <p:cNvSpPr txBox="1"/>
          <p:nvPr/>
        </p:nvSpPr>
        <p:spPr>
          <a:xfrm>
            <a:off x="2055813" y="1765300"/>
            <a:ext cx="8015287" cy="1358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这就是美丽的家乡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为开头，写一段话，用上合适的修辞手法。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0" y="1690688"/>
            <a:ext cx="12192000" cy="1465262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</a:ln>
        </p:spPr>
        <p:txBody>
          <a:bodyPr lIns="120226" tIns="62653" rIns="120226" bIns="62653" anchor="ctr" anchorCtr="0"/>
          <a:p>
            <a:pPr algn="ctr" eaLnBrk="0" hangingPunct="0"/>
            <a:endParaRPr lang="zh-CN" altLang="en-US" sz="2400" dirty="0">
              <a:solidFill>
                <a:srgbClr val="FFFFFF"/>
              </a:solidFill>
              <a:latin typeface="仿宋" panose="02010609060101010101" charset="-122"/>
              <a:ea typeface="微软雅黑" panose="020B0503020204020204" charset="-122"/>
            </a:endParaRPr>
          </a:p>
        </p:txBody>
      </p:sp>
      <p:sp>
        <p:nvSpPr>
          <p:cNvPr id="16388" name="Freeform 5"/>
          <p:cNvSpPr>
            <a:spLocks noEditPoints="1"/>
          </p:cNvSpPr>
          <p:nvPr/>
        </p:nvSpPr>
        <p:spPr>
          <a:xfrm>
            <a:off x="4548188" y="1984375"/>
            <a:ext cx="4679950" cy="900113"/>
          </a:xfrm>
          <a:custGeom>
            <a:avLst/>
            <a:gdLst/>
            <a:ahLst/>
            <a:cxnLst>
              <a:cxn ang="0">
                <a:pos x="6476" y="3745"/>
              </a:cxn>
              <a:cxn ang="0">
                <a:pos x="1689" y="3695"/>
              </a:cxn>
              <a:cxn ang="0">
                <a:pos x="15455" y="2424"/>
              </a:cxn>
              <a:cxn ang="0">
                <a:pos x="16427" y="3864"/>
              </a:cxn>
              <a:cxn ang="0">
                <a:pos x="15200" y="3118"/>
              </a:cxn>
              <a:cxn ang="0">
                <a:pos x="17570" y="3373"/>
              </a:cxn>
              <a:cxn ang="0">
                <a:pos x="14722" y="2542"/>
              </a:cxn>
              <a:cxn ang="0">
                <a:pos x="14722" y="2407"/>
              </a:cxn>
              <a:cxn ang="0">
                <a:pos x="6323" y="2508"/>
              </a:cxn>
              <a:cxn ang="0">
                <a:pos x="1740" y="2508"/>
              </a:cxn>
              <a:cxn ang="0">
                <a:pos x="7704" y="1373"/>
              </a:cxn>
              <a:cxn ang="0">
                <a:pos x="7329" y="1373"/>
              </a:cxn>
              <a:cxn ang="0">
                <a:pos x="3274" y="2847"/>
              </a:cxn>
              <a:cxn ang="0">
                <a:pos x="5453" y="3220"/>
              </a:cxn>
              <a:cxn ang="0">
                <a:pos x="4840" y="1847"/>
              </a:cxn>
              <a:cxn ang="0">
                <a:pos x="5126" y="1338"/>
              </a:cxn>
              <a:cxn ang="0">
                <a:pos x="1177" y="2966"/>
              </a:cxn>
              <a:cxn ang="0">
                <a:pos x="0" y="1508"/>
              </a:cxn>
              <a:cxn ang="0">
                <a:pos x="6323" y="1813"/>
              </a:cxn>
              <a:cxn ang="0">
                <a:pos x="1740" y="1813"/>
              </a:cxn>
              <a:cxn ang="0">
                <a:pos x="15080" y="1356"/>
              </a:cxn>
              <a:cxn ang="0">
                <a:pos x="16461" y="1373"/>
              </a:cxn>
              <a:cxn ang="0">
                <a:pos x="14927" y="814"/>
              </a:cxn>
              <a:cxn ang="0">
                <a:pos x="16615" y="1051"/>
              </a:cxn>
              <a:cxn ang="0">
                <a:pos x="6493" y="610"/>
              </a:cxn>
              <a:cxn ang="0">
                <a:pos x="6493" y="610"/>
              </a:cxn>
              <a:cxn ang="0">
                <a:pos x="2081" y="898"/>
              </a:cxn>
              <a:cxn ang="0">
                <a:pos x="10429" y="2610"/>
              </a:cxn>
              <a:cxn ang="0">
                <a:pos x="11691" y="2186"/>
              </a:cxn>
              <a:cxn ang="0">
                <a:pos x="12373" y="2407"/>
              </a:cxn>
              <a:cxn ang="0">
                <a:pos x="12645" y="4000"/>
              </a:cxn>
              <a:cxn ang="0">
                <a:pos x="11537" y="3745"/>
              </a:cxn>
              <a:cxn ang="0">
                <a:pos x="9133" y="3966"/>
              </a:cxn>
              <a:cxn ang="0">
                <a:pos x="9883" y="678"/>
              </a:cxn>
              <a:cxn ang="0">
                <a:pos x="9150" y="186"/>
              </a:cxn>
              <a:cxn ang="0">
                <a:pos x="11469" y="458"/>
              </a:cxn>
              <a:cxn ang="0">
                <a:pos x="12492" y="2763"/>
              </a:cxn>
              <a:cxn ang="0">
                <a:pos x="11469" y="2779"/>
              </a:cxn>
              <a:cxn ang="0">
                <a:pos x="5692" y="932"/>
              </a:cxn>
              <a:cxn ang="0">
                <a:pos x="1109" y="932"/>
              </a:cxn>
              <a:cxn ang="0">
                <a:pos x="17109" y="492"/>
              </a:cxn>
              <a:cxn ang="0">
                <a:pos x="15251" y="508"/>
              </a:cxn>
              <a:cxn ang="0">
                <a:pos x="16189" y="644"/>
              </a:cxn>
              <a:cxn ang="0">
                <a:pos x="17075" y="1407"/>
              </a:cxn>
              <a:cxn ang="0">
                <a:pos x="15080" y="1864"/>
              </a:cxn>
              <a:cxn ang="0">
                <a:pos x="14552" y="644"/>
              </a:cxn>
              <a:cxn ang="0">
                <a:pos x="6272" y="0"/>
              </a:cxn>
              <a:cxn ang="0">
                <a:pos x="7244" y="3610"/>
              </a:cxn>
              <a:cxn ang="0">
                <a:pos x="7295" y="915"/>
              </a:cxn>
              <a:cxn ang="0">
                <a:pos x="8693" y="915"/>
              </a:cxn>
              <a:cxn ang="0">
                <a:pos x="7244" y="3627"/>
              </a:cxn>
              <a:cxn ang="0">
                <a:pos x="6187" y="2644"/>
              </a:cxn>
              <a:cxn ang="0">
                <a:pos x="6101" y="424"/>
              </a:cxn>
              <a:cxn ang="0">
                <a:pos x="2200" y="424"/>
              </a:cxn>
              <a:cxn ang="0">
                <a:pos x="3325" y="3254"/>
              </a:cxn>
              <a:cxn ang="0">
                <a:pos x="3325" y="0"/>
              </a:cxn>
              <a:cxn ang="0">
                <a:pos x="3888" y="1068"/>
              </a:cxn>
              <a:cxn ang="0">
                <a:pos x="1671" y="3712"/>
              </a:cxn>
              <a:cxn ang="0">
                <a:pos x="989" y="2508"/>
              </a:cxn>
              <a:cxn ang="0">
                <a:pos x="1689" y="0"/>
              </a:cxn>
            </a:cxnLst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B2DC7B">
              <a:alpha val="7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cxnSp>
        <p:nvCxnSpPr>
          <p:cNvPr id="16393" name="直接连接符 43"/>
          <p:cNvCxnSpPr/>
          <p:nvPr/>
        </p:nvCxnSpPr>
        <p:spPr>
          <a:xfrm>
            <a:off x="3563938" y="4449763"/>
            <a:ext cx="0" cy="827087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16399" name="直接连接符 43"/>
          <p:cNvCxnSpPr/>
          <p:nvPr/>
        </p:nvCxnSpPr>
        <p:spPr>
          <a:xfrm>
            <a:off x="6511925" y="4435475"/>
            <a:ext cx="0" cy="827088"/>
          </a:xfrm>
          <a:prstGeom prst="line">
            <a:avLst/>
          </a:prstGeom>
          <a:ln w="9525" cap="flat" cmpd="sng">
            <a:solidFill>
              <a:srgbClr val="D7D7D7"/>
            </a:solidFill>
            <a:prstDash val="sysDash"/>
            <a:round/>
            <a:headEnd type="none" w="med" len="med"/>
            <a:tailEnd type="none" w="med" len="med"/>
          </a:ln>
        </p:spPr>
      </p:cxnSp>
      <p:sp>
        <p:nvSpPr>
          <p:cNvPr id="16401" name="任意多边形 26"/>
          <p:cNvSpPr/>
          <p:nvPr/>
        </p:nvSpPr>
        <p:spPr>
          <a:xfrm>
            <a:off x="2087563" y="1763713"/>
            <a:ext cx="2001837" cy="1344612"/>
          </a:xfrm>
          <a:custGeom>
            <a:avLst/>
            <a:gdLst/>
            <a:ahLst/>
            <a:cxnLst>
              <a:cxn ang="0">
                <a:pos x="683259" y="0"/>
              </a:cxn>
              <a:cxn ang="0">
                <a:pos x="962295" y="0"/>
              </a:cxn>
              <a:cxn ang="0">
                <a:pos x="1501139" y="623543"/>
              </a:cxn>
              <a:cxn ang="0">
                <a:pos x="962295" y="1247086"/>
              </a:cxn>
              <a:cxn ang="0">
                <a:pos x="683259" y="1247086"/>
              </a:cxn>
              <a:cxn ang="0">
                <a:pos x="1123741" y="737366"/>
              </a:cxn>
              <a:cxn ang="0">
                <a:pos x="0" y="737366"/>
              </a:cxn>
              <a:cxn ang="0">
                <a:pos x="0" y="509720"/>
              </a:cxn>
              <a:cxn ang="0">
                <a:pos x="1123741" y="509720"/>
              </a:cxn>
              <a:cxn ang="0">
                <a:pos x="683259" y="0"/>
              </a:cxn>
            </a:cxnLst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lnTo>
                  <a:pt x="683259" y="0"/>
                </a:lnTo>
                <a:close/>
              </a:path>
            </a:pathLst>
          </a:custGeom>
          <a:solidFill>
            <a:srgbClr val="B2DC7B">
              <a:alpha val="7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" name="矩形 32"/>
          <p:cNvSpPr/>
          <p:nvPr userDrawn="1"/>
        </p:nvSpPr>
        <p:spPr>
          <a:xfrm>
            <a:off x="9194800" y="1665288"/>
            <a:ext cx="1974850" cy="762000"/>
          </a:xfrm>
          <a:prstGeom prst="rect">
            <a:avLst/>
          </a:prstGeom>
          <a:blipFill rotWithShape="1">
            <a:blip r:embed="rId1">
              <a:alphaModFix am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ustDataLst>
      <p:tags r:id="rId2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237163" y="1968500"/>
            <a:ext cx="5822950" cy="325913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30000"/>
              </a:lnSpc>
            </a:pPr>
            <a:r>
              <a:rPr lang="en-US" altLang="zh-CN" sz="3200" spc="3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  </a:t>
            </a:r>
            <a:r>
              <a:rPr lang="zh-CN" altLang="en-US" sz="3200" spc="3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在咱们的地球上，有一个绿水幽幽、鲜花盛开的美丽国度，就是有着水之国、花之国美誉的</a:t>
            </a:r>
            <a:r>
              <a:rPr lang="en-US" altLang="zh-CN" sz="3200" spc="3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——</a:t>
            </a:r>
            <a:r>
              <a:rPr lang="zh-CN" altLang="en-US" sz="3200" spc="300" noProof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荷兰，它还是一个牧场之国。</a:t>
            </a:r>
            <a:endParaRPr lang="zh-CN" altLang="en-US" sz="3200" spc="300" noProof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6626" name="图片 4" descr="timg.jpg豆腐还快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513" y="1316038"/>
            <a:ext cx="4813300" cy="48117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7450" y="815975"/>
            <a:ext cx="2274888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4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教学目标</a:t>
            </a:r>
            <a:endParaRPr lang="zh-CN" altLang="en-US" sz="3600" b="1" spc="4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63663" y="1817688"/>
            <a:ext cx="9512300" cy="1203325"/>
            <a:chOff x="2148" y="2910"/>
            <a:chExt cx="14979" cy="1895"/>
          </a:xfrm>
        </p:grpSpPr>
        <p:pic>
          <p:nvPicPr>
            <p:cNvPr id="29699" name="图片 2" descr="阿尔瓦若欧尼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BEBEB"/>
                </a:clrFrom>
                <a:clrTo>
                  <a:srgbClr val="EBEBE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8" y="2944"/>
              <a:ext cx="1204" cy="1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550" y="2910"/>
              <a:ext cx="13577" cy="1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 fontAlgn="auto">
                <a:lnSpc>
                  <a:spcPct val="130000"/>
                </a:lnSpc>
              </a:pP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认识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“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毡、犊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”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等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10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个生字，会写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“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仪、眺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”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等</a:t>
              </a:r>
              <a:r>
                <a:rPr lang="en-US" altLang="zh-CN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15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个生字，正确理解课文中的相关词语。</a:t>
              </a:r>
              <a:endParaRPr lang="zh-CN" altLang="en-US" sz="2800" b="1" spc="20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63663" y="3057525"/>
            <a:ext cx="9512300" cy="1203325"/>
            <a:chOff x="2148" y="2910"/>
            <a:chExt cx="14980" cy="1897"/>
          </a:xfrm>
        </p:grpSpPr>
        <p:pic>
          <p:nvPicPr>
            <p:cNvPr id="29702" name="图片 7" descr="阿尔瓦若欧尼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BEBEB"/>
                </a:clrFrom>
                <a:clrTo>
                  <a:srgbClr val="EBEBE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8" y="2944"/>
              <a:ext cx="1204" cy="1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3551" y="2910"/>
              <a:ext cx="13577" cy="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 fontAlgn="auto">
                <a:lnSpc>
                  <a:spcPct val="130000"/>
                </a:lnSpc>
              </a:pPr>
              <a:r>
                <a:rPr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有感情地朗读课文，边读边</a:t>
              </a:r>
              <a:r>
                <a:rPr sz="2800" b="1" spc="200" noProof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体会荷兰牧场风光的动、静之美</a:t>
              </a:r>
              <a:r>
                <a:rPr lang="zh-CN" altLang="en-US"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。</a:t>
              </a:r>
              <a:endParaRPr lang="zh-CN" altLang="en-US" sz="2800" b="1" spc="20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63663" y="4306888"/>
            <a:ext cx="9512300" cy="1203325"/>
            <a:chOff x="2148" y="2910"/>
            <a:chExt cx="14980" cy="1895"/>
          </a:xfrm>
        </p:grpSpPr>
        <p:pic>
          <p:nvPicPr>
            <p:cNvPr id="29705" name="图片 10" descr="阿尔瓦若欧尼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BEBEB"/>
                </a:clrFrom>
                <a:clrTo>
                  <a:srgbClr val="EBEBE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8" y="2944"/>
              <a:ext cx="1204" cy="14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文本框 11"/>
            <p:cNvSpPr txBox="1"/>
            <p:nvPr/>
          </p:nvSpPr>
          <p:spPr>
            <a:xfrm>
              <a:off x="3551" y="2910"/>
              <a:ext cx="13577" cy="1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 fontAlgn="auto">
                <a:lnSpc>
                  <a:spcPct val="130000"/>
                </a:lnSpc>
              </a:pPr>
              <a:r>
                <a:rPr sz="2800" b="1" spc="200" noProof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理解“真正</a:t>
              </a:r>
              <a:r>
                <a:rPr lang="zh-CN" sz="2800" b="1" spc="200" noProof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的</a:t>
              </a:r>
              <a:r>
                <a:rPr sz="2800" b="1" spc="200" noProof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荷兰”的含义</a:t>
              </a:r>
              <a:r>
                <a:rPr sz="28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，揣摩课文中优美的语言，并摘抄下来。</a:t>
              </a:r>
              <a:endParaRPr sz="2800" b="1" spc="200" noProof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1113" y="815975"/>
            <a:ext cx="2273300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16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会认字</a:t>
            </a:r>
            <a:endParaRPr lang="zh-CN" altLang="en-US" sz="3600" b="1" spc="16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7700" y="2135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毡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630363" y="1581150"/>
            <a:ext cx="15652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zhān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2290" name="文本框 1"/>
          <p:cNvSpPr txBox="1"/>
          <p:nvPr/>
        </p:nvSpPr>
        <p:spPr>
          <a:xfrm>
            <a:off x="1792288" y="3109913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毡毯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17525" y="2149475"/>
            <a:ext cx="11156950" cy="63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08000" y="3109913"/>
            <a:ext cx="11145838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675063" y="2135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犊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79788" y="1581150"/>
            <a:ext cx="15652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dú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0838" y="2135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眺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7150" y="1581150"/>
            <a:ext cx="15668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tiào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86613" y="2135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膘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100" y="1582738"/>
            <a:ext cx="156686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biāo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42388" y="2135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驰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93163" y="1582738"/>
            <a:ext cx="12541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chí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24" name="文本框 1"/>
          <p:cNvSpPr txBox="1"/>
          <p:nvPr/>
        </p:nvSpPr>
        <p:spPr>
          <a:xfrm>
            <a:off x="3509963" y="3119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牛犊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5287963" y="3119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眺望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7059613" y="3119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肥膘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8815388" y="3119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奔驰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17700" y="4421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爵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92263" y="3867150"/>
            <a:ext cx="15636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jué</a:t>
            </a:r>
            <a:endParaRPr lang="zh-CN" altLang="en-US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50" name="文本框 1"/>
          <p:cNvSpPr txBox="1"/>
          <p:nvPr/>
        </p:nvSpPr>
        <p:spPr>
          <a:xfrm>
            <a:off x="1782763" y="5395913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爵位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17525" y="4435475"/>
            <a:ext cx="11156950" cy="635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08000" y="5395913"/>
            <a:ext cx="11145838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3668713" y="4421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噜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359150" y="3867150"/>
            <a:ext cx="1566863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lū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414963" y="4421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吆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97463" y="3867150"/>
            <a:ext cx="15652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yāo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162800" y="4421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哞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877050" y="3868738"/>
            <a:ext cx="156686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mōu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910638" y="4421188"/>
            <a:ext cx="946150" cy="10064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fontAlgn="auto" hangingPunct="0"/>
            <a:r>
              <a:rPr kumimoji="0" lang="zh-CN" altLang="en-US" sz="6000" b="1" kern="1200" cap="none" spc="0" normalizeH="0" baseline="0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畜</a:t>
            </a:r>
            <a:endParaRPr kumimoji="0" lang="zh-CN" altLang="en-US" sz="6000" b="1" kern="1200" cap="none" spc="0" normalizeH="0" baseline="0" noProof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801100" y="3868738"/>
            <a:ext cx="1255713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chù</a:t>
            </a:r>
            <a:endParaRPr lang="en-US" altLang="zh-CN" sz="3200" b="1">
              <a:solidFill>
                <a:srgbClr val="FF0000"/>
              </a:solidFill>
              <a:latin typeface="GB Pinyinok-D" panose="02010601030101010101" charset="-122"/>
              <a:ea typeface="GB Pinyinok-D" panose="02010601030101010101" charset="-122"/>
            </a:endParaRPr>
          </a:p>
        </p:txBody>
      </p:sp>
      <p:sp>
        <p:nvSpPr>
          <p:cNvPr id="64" name="文本框 1"/>
          <p:cNvSpPr txBox="1"/>
          <p:nvPr/>
        </p:nvSpPr>
        <p:spPr>
          <a:xfrm>
            <a:off x="3541713" y="5405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呼噜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65" name="文本框 1"/>
          <p:cNvSpPr txBox="1"/>
          <p:nvPr/>
        </p:nvSpPr>
        <p:spPr>
          <a:xfrm>
            <a:off x="5300663" y="5405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吆喝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66" name="文本框 1"/>
          <p:cNvSpPr txBox="1"/>
          <p:nvPr/>
        </p:nvSpPr>
        <p:spPr>
          <a:xfrm>
            <a:off x="7018338" y="5405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哞哞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  <p:sp>
        <p:nvSpPr>
          <p:cNvPr id="67" name="文本框 1"/>
          <p:cNvSpPr txBox="1"/>
          <p:nvPr/>
        </p:nvSpPr>
        <p:spPr>
          <a:xfrm>
            <a:off x="8815388" y="5405438"/>
            <a:ext cx="12636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600">
                <a:latin typeface="汉仪中楷简" panose="02010604000101010101" charset="-122"/>
                <a:ea typeface="汉仪中楷简" panose="02010604000101010101" charset="-122"/>
              </a:rPr>
              <a:t>牲畜  </a:t>
            </a:r>
            <a:endParaRPr lang="zh-CN" altLang="en-US" sz="3600"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12290" grpId="0"/>
      <p:bldP spid="6" grpId="0"/>
      <p:bldP spid="12" grpId="0"/>
      <p:bldP spid="15" grpId="0"/>
      <p:bldP spid="19" grpId="0"/>
      <p:bldP spid="24" grpId="0"/>
      <p:bldP spid="25" grpId="0"/>
      <p:bldP spid="26" grpId="0"/>
      <p:bldP spid="27" grpId="0"/>
      <p:bldP spid="49" grpId="0"/>
      <p:bldP spid="50" grpId="0"/>
      <p:bldP spid="55" grpId="0"/>
      <p:bldP spid="57" grpId="0"/>
      <p:bldP spid="59" grpId="0"/>
      <p:bldP spid="61" grpId="0"/>
      <p:bldP spid="64" grpId="0"/>
      <p:bldP spid="65" grpId="0"/>
      <p:bldP spid="66" grpId="0"/>
      <p:bldP spid="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738188" y="2071688"/>
            <a:ext cx="1006475" cy="1042987"/>
            <a:chOff x="3157" y="3140"/>
            <a:chExt cx="1584" cy="1635"/>
          </a:xfrm>
        </p:grpSpPr>
        <p:grpSp>
          <p:nvGrpSpPr>
            <p:cNvPr id="3174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4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4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4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50" name="文本框 64"/>
            <p:cNvSpPr txBox="1"/>
            <p:nvPr/>
          </p:nvSpPr>
          <p:spPr>
            <a:xfrm>
              <a:off x="3202" y="3197"/>
              <a:ext cx="1277" cy="1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仪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51" name="组合 9"/>
          <p:cNvGrpSpPr/>
          <p:nvPr/>
        </p:nvGrpSpPr>
        <p:grpSpPr>
          <a:xfrm>
            <a:off x="2157413" y="2073275"/>
            <a:ext cx="1003300" cy="1042988"/>
            <a:chOff x="3157" y="3140"/>
            <a:chExt cx="1584" cy="1635"/>
          </a:xfrm>
        </p:grpSpPr>
        <p:grpSp>
          <p:nvGrpSpPr>
            <p:cNvPr id="3175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5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5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5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56" name="文本框 64"/>
            <p:cNvSpPr txBox="1"/>
            <p:nvPr/>
          </p:nvSpPr>
          <p:spPr>
            <a:xfrm>
              <a:off x="3202" y="3197"/>
              <a:ext cx="1278" cy="1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眺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57" name="组合 15"/>
          <p:cNvGrpSpPr/>
          <p:nvPr/>
        </p:nvGrpSpPr>
        <p:grpSpPr>
          <a:xfrm>
            <a:off x="3560763" y="2074863"/>
            <a:ext cx="1004887" cy="1042987"/>
            <a:chOff x="3157" y="3140"/>
            <a:chExt cx="1584" cy="1637"/>
          </a:xfrm>
        </p:grpSpPr>
        <p:grpSp>
          <p:nvGrpSpPr>
            <p:cNvPr id="3175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5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6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6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62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骏</a:t>
              </a:r>
              <a:endParaRPr lang="zh-CN" altLang="en-US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63" name="组合 21"/>
          <p:cNvGrpSpPr/>
          <p:nvPr/>
        </p:nvGrpSpPr>
        <p:grpSpPr>
          <a:xfrm>
            <a:off x="4964113" y="2074863"/>
            <a:ext cx="1006475" cy="1042987"/>
            <a:chOff x="3157" y="3140"/>
            <a:chExt cx="1584" cy="1635"/>
          </a:xfrm>
        </p:grpSpPr>
        <p:grpSp>
          <p:nvGrpSpPr>
            <p:cNvPr id="3176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6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6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6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68" name="文本框 64"/>
            <p:cNvSpPr txBox="1"/>
            <p:nvPr/>
          </p:nvSpPr>
          <p:spPr>
            <a:xfrm>
              <a:off x="3202" y="3197"/>
              <a:ext cx="1279" cy="1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驰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69" name="组合 29"/>
          <p:cNvGrpSpPr/>
          <p:nvPr/>
        </p:nvGrpSpPr>
        <p:grpSpPr>
          <a:xfrm>
            <a:off x="6369050" y="2076450"/>
            <a:ext cx="1004888" cy="1042988"/>
            <a:chOff x="3157" y="3140"/>
            <a:chExt cx="1584" cy="1637"/>
          </a:xfrm>
        </p:grpSpPr>
        <p:grpSp>
          <p:nvGrpSpPr>
            <p:cNvPr id="3177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7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7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7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74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辽</a:t>
              </a:r>
              <a:endParaRPr lang="zh-CN" altLang="en-US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75" name="组合 29"/>
          <p:cNvGrpSpPr/>
          <p:nvPr/>
        </p:nvGrpSpPr>
        <p:grpSpPr>
          <a:xfrm>
            <a:off x="7675563" y="2076450"/>
            <a:ext cx="1003300" cy="1042988"/>
            <a:chOff x="3157" y="3140"/>
            <a:chExt cx="1584" cy="1645"/>
          </a:xfrm>
        </p:grpSpPr>
        <p:grpSp>
          <p:nvGrpSpPr>
            <p:cNvPr id="3177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7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7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7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80" name="文本框 64"/>
            <p:cNvSpPr txBox="1"/>
            <p:nvPr/>
          </p:nvSpPr>
          <p:spPr>
            <a:xfrm>
              <a:off x="3202" y="3198"/>
              <a:ext cx="1278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绵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81" name="组合 29"/>
          <p:cNvGrpSpPr/>
          <p:nvPr/>
        </p:nvGrpSpPr>
        <p:grpSpPr>
          <a:xfrm>
            <a:off x="8990013" y="2076450"/>
            <a:ext cx="1004887" cy="1042988"/>
            <a:chOff x="3157" y="3140"/>
            <a:chExt cx="1584" cy="1645"/>
          </a:xfrm>
        </p:grpSpPr>
        <p:grpSp>
          <p:nvGrpSpPr>
            <p:cNvPr id="3178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8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8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8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86" name="文本框 64"/>
            <p:cNvSpPr txBox="1"/>
            <p:nvPr/>
          </p:nvSpPr>
          <p:spPr>
            <a:xfrm>
              <a:off x="3202" y="3198"/>
              <a:ext cx="1279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凳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87" name="组合 3"/>
          <p:cNvGrpSpPr/>
          <p:nvPr/>
        </p:nvGrpSpPr>
        <p:grpSpPr>
          <a:xfrm>
            <a:off x="1531938" y="3495675"/>
            <a:ext cx="1006475" cy="1042988"/>
            <a:chOff x="3157" y="3140"/>
            <a:chExt cx="1584" cy="1637"/>
          </a:xfrm>
        </p:grpSpPr>
        <p:grpSp>
          <p:nvGrpSpPr>
            <p:cNvPr id="3178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8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9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9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92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铃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93" name="组合 9"/>
          <p:cNvGrpSpPr/>
          <p:nvPr/>
        </p:nvGrpSpPr>
        <p:grpSpPr>
          <a:xfrm>
            <a:off x="2938463" y="3495675"/>
            <a:ext cx="1003300" cy="1042988"/>
            <a:chOff x="3157" y="3140"/>
            <a:chExt cx="1584" cy="1635"/>
          </a:xfrm>
        </p:grpSpPr>
        <p:grpSp>
          <p:nvGrpSpPr>
            <p:cNvPr id="3179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79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79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9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798" name="文本框 64"/>
            <p:cNvSpPr txBox="1"/>
            <p:nvPr/>
          </p:nvSpPr>
          <p:spPr>
            <a:xfrm>
              <a:off x="3202" y="3197"/>
              <a:ext cx="1278" cy="1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铛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799" name="组合 15"/>
          <p:cNvGrpSpPr/>
          <p:nvPr/>
        </p:nvGrpSpPr>
        <p:grpSpPr>
          <a:xfrm>
            <a:off x="4341813" y="3497263"/>
            <a:ext cx="1004887" cy="1042987"/>
            <a:chOff x="3157" y="3140"/>
            <a:chExt cx="1584" cy="1637"/>
          </a:xfrm>
        </p:grpSpPr>
        <p:grpSp>
          <p:nvGrpSpPr>
            <p:cNvPr id="31800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0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0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0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04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罐</a:t>
              </a:r>
              <a:endParaRPr lang="zh-CN" altLang="en-US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805" name="组合 21"/>
          <p:cNvGrpSpPr/>
          <p:nvPr/>
        </p:nvGrpSpPr>
        <p:grpSpPr>
          <a:xfrm>
            <a:off x="5745163" y="3497263"/>
            <a:ext cx="1006475" cy="1042987"/>
            <a:chOff x="3157" y="3140"/>
            <a:chExt cx="1584" cy="1635"/>
          </a:xfrm>
        </p:grpSpPr>
        <p:grpSp>
          <p:nvGrpSpPr>
            <p:cNvPr id="31806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0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0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0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10" name="文本框 64"/>
            <p:cNvSpPr txBox="1"/>
            <p:nvPr/>
          </p:nvSpPr>
          <p:spPr>
            <a:xfrm>
              <a:off x="3202" y="3197"/>
              <a:ext cx="1279" cy="1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恢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811" name="组合 29"/>
          <p:cNvGrpSpPr/>
          <p:nvPr/>
        </p:nvGrpSpPr>
        <p:grpSpPr>
          <a:xfrm>
            <a:off x="7150100" y="3498850"/>
            <a:ext cx="1004888" cy="1042988"/>
            <a:chOff x="3157" y="3140"/>
            <a:chExt cx="1584" cy="1637"/>
          </a:xfrm>
        </p:grpSpPr>
        <p:grpSp>
          <p:nvGrpSpPr>
            <p:cNvPr id="3181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1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1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1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16" name="文本框 64"/>
            <p:cNvSpPr txBox="1"/>
            <p:nvPr/>
          </p:nvSpPr>
          <p:spPr>
            <a:xfrm>
              <a:off x="3202" y="3197"/>
              <a:ext cx="1279" cy="15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踢</a:t>
              </a:r>
              <a:endParaRPr lang="zh-CN" altLang="en-US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817" name="组合 29"/>
          <p:cNvGrpSpPr/>
          <p:nvPr/>
        </p:nvGrpSpPr>
        <p:grpSpPr>
          <a:xfrm>
            <a:off x="8456613" y="3498850"/>
            <a:ext cx="1003300" cy="1042988"/>
            <a:chOff x="3157" y="3140"/>
            <a:chExt cx="1584" cy="1645"/>
          </a:xfrm>
        </p:grpSpPr>
        <p:grpSp>
          <p:nvGrpSpPr>
            <p:cNvPr id="31818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1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2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2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22" name="文本框 64"/>
            <p:cNvSpPr txBox="1"/>
            <p:nvPr/>
          </p:nvSpPr>
          <p:spPr>
            <a:xfrm>
              <a:off x="3202" y="3198"/>
              <a:ext cx="1278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牲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823" name="组合 29"/>
          <p:cNvGrpSpPr/>
          <p:nvPr/>
        </p:nvGrpSpPr>
        <p:grpSpPr>
          <a:xfrm>
            <a:off x="9771063" y="3498850"/>
            <a:ext cx="1004887" cy="1042988"/>
            <a:chOff x="3157" y="3140"/>
            <a:chExt cx="1584" cy="1645"/>
          </a:xfrm>
        </p:grpSpPr>
        <p:grpSp>
          <p:nvGrpSpPr>
            <p:cNvPr id="31824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2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2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2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28" name="文本框 64"/>
            <p:cNvSpPr txBox="1"/>
            <p:nvPr/>
          </p:nvSpPr>
          <p:spPr>
            <a:xfrm>
              <a:off x="3202" y="3198"/>
              <a:ext cx="1279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畜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2874963" y="4867275"/>
            <a:ext cx="6535738" cy="8842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 sz="4000" b="1" spc="300" noProof="1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注意这些字的笔画顺序哟！</a:t>
            </a:r>
            <a:endParaRPr lang="zh-CN" altLang="en-US" sz="4000" b="1" spc="300" noProof="1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281113" y="815975"/>
            <a:ext cx="2273300" cy="641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/>
            <a:r>
              <a:rPr lang="zh-CN" altLang="en-US" sz="3600" b="1" spc="1600" noProof="1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会写字</a:t>
            </a:r>
            <a:endParaRPr lang="zh-CN" altLang="en-US" sz="3600" b="1" spc="1600" noProof="1">
              <a:solidFill>
                <a:schemeClr val="accent6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1831" name="组合 29"/>
          <p:cNvGrpSpPr/>
          <p:nvPr/>
        </p:nvGrpSpPr>
        <p:grpSpPr>
          <a:xfrm>
            <a:off x="10329863" y="2076450"/>
            <a:ext cx="1004887" cy="1042988"/>
            <a:chOff x="3157" y="3140"/>
            <a:chExt cx="1584" cy="1646"/>
          </a:xfrm>
        </p:grpSpPr>
        <p:grpSp>
          <p:nvGrpSpPr>
            <p:cNvPr id="31832" name="组合 7"/>
            <p:cNvGrpSpPr/>
            <p:nvPr/>
          </p:nvGrpSpPr>
          <p:grpSpPr>
            <a:xfrm>
              <a:off x="3157" y="3140"/>
              <a:ext cx="1584" cy="1610"/>
              <a:chOff x="2437" y="2032"/>
              <a:chExt cx="1244" cy="1264"/>
            </a:xfrm>
          </p:grpSpPr>
          <p:sp>
            <p:nvSpPr>
              <p:cNvPr id="3183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cxnSp>
            <p:nvCxnSpPr>
              <p:cNvPr id="3183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35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1836" name="文本框 64"/>
            <p:cNvSpPr txBox="1"/>
            <p:nvPr/>
          </p:nvSpPr>
          <p:spPr>
            <a:xfrm>
              <a:off x="3202" y="3198"/>
              <a:ext cx="1279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6000" b="1" dirty="0">
                  <a:latin typeface="楷体" panose="02010609060101010101" charset="-122"/>
                  <a:ea typeface="楷体" panose="02010609060101010101" charset="-122"/>
                </a:rPr>
                <a:t>吆</a:t>
              </a:r>
              <a:endParaRPr lang="zh-CN" altLang="en-US" sz="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</p:bldLst>
  </p:timing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1556</Words>
  <Application>WPS 演示</Application>
  <PresentationFormat/>
  <Paragraphs>245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黑体</vt:lpstr>
      <vt:lpstr>楷体</vt:lpstr>
      <vt:lpstr>GB Pinyinok-D</vt:lpstr>
      <vt:lpstr>汉仪中楷简</vt:lpstr>
      <vt:lpstr>田氏颜体大字库</vt:lpstr>
      <vt:lpstr>仿宋</vt:lpstr>
      <vt:lpstr>Arial Unicode MS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qwe</cp:lastModifiedBy>
  <cp:revision>36</cp:revision>
  <dcterms:created xsi:type="dcterms:W3CDTF">2019-06-19T02:08:00Z</dcterms:created>
  <dcterms:modified xsi:type="dcterms:W3CDTF">2021-11-02T08:05:20Z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09938BED67284F93B4D8F26E242A4455</vt:lpwstr>
  </property>
</Properties>
</file>