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15" r:id="rId3"/>
    <p:sldId id="418" r:id="rId4"/>
    <p:sldId id="419" r:id="rId6"/>
    <p:sldId id="423" r:id="rId7"/>
    <p:sldId id="424" r:id="rId8"/>
    <p:sldId id="422" r:id="rId9"/>
    <p:sldId id="425" r:id="rId10"/>
    <p:sldId id="421" r:id="rId11"/>
    <p:sldId id="426" r:id="rId12"/>
    <p:sldId id="420" r:id="rId13"/>
    <p:sldId id="427" r:id="rId14"/>
    <p:sldId id="428" r:id="rId15"/>
    <p:sldId id="429" r:id="rId16"/>
    <p:sldId id="430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00FF"/>
    <a:srgbClr val="0066FF"/>
    <a:srgbClr val="33CCFF"/>
    <a:srgbClr val="FFCCFF"/>
    <a:srgbClr val="CC0099"/>
    <a:srgbClr val="99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357"/>
  </p:normalViewPr>
  <p:slideViewPr>
    <p:cSldViewPr showGuides="1">
      <p:cViewPr varScale="1">
        <p:scale>
          <a:sx n="86" d="100"/>
          <a:sy n="86" d="100"/>
        </p:scale>
        <p:origin x="-1092" y="-84"/>
      </p:cViewPr>
      <p:guideLst>
        <p:guide orient="horz" pos="2160"/>
        <p:guide pos="2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Rectangle 4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2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zh-CN" sz="1200" dirty="0">
                <a:solidFill>
                  <a:srgbClr val="000000"/>
                </a:solidFill>
                <a:latin typeface="Arial" panose="020B0604020202020204" pitchFamily="34" charset="0"/>
              </a:rPr>
              <a:t>绿色圃中小学教育网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</a:rPr>
              <a:t>http://www.lspjy.com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3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zh-CN" sz="1200" dirty="0">
                <a:solidFill>
                  <a:srgbClr val="000000"/>
                </a:solidFill>
                <a:latin typeface="Arial" panose="020B0604020202020204" pitchFamily="34" charset="0"/>
              </a:rPr>
              <a:t>绿色圃中小学教育网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</a:rPr>
              <a:t>http://www.lspjy.com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4" name="灯片编号占位符 5"/>
          <p:cNvSpPr txBox="1"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WordArt 6"/>
          <p:cNvSpPr>
            <a:spLocks noTextEdit="1"/>
          </p:cNvSpPr>
          <p:nvPr/>
        </p:nvSpPr>
        <p:spPr>
          <a:xfrm>
            <a:off x="1752600" y="2017713"/>
            <a:ext cx="6010275" cy="2058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金字塔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Box 3"/>
          <p:cNvSpPr txBox="1"/>
          <p:nvPr/>
        </p:nvSpPr>
        <p:spPr>
          <a:xfrm>
            <a:off x="684213" y="892175"/>
            <a:ext cx="7704137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金字塔夕照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是一篇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写景抒情散文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，作者选取夕阳照射下的金字塔这一特定场景，通过记叙自己的所见所思所感，为我们描绘了一幅夕阳照射下的金字塔的美丽图景。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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不可思议的金字塔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是一篇图文结合的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非连续性文本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是一篇说明性质的文章。它既有文字的描述，还有数据、图标、示意图、批注，是一种多元的文本形式，而且文字表述是片段式的。文本介绍了古埃及金字塔的地理位置、久远的建筑年代、雄伟的外观、精湛的工艺、巧妙的设计，以及古埃及悠久的文明和取得的成就，以突出表现金字塔的“不可思议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275856" y="764704"/>
            <a:ext cx="22429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拓展深入</a:t>
            </a:r>
            <a:endParaRPr kumimoji="0" lang="zh-CN" altLang="en-US" sz="40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699" name="TextBox 2"/>
          <p:cNvSpPr txBox="1"/>
          <p:nvPr/>
        </p:nvSpPr>
        <p:spPr>
          <a:xfrm>
            <a:off x="395288" y="1628775"/>
            <a:ext cx="84248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非连续性文本如何筛选信息？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9700" name="左弧形箭头 3"/>
          <p:cNvSpPr/>
          <p:nvPr/>
        </p:nvSpPr>
        <p:spPr>
          <a:xfrm rot="-1702539">
            <a:off x="1455738" y="2513013"/>
            <a:ext cx="658812" cy="1595437"/>
          </a:xfrm>
          <a:prstGeom prst="curvedRightArrow">
            <a:avLst>
              <a:gd name="adj1" fmla="val 25011"/>
              <a:gd name="adj2" fmla="val 50036"/>
              <a:gd name="adj3" fmla="val 25000"/>
            </a:avLst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9701" name="TextBox 4"/>
          <p:cNvSpPr txBox="1"/>
          <p:nvPr/>
        </p:nvSpPr>
        <p:spPr>
          <a:xfrm>
            <a:off x="3132138" y="2276475"/>
            <a:ext cx="4587875" cy="3786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阅读非连续性文本时筛选信息主要有两种方法：（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）逐条分析。即看一下每一部分有什么信息，图上画了什么、有什么文字。例如，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不可思议的金字塔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中，右上角的示意图提示我们金字塔位于开罗郊外的沙漠中，借助金字塔的示意图可以帮助我们了解金字塔的外形，以及塔高和塔基边长。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2" name="TextBox 5"/>
          <p:cNvSpPr txBox="1"/>
          <p:nvPr/>
        </p:nvSpPr>
        <p:spPr>
          <a:xfrm rot="-1875991">
            <a:off x="1430338" y="3670300"/>
            <a:ext cx="614362" cy="18462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方法一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左弧形箭头 1"/>
          <p:cNvSpPr/>
          <p:nvPr/>
        </p:nvSpPr>
        <p:spPr>
          <a:xfrm rot="-1702539">
            <a:off x="1455738" y="2513013"/>
            <a:ext cx="658812" cy="1595437"/>
          </a:xfrm>
          <a:prstGeom prst="curvedRightArrow">
            <a:avLst>
              <a:gd name="adj1" fmla="val 25011"/>
              <a:gd name="adj2" fmla="val 50036"/>
              <a:gd name="adj3" fmla="val 25000"/>
            </a:avLst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0723" name="TextBox 2"/>
          <p:cNvSpPr txBox="1"/>
          <p:nvPr/>
        </p:nvSpPr>
        <p:spPr>
          <a:xfrm rot="-1875991">
            <a:off x="1430338" y="3670300"/>
            <a:ext cx="614362" cy="18462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方法二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0724" name="TextBox 3"/>
          <p:cNvSpPr txBox="1"/>
          <p:nvPr/>
        </p:nvSpPr>
        <p:spPr>
          <a:xfrm>
            <a:off x="3492500" y="1228725"/>
            <a:ext cx="4324350" cy="4832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）归纳概括。即对文本信息进行归纳概括以提取有用信息。例如，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不可思议的金字塔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中，第一部分可以概括为主要介绍了胡夫金字塔的地理位置、久远的建筑年代、雄伟的外观、精湛的工艺、巧妙的设计；第二部分主要介绍了古埃及悠久的文明及取得的成就。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2724703" y="874130"/>
            <a:ext cx="34999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966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归纳总结</a:t>
            </a:r>
            <a:endParaRPr kumimoji="0" lang="zh-CN" altLang="en-US" sz="5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966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174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088" y="2271713"/>
            <a:ext cx="8486775" cy="2314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67544" y="858176"/>
            <a:ext cx="36631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课后作业：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方正舒体" panose="02010601030101010101" pitchFamily="2" charset="-122"/>
              <a:ea typeface="方正舒体" panose="02010601030101010101" pitchFamily="2" charset="-122"/>
              <a:cs typeface="+mn-cs"/>
            </a:endParaRPr>
          </a:p>
        </p:txBody>
      </p:sp>
      <p:sp>
        <p:nvSpPr>
          <p:cNvPr id="32771" name="TextBox 2"/>
          <p:cNvSpPr txBox="1"/>
          <p:nvPr/>
        </p:nvSpPr>
        <p:spPr>
          <a:xfrm>
            <a:off x="1116013" y="2349500"/>
            <a:ext cx="7127875" cy="120015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搜集资料，用自己喜欢的方式介绍金字塔。</a:t>
            </a:r>
            <a:endParaRPr lang="zh-CN" altLang="en-US" sz="36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213" y="1023938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3" name="组合 5"/>
          <p:cNvGrpSpPr/>
          <p:nvPr/>
        </p:nvGrpSpPr>
        <p:grpSpPr>
          <a:xfrm>
            <a:off x="119063" y="1622425"/>
            <a:ext cx="2073275" cy="6350"/>
            <a:chOff x="0" y="656178"/>
            <a:chExt cx="2071702" cy="5754"/>
          </a:xfrm>
        </p:grpSpPr>
        <p:sp>
          <p:nvSpPr>
            <p:cNvPr id="20486" name="直线连接符 21"/>
            <p:cNvSpPr/>
            <p:nvPr/>
          </p:nvSpPr>
          <p:spPr>
            <a:xfrm flipV="1">
              <a:off x="0" y="656178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10" name="矩形 9"/>
          <p:cNvSpPr/>
          <p:nvPr/>
        </p:nvSpPr>
        <p:spPr>
          <a:xfrm>
            <a:off x="5004012" y="908930"/>
            <a:ext cx="187205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rgbClr val="333399"/>
                  </a:solidFill>
                  <a:prstDash val="solid"/>
                </a:ln>
                <a:solidFill>
                  <a:srgbClr val="333399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我会认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rgbClr val="333399"/>
                </a:solidFill>
                <a:prstDash val="solid"/>
              </a:ln>
              <a:solidFill>
                <a:srgbClr val="333399">
                  <a:lumMod val="40000"/>
                  <a:lumOff val="60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5" name="Text Box 5"/>
          <p:cNvSpPr txBox="1"/>
          <p:nvPr/>
        </p:nvSpPr>
        <p:spPr>
          <a:xfrm>
            <a:off x="504825" y="1700213"/>
            <a:ext cx="841057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方正中等线简体"/>
                <a:ea typeface="方正中等线简体"/>
              </a:rPr>
              <a:t>yì                kuì  yì            xiá   </a:t>
            </a:r>
            <a:endParaRPr lang="en-US" altLang="zh-CN" sz="3200" dirty="0">
              <a:solidFill>
                <a:srgbClr val="FF0000"/>
              </a:solidFill>
              <a:latin typeface="方正中等线简体"/>
              <a:ea typeface="方正中等线简体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zh-CN" altLang="en-US" sz="3200" b="1" dirty="0">
                <a:solidFill>
                  <a:srgbClr val="000000"/>
                </a:solidFill>
                <a:latin typeface="方正中等线简体"/>
                <a:ea typeface="楷体" panose="02010609060101010101" pitchFamily="49" charset="-122"/>
              </a:rPr>
              <a:t>译（文 ）（羞）愧  熠熠（发光） 遐（想）</a:t>
            </a:r>
            <a:endParaRPr lang="en-US" altLang="zh-CN" sz="3200" b="1" dirty="0">
              <a:solidFill>
                <a:srgbClr val="000000"/>
              </a:solidFill>
              <a:latin typeface="方正中等线简体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方正中等线简体"/>
                <a:ea typeface="楷体" panose="02010609060101010101" pitchFamily="49" charset="-122"/>
              </a:rPr>
              <a:t>nián            rèn  āi                làn</a:t>
            </a:r>
            <a:endParaRPr lang="en-US" altLang="zh-CN" sz="3200" dirty="0">
              <a:solidFill>
                <a:srgbClr val="FF0000"/>
              </a:solidFill>
              <a:latin typeface="方正中等线简体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zh-CN" altLang="en-US" sz="3200" b="1" dirty="0">
                <a:solidFill>
                  <a:srgbClr val="000000"/>
                </a:solidFill>
                <a:latin typeface="方正中等线简体"/>
                <a:ea typeface="楷体" panose="02010609060101010101" pitchFamily="49" charset="-122"/>
              </a:rPr>
              <a:t>黏（着 ）（刀）刃   埃（及）  （泛）滥</a:t>
            </a:r>
            <a:endParaRPr lang="en-US" altLang="zh-CN" sz="3200" b="1" dirty="0">
              <a:solidFill>
                <a:srgbClr val="000000"/>
              </a:solidFill>
              <a:latin typeface="方正中等线简体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en-US" altLang="zh-CN" sz="3200" b="1" dirty="0">
                <a:solidFill>
                  <a:srgbClr val="FF0000"/>
                </a:solidFill>
                <a:latin typeface="方正中等线简体"/>
                <a:ea typeface="楷体" panose="02010609060101010101" pitchFamily="49" charset="-122"/>
              </a:rPr>
              <a:t>yū            </a:t>
            </a:r>
            <a:r>
              <a:rPr lang="en-US" altLang="zh-CN" sz="3200" dirty="0">
                <a:solidFill>
                  <a:srgbClr val="FF0000"/>
                </a:solidFill>
                <a:latin typeface="方正中等线简体"/>
                <a:ea typeface="楷体" panose="02010609060101010101" pitchFamily="49" charset="-122"/>
              </a:rPr>
              <a:t>zhàn</a:t>
            </a:r>
            <a:endParaRPr lang="en-US" altLang="zh-CN" sz="3200" dirty="0">
              <a:solidFill>
                <a:srgbClr val="FF0000"/>
              </a:solidFill>
              <a:latin typeface="方正中等线简体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zh-CN" altLang="en-US" sz="3200" b="1" dirty="0">
                <a:solidFill>
                  <a:srgbClr val="000000"/>
                </a:solidFill>
                <a:latin typeface="方正中等线简体"/>
                <a:ea typeface="楷体" panose="02010609060101010101" pitchFamily="49" charset="-122"/>
              </a:rPr>
              <a:t>淤（泥） （精）湛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方正中等线简体"/>
                <a:ea typeface="方正中等线简体"/>
              </a:rPr>
              <a:t>       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endParaRPr lang="zh-CN" altLang="en-US" dirty="0"/>
          </a:p>
        </p:txBody>
      </p:sp>
      <p:pic>
        <p:nvPicPr>
          <p:cNvPr id="21507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52400" y="1371600"/>
            <a:ext cx="2017713" cy="530225"/>
          </a:xfrm>
        </p:spPr>
      </p:pic>
      <p:pic>
        <p:nvPicPr>
          <p:cNvPr id="2150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200"/>
            <a:ext cx="2084388" cy="42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5257782" y="1143060"/>
            <a:ext cx="203874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rgbClr val="333399"/>
                  </a:solidFill>
                  <a:prstDash val="solid"/>
                </a:ln>
                <a:solidFill>
                  <a:srgbClr val="333399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多音字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rgbClr val="333399"/>
                </a:solidFill>
                <a:prstDash val="solid"/>
              </a:ln>
              <a:solidFill>
                <a:srgbClr val="333399">
                  <a:lumMod val="40000"/>
                  <a:lumOff val="60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10" name="AutoShape 3"/>
          <p:cNvSpPr/>
          <p:nvPr/>
        </p:nvSpPr>
        <p:spPr>
          <a:xfrm>
            <a:off x="1270000" y="2828925"/>
            <a:ext cx="609600" cy="1676400"/>
          </a:xfrm>
          <a:prstGeom prst="leftBrace">
            <a:avLst>
              <a:gd name="adj1" fmla="val 44572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0" hangingPunct="0">
              <a:buFontTx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1" name="Rectangle 7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>
              <a:buFontTx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2" name="Rectangle 8"/>
          <p:cNvSpPr/>
          <p:nvPr/>
        </p:nvSpPr>
        <p:spPr>
          <a:xfrm>
            <a:off x="4040188" y="3249613"/>
            <a:ext cx="482600" cy="2460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 eaLnBrk="0" hangingPunct="0">
              <a:buFontTx/>
            </a:pPr>
            <a:r>
              <a:rPr lang="zh-CN" altLang="en-US" sz="1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3" name="TextBox 7"/>
          <p:cNvSpPr txBox="1"/>
          <p:nvPr/>
        </p:nvSpPr>
        <p:spPr>
          <a:xfrm>
            <a:off x="684213" y="3313113"/>
            <a:ext cx="11715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zh-CN" altLang="en-US" sz="4000" dirty="0">
                <a:solidFill>
                  <a:srgbClr val="000000"/>
                </a:solidFill>
                <a:latin typeface="Arial" panose="020B0604020202020204" pitchFamily="34" charset="0"/>
              </a:rPr>
              <a:t>澄</a:t>
            </a:r>
            <a:endParaRPr lang="zh-CN" altLang="en-US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4" name="TextBox 10"/>
          <p:cNvSpPr txBox="1"/>
          <p:nvPr/>
        </p:nvSpPr>
        <p:spPr>
          <a:xfrm>
            <a:off x="1879600" y="2584450"/>
            <a:ext cx="32289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dèng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（黄澄澄）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5" name="TextBox 11"/>
          <p:cNvSpPr txBox="1"/>
          <p:nvPr/>
        </p:nvSpPr>
        <p:spPr>
          <a:xfrm>
            <a:off x="1879600" y="4149725"/>
            <a:ext cx="2590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chéng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（澄澈）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6" name="TextBox 7"/>
          <p:cNvSpPr txBox="1"/>
          <p:nvPr/>
        </p:nvSpPr>
        <p:spPr>
          <a:xfrm>
            <a:off x="4313238" y="3246438"/>
            <a:ext cx="11715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zh-CN" altLang="en-US" sz="4000" dirty="0">
                <a:solidFill>
                  <a:srgbClr val="000000"/>
                </a:solidFill>
                <a:latin typeface="Arial" panose="020B0604020202020204" pitchFamily="34" charset="0"/>
              </a:rPr>
              <a:t>卷</a:t>
            </a:r>
            <a:endParaRPr lang="zh-CN" altLang="en-US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7" name="AutoShape 3"/>
          <p:cNvSpPr/>
          <p:nvPr/>
        </p:nvSpPr>
        <p:spPr>
          <a:xfrm>
            <a:off x="4959350" y="2816225"/>
            <a:ext cx="609600" cy="1676400"/>
          </a:xfrm>
          <a:prstGeom prst="leftBrace">
            <a:avLst>
              <a:gd name="adj1" fmla="val 44572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0" hangingPunct="0">
              <a:buFontTx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8" name="TextBox 10"/>
          <p:cNvSpPr txBox="1"/>
          <p:nvPr/>
        </p:nvSpPr>
        <p:spPr>
          <a:xfrm>
            <a:off x="5594350" y="2598738"/>
            <a:ext cx="32289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juàn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（画卷）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519" name="TextBox 10"/>
          <p:cNvSpPr txBox="1"/>
          <p:nvPr/>
        </p:nvSpPr>
        <p:spPr>
          <a:xfrm>
            <a:off x="5594350" y="4130675"/>
            <a:ext cx="32289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buFontTx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juǎn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（卷纸）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23527" y="668499"/>
            <a:ext cx="250100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初读感知：</a:t>
            </a:r>
            <a:endParaRPr kumimoji="0" lang="zh-CN" altLang="en-US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2531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33600"/>
            <a:ext cx="9144000" cy="431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TextBox 5"/>
          <p:cNvSpPr txBox="1"/>
          <p:nvPr/>
        </p:nvSpPr>
        <p:spPr>
          <a:xfrm>
            <a:off x="508000" y="1484313"/>
            <a:ext cx="81375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金字塔夕照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，你了解了哪些金字塔的知识？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Box 1"/>
          <p:cNvSpPr txBox="1"/>
          <p:nvPr/>
        </p:nvSpPr>
        <p:spPr>
          <a:xfrm>
            <a:off x="1784350" y="1341438"/>
            <a:ext cx="5473700" cy="4030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）这三座金字塔在开罗郊外的尼罗河岸边。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）金字塔的形状像一个“金”的汉字。金字塔是人类劳动和智慧的结晶。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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）大漠夕照下的金字塔像用纯金铸成的，色彩令人难忘。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23527" y="668499"/>
            <a:ext cx="250100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初读感知：</a:t>
            </a:r>
            <a:endParaRPr kumimoji="0" lang="zh-CN" altLang="en-US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4579" name="图片 5"/>
          <p:cNvPicPr>
            <a:picLocks noChangeAspect="1"/>
          </p:cNvPicPr>
          <p:nvPr/>
        </p:nvPicPr>
        <p:blipFill>
          <a:blip r:embed="rId1"/>
          <a:srcRect b="9966"/>
          <a:stretch>
            <a:fillRect/>
          </a:stretch>
        </p:blipFill>
        <p:spPr>
          <a:xfrm>
            <a:off x="4763" y="2276475"/>
            <a:ext cx="9144000" cy="356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TextBox 6"/>
          <p:cNvSpPr txBox="1"/>
          <p:nvPr/>
        </p:nvSpPr>
        <p:spPr>
          <a:xfrm>
            <a:off x="-79375" y="1671638"/>
            <a:ext cx="982345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不可思议的金字塔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，你了解了哪些金字塔的知识？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Box 1"/>
          <p:cNvSpPr txBox="1"/>
          <p:nvPr/>
        </p:nvSpPr>
        <p:spPr>
          <a:xfrm>
            <a:off x="1577975" y="981075"/>
            <a:ext cx="5832475" cy="5262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）胡夫金字塔位于开罗郊外的沙漠里。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）胡夫金字塔是世界上最大的金字塔。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）很长一段时间内，胡夫金字塔是世界上最高的建筑物。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）胡夫金字塔的用材、高度、塔基面积和体积。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）胡夫金字塔塔身的石块之间没有任何黏着物，至今仍很难用一把锋利的刀刃插入缝隙里。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）胡夫金字塔的相关数据很神奇。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23527" y="668499"/>
            <a:ext cx="250100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对比把握：</a:t>
            </a:r>
            <a:endParaRPr kumimoji="0" lang="zh-CN" altLang="en-US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6627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2060575"/>
            <a:ext cx="2736850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TextBox 6"/>
          <p:cNvSpPr txBox="1"/>
          <p:nvPr/>
        </p:nvSpPr>
        <p:spPr>
          <a:xfrm>
            <a:off x="3492500" y="1314450"/>
            <a:ext cx="20161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金字塔夕照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6629" name="TextBox 7"/>
          <p:cNvSpPr txBox="1"/>
          <p:nvPr/>
        </p:nvSpPr>
        <p:spPr>
          <a:xfrm>
            <a:off x="5867400" y="1285875"/>
            <a:ext cx="309721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不可思议的金字塔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6630" name="左大括号 8"/>
          <p:cNvSpPr/>
          <p:nvPr/>
        </p:nvSpPr>
        <p:spPr>
          <a:xfrm rot="-5400000">
            <a:off x="5791200" y="363538"/>
            <a:ext cx="693738" cy="3563937"/>
          </a:xfrm>
          <a:prstGeom prst="leftBrace">
            <a:avLst>
              <a:gd name="adj1" fmla="val 8348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6631" name="TextBox 9"/>
          <p:cNvSpPr txBox="1"/>
          <p:nvPr/>
        </p:nvSpPr>
        <p:spPr>
          <a:xfrm>
            <a:off x="5343525" y="2636838"/>
            <a:ext cx="26289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主要内容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6632" name="下箭头 10"/>
          <p:cNvSpPr/>
          <p:nvPr/>
        </p:nvSpPr>
        <p:spPr>
          <a:xfrm rot="2652906">
            <a:off x="4927600" y="3254375"/>
            <a:ext cx="628650" cy="863600"/>
          </a:xfrm>
          <a:prstGeom prst="downArrow">
            <a:avLst>
              <a:gd name="adj1" fmla="val 50000"/>
              <a:gd name="adj2" fmla="val 4991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6633" name="下箭头 12"/>
          <p:cNvSpPr/>
          <p:nvPr/>
        </p:nvSpPr>
        <p:spPr>
          <a:xfrm rot="-2398436">
            <a:off x="6881813" y="3254375"/>
            <a:ext cx="628650" cy="863600"/>
          </a:xfrm>
          <a:prstGeom prst="downArrow">
            <a:avLst>
              <a:gd name="adj1" fmla="val 50000"/>
              <a:gd name="adj2" fmla="val 4991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6634" name="TextBox 13"/>
          <p:cNvSpPr txBox="1"/>
          <p:nvPr/>
        </p:nvSpPr>
        <p:spPr>
          <a:xfrm>
            <a:off x="3492500" y="4214813"/>
            <a:ext cx="23749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Times New Roman" panose="02020603050405020304" pitchFamily="18" charset="0"/>
              </a:rPr>
              <a:t>夕阳下金字塔的雄浑之美以及作者由此引发的万千思绪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26635" name="TextBox 15"/>
          <p:cNvSpPr txBox="1"/>
          <p:nvPr/>
        </p:nvSpPr>
        <p:spPr>
          <a:xfrm>
            <a:off x="6227763" y="4365625"/>
            <a:ext cx="2665412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Times New Roman" panose="02020603050405020304" pitchFamily="18" charset="0"/>
              </a:rPr>
              <a:t>金字塔的地理位置、久远的建筑年代、雄伟的外观、精湛的工艺以及巧妙的设计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23527" y="668499"/>
            <a:ext cx="250100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对比把握：</a:t>
            </a:r>
            <a:endParaRPr kumimoji="0" lang="zh-CN" altLang="en-US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765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3213100"/>
            <a:ext cx="3743325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矩形标注 3"/>
          <p:cNvSpPr/>
          <p:nvPr/>
        </p:nvSpPr>
        <p:spPr>
          <a:xfrm rot="1523616">
            <a:off x="5121275" y="1050925"/>
            <a:ext cx="3024188" cy="3024188"/>
          </a:xfrm>
          <a:prstGeom prst="wedgeRectCallout">
            <a:avLst>
              <a:gd name="adj1" fmla="val -36620"/>
              <a:gd name="adj2" fmla="val 7765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7653" name="TextBox 4"/>
          <p:cNvSpPr txBox="1"/>
          <p:nvPr/>
        </p:nvSpPr>
        <p:spPr>
          <a:xfrm rot="1600180">
            <a:off x="5516563" y="1382713"/>
            <a:ext cx="2232025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两篇文章在介绍金字塔的方式上有什么不同呢？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basetag"/>
  <p:tag name="KSO_WM_TEMPLATE_INDEX" val="20163672"/>
  <p:tag name="KSO_WM_TAG_VERSION" val="1.0"/>
  <p:tag name="KSO_WM_SLIDE_ID" val="basetag20163672_1"/>
  <p:tag name="KSO_WM_SLIDE_INDEX" val="1"/>
  <p:tag name="KSO_WM_SLIDE_ITEM_CNT" val="0"/>
  <p:tag name="KSO_WM_SLIDE_TYPE" val="title"/>
  <p:tag name="KSO_WM_TEMPLATE_THUMBS_INDEX" val="1、6、8、9、11、15、16、17、7、20、22、25、27、32、34、36、37、38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1146</Words>
  <Application>WPS 演示</Application>
  <PresentationFormat>全屏显示(4:3)</PresentationFormat>
  <Paragraphs>84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黑体</vt:lpstr>
      <vt:lpstr>方正中等线简体</vt:lpstr>
      <vt:lpstr>Segoe Print</vt:lpstr>
      <vt:lpstr>楷体</vt:lpstr>
      <vt:lpstr>Calibri</vt:lpstr>
      <vt:lpstr>方正舒体</vt:lpstr>
      <vt:lpstr>华文行楷</vt:lpstr>
      <vt:lpstr>微软雅黑</vt:lpstr>
      <vt:lpstr>Arial Unicode MS</vt:lpstr>
      <vt:lpstr>Arial Black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</cp:revision>
  <dcterms:created xsi:type="dcterms:W3CDTF">2021-02-05T01:06:00Z</dcterms:created>
  <dcterms:modified xsi:type="dcterms:W3CDTF">2021-11-02T08:08:04Z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2F87608676FE4C378E65EB90A5605C22</vt:lpwstr>
  </property>
</Properties>
</file>