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5"/>
  </p:notesMasterIdLst>
  <p:sldIdLst>
    <p:sldId id="327" r:id="rId3"/>
    <p:sldId id="328" r:id="rId4"/>
    <p:sldId id="325" r:id="rId5"/>
    <p:sldId id="329" r:id="rId6"/>
    <p:sldId id="330" r:id="rId7"/>
    <p:sldId id="331" r:id="rId8"/>
    <p:sldId id="414" r:id="rId9"/>
    <p:sldId id="415" r:id="rId10"/>
    <p:sldId id="333" r:id="rId11"/>
    <p:sldId id="334" r:id="rId12"/>
    <p:sldId id="335" r:id="rId13"/>
    <p:sldId id="336" r:id="rId14"/>
    <p:sldId id="339" r:id="rId15"/>
    <p:sldId id="424" r:id="rId16"/>
    <p:sldId id="425" r:id="rId17"/>
    <p:sldId id="426" r:id="rId18"/>
    <p:sldId id="427" r:id="rId19"/>
    <p:sldId id="428" r:id="rId20"/>
    <p:sldId id="429" r:id="rId21"/>
    <p:sldId id="430" r:id="rId22"/>
    <p:sldId id="432" r:id="rId23"/>
    <p:sldId id="324" r:id="rId24"/>
  </p:sldIdLst>
  <p:sldSz cx="9144000" cy="51435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9177"/>
  </p:normalViewPr>
  <p:slideViewPr>
    <p:cSldViewPr showGuides="1">
      <p:cViewPr>
        <p:scale>
          <a:sx n="130" d="100"/>
          <a:sy n="130" d="100"/>
        </p:scale>
        <p:origin x="-1074" y="-42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notesMaster" Target="notesMasters/notesMaster1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FF7C71F-E075-478B-AE9F-37D69B78A191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p>
            <a:pPr lvl="0" algn="r" eaLnBrk="1" fontAlgn="base" hangingPunct="1">
              <a:buNone/>
            </a:pPr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5602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5603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p>
            <a:pPr lvl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</a:rPr>
            </a:fld>
            <a:endParaRPr lang="zh-CN" altLang="en-US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502412" y="1941211"/>
            <a:ext cx="8139178" cy="674375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405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fontAlgn="auto"/>
            <a:r>
              <a:rPr lang="zh-CN" altLang="en-US" sz="4050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502412" y="2674620"/>
            <a:ext cx="8139178" cy="713238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8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auto"/>
            <a:r>
              <a:rPr lang="zh-CN" altLang="en-US" strike="noStrike" noProof="1" dirty="0"/>
              <a:t>单击此处编辑副标题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502448" y="714381"/>
            <a:ext cx="8139178" cy="378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502412" y="1941211"/>
            <a:ext cx="8139178" cy="674375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05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 fontAlgn="auto"/>
            <a:r>
              <a:rPr sz="4050" strike="noStrike" noProof="1">
                <a:sym typeface="+mn-ea"/>
              </a:rPr>
              <a:t>单击此处编辑标题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24000"/>
            <a:ext cx="8139178" cy="486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12" y="972000"/>
            <a:ext cx="8139178" cy="3781016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48" y="2856548"/>
            <a:ext cx="8139178" cy="468634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27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2444" y="3383756"/>
            <a:ext cx="8139178" cy="808489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2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24000"/>
            <a:ext cx="8139178" cy="486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2448" y="972000"/>
            <a:ext cx="3962432" cy="3780000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79158" y="972000"/>
            <a:ext cx="3962432" cy="3780000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24000"/>
            <a:ext cx="8139178" cy="486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502448" y="972000"/>
            <a:ext cx="3962432" cy="285752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auto"/>
            <a:r>
              <a:rPr lang="zh-CN" altLang="en-US" strike="noStrike" noProof="1" dirty="0"/>
              <a:t>单击此处编辑文本</a:t>
            </a:r>
            <a:endParaRPr lang="zh-CN" altLang="en-US" strike="noStrike" noProof="1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444" y="1341782"/>
            <a:ext cx="3962400" cy="3414176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972000"/>
            <a:ext cx="3962432" cy="28575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auto"/>
            <a:r>
              <a:rPr strike="noStrike" noProof="1">
                <a:sym typeface="+mn-ea"/>
              </a:rPr>
              <a:t>单击此处编辑文本</a:t>
            </a:r>
            <a:endParaRPr strike="noStrike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341782"/>
            <a:ext cx="3962432" cy="3414176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02448" y="972000"/>
            <a:ext cx="3962432" cy="378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endParaRPr strike="noStrike" noProof="1"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79194" y="972000"/>
            <a:ext cx="3962432" cy="37800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928351" y="714381"/>
            <a:ext cx="713238" cy="4041680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2444" y="714375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9" Type="http://schemas.openxmlformats.org/officeDocument/2006/relationships/tags" Target="../tags/tag6.xml"/><Relationship Id="rId38" Type="http://schemas.openxmlformats.org/officeDocument/2006/relationships/tags" Target="../tags/tag5.xml"/><Relationship Id="rId37" Type="http://schemas.openxmlformats.org/officeDocument/2006/relationships/tags" Target="../tags/tag4.xml"/><Relationship Id="rId36" Type="http://schemas.openxmlformats.org/officeDocument/2006/relationships/tags" Target="../tags/tag3.xml"/><Relationship Id="rId35" Type="http://schemas.openxmlformats.org/officeDocument/2006/relationships/tags" Target="../tags/tag2.xml"/><Relationship Id="rId34" Type="http://schemas.openxmlformats.org/officeDocument/2006/relationships/tags" Target="../tags/tag1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34"/>
            </p:custDataLst>
          </p:nvPr>
        </p:nvSpPr>
        <p:spPr>
          <a:xfrm>
            <a:off x="501650" y="323850"/>
            <a:ext cx="8140700" cy="485775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38100" rIns="76200" bIns="38100"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  <p:custDataLst>
              <p:tags r:id="rId35"/>
            </p:custDataLst>
          </p:nvPr>
        </p:nvSpPr>
        <p:spPr>
          <a:xfrm>
            <a:off x="501650" y="971550"/>
            <a:ext cx="8140700" cy="3779838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0" rIns="82550" bIns="0"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171450"/>
            <a:r>
              <a:rPr lang="zh-CN" altLang="en-US" dirty="0"/>
              <a:t>第二级</a:t>
            </a:r>
            <a:endParaRPr lang="zh-CN" altLang="en-US" dirty="0"/>
          </a:p>
          <a:p>
            <a:pPr lvl="2" indent="-171450"/>
            <a:r>
              <a:rPr lang="zh-CN" altLang="en-US" dirty="0"/>
              <a:t>第三级</a:t>
            </a:r>
            <a:endParaRPr lang="zh-CN" altLang="en-US" dirty="0"/>
          </a:p>
          <a:p>
            <a:pPr lvl="3" indent="-171450"/>
            <a:r>
              <a:rPr lang="zh-CN" altLang="en-US" dirty="0"/>
              <a:t>第四级</a:t>
            </a:r>
            <a:endParaRPr lang="zh-CN" altLang="en-US" dirty="0"/>
          </a:p>
          <a:p>
            <a:pPr lvl="4" indent="-17145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36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37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38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7" name="KSO_TEMPLATE" hidden="1"/>
          <p:cNvSpPr/>
          <p:nvPr>
            <p:custDataLst>
              <p:tags r:id="rId39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</p:sldLayoutIdLst>
  <p:hf sldNum="0" hdr="0" ftr="0" dt="0"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207135" algn="l"/>
        </a:tabLst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1.xml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3.xml"/><Relationship Id="rId1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13.png"/><Relationship Id="rId1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5.xml"/><Relationship Id="rId1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7.xml"/><Relationship Id="rId1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0.xml"/><Relationship Id="rId1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2.xml"/><Relationship Id="rId1" Type="http://schemas.openxmlformats.org/officeDocument/2006/relationships/image" Target="../media/image17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8.jpeg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image" Target="../media/image9.png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Picture 8" descr="http://img.article.pchome.net/00/32/58/57/pic_lib/s960x639/TNMX_1019s960x639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75806"/>
            <a:ext cx="9144000" cy="14041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8" name="直接连接符 7"/>
          <p:cNvCxnSpPr/>
          <p:nvPr/>
        </p:nvCxnSpPr>
        <p:spPr>
          <a:xfrm flipV="1">
            <a:off x="827088" y="4043363"/>
            <a:ext cx="7632700" cy="26988"/>
          </a:xfrm>
          <a:prstGeom prst="line">
            <a:avLst/>
          </a:prstGeom>
          <a:ln w="5715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6" name="TextBox 10"/>
          <p:cNvSpPr txBox="1"/>
          <p:nvPr/>
        </p:nvSpPr>
        <p:spPr>
          <a:xfrm>
            <a:off x="827088" y="3394075"/>
            <a:ext cx="7632700" cy="646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/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第七单元口语交际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7" name="TextBox 11"/>
          <p:cNvSpPr txBox="1"/>
          <p:nvPr/>
        </p:nvSpPr>
        <p:spPr>
          <a:xfrm>
            <a:off x="3563938" y="4264025"/>
            <a:ext cx="2520950" cy="4000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人教版五年级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下册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矩形 2"/>
          <p:cNvSpPr/>
          <p:nvPr/>
        </p:nvSpPr>
        <p:spPr>
          <a:xfrm>
            <a:off x="4140200" y="771525"/>
            <a:ext cx="4679950" cy="3694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en-US" sz="2600" b="1" dirty="0">
                <a:latin typeface="仿宋" panose="02010609060101010101" pitchFamily="49" charset="-122"/>
                <a:ea typeface="仿宋" panose="02010609060101010101" pitchFamily="49" charset="-122"/>
              </a:rPr>
              <a:t>我们学校的教学楼是一幢红墙蓝窗的高楼，教学楼前面的广场上有一座颇具特色的雕塑，它象征着朝气蓬勃、努力读书的我们。在教学楼旁边，还设有音乐教室、实验室等综合楼。</a:t>
            </a:r>
            <a:endParaRPr lang="zh-CN" altLang="en-US" sz="2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12290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388" y="1058863"/>
            <a:ext cx="3816350" cy="28892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矩形 1"/>
          <p:cNvSpPr/>
          <p:nvPr/>
        </p:nvSpPr>
        <p:spPr>
          <a:xfrm>
            <a:off x="4213225" y="987425"/>
            <a:ext cx="4679950" cy="33305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en-US" sz="2400" b="1" dirty="0">
                <a:latin typeface="仿宋" panose="02010609060101010101" pitchFamily="49" charset="-122"/>
                <a:ea typeface="仿宋" panose="02010609060101010101" pitchFamily="49" charset="-122"/>
              </a:rPr>
              <a:t>我省博物馆分为正厅、左厅和右厅，每个大展厅里都有</a:t>
            </a:r>
            <a:r>
              <a:rPr lang="en-US" altLang="zh-CN" sz="2400" b="1" dirty="0">
                <a:latin typeface="仿宋" panose="02010609060101010101" pitchFamily="49" charset="-122"/>
                <a:ea typeface="仿宋" panose="02010609060101010101" pitchFamily="49" charset="-122"/>
              </a:rPr>
              <a:t>3-8</a:t>
            </a:r>
            <a:r>
              <a:rPr lang="zh-CN" altLang="en-US" sz="2400" b="1" dirty="0">
                <a:latin typeface="仿宋" panose="02010609060101010101" pitchFamily="49" charset="-122"/>
                <a:ea typeface="仿宋" panose="02010609060101010101" pitchFamily="49" charset="-122"/>
              </a:rPr>
              <a:t>个小展厅，规模宏大。每个展厅里都陈列着许多精美绝伦的文物。这些文物都是国家宝藏，每一件文物都承载着历史，记录着故事。</a:t>
            </a:r>
            <a:endParaRPr lang="zh-CN" altLang="en-US" sz="2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13314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0825" y="1190625"/>
            <a:ext cx="3816350" cy="28940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矩形 1"/>
          <p:cNvSpPr/>
          <p:nvPr/>
        </p:nvSpPr>
        <p:spPr>
          <a:xfrm>
            <a:off x="4067175" y="842963"/>
            <a:ext cx="4897438" cy="3416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en-US" sz="2400" b="1" dirty="0">
                <a:latin typeface="仿宋" panose="02010609060101010101" pitchFamily="49" charset="-122"/>
                <a:ea typeface="仿宋" panose="02010609060101010101" pitchFamily="49" charset="-122"/>
              </a:rPr>
              <a:t>我的家在天宝花园小区，我最喜欢去的是小区里的一个角落。那里有一处凉亭，凉亭旁边有一个小型喷泉，喷泉设在一个水池中，水池旁边有假山、有绿植，水里还有各种颜色的金鱼，非常漂亮。</a:t>
            </a:r>
            <a:endParaRPr lang="zh-CN" altLang="en-US" sz="2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14338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0825" y="1131888"/>
            <a:ext cx="3744913" cy="28352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1" name="Picture 1" descr="F:\上课课件\六年级上课课件下册\框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388" y="123825"/>
            <a:ext cx="1439862" cy="6715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2" name="矩形 5"/>
          <p:cNvSpPr/>
          <p:nvPr/>
        </p:nvSpPr>
        <p:spPr>
          <a:xfrm>
            <a:off x="250825" y="304800"/>
            <a:ext cx="1231900" cy="36988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交际范例</a:t>
            </a:r>
            <a:r>
              <a:rPr lang="en-US" altLang="zh-CN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2987675" y="1058863"/>
            <a:ext cx="3427413" cy="446088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参观故宫讲解稿</a:t>
            </a:r>
            <a:endParaRPr kumimoji="0" lang="zh-CN" altLang="en-US" sz="2400" b="1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339752" y="2067694"/>
            <a:ext cx="4450080" cy="27212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圆角矩形 1"/>
          <p:cNvSpPr/>
          <p:nvPr/>
        </p:nvSpPr>
        <p:spPr>
          <a:xfrm>
            <a:off x="2816225" y="555625"/>
            <a:ext cx="3425825" cy="44450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参观故宫讲解稿</a:t>
            </a:r>
            <a:endParaRPr kumimoji="0" lang="zh-CN" altLang="en-US" sz="2400" b="1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16386" name="文本框 5"/>
          <p:cNvSpPr txBox="1"/>
          <p:nvPr/>
        </p:nvSpPr>
        <p:spPr>
          <a:xfrm>
            <a:off x="771525" y="1570038"/>
            <a:ext cx="7594600" cy="103822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p>
            <a:pPr indent="711200">
              <a:lnSpc>
                <a:spcPct val="150000"/>
              </a:lnSpc>
            </a:pP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各位朋友，大家好，欢迎来到故宫参观，我是讲解员</a:t>
            </a:r>
            <a:r>
              <a:rPr lang="en-US" altLang="zh-CN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xxx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，下面就由我带大家去细细游赏美丽的故宫。</a:t>
            </a:r>
            <a:endParaRPr lang="zh-CN" altLang="en-US" sz="21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圆角矩形 3"/>
          <p:cNvSpPr/>
          <p:nvPr/>
        </p:nvSpPr>
        <p:spPr bwMode="auto">
          <a:xfrm>
            <a:off x="404813" y="1223963"/>
            <a:ext cx="8337550" cy="3395663"/>
          </a:xfrm>
          <a:prstGeom prst="roundRect">
            <a:avLst/>
          </a:prstGeom>
          <a:noFill/>
          <a:ln w="38100" cmpd="thickThin">
            <a:solidFill>
              <a:srgbClr val="A1C4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5" name="矩形标注 4"/>
          <p:cNvSpPr/>
          <p:nvPr/>
        </p:nvSpPr>
        <p:spPr>
          <a:xfrm>
            <a:off x="4356100" y="3182938"/>
            <a:ext cx="3978275" cy="484188"/>
          </a:xfrm>
          <a:prstGeom prst="wedgeRectCallout">
            <a:avLst/>
          </a:prstGeom>
          <a:solidFill>
            <a:srgbClr val="E04236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1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开头点题，介绍故宫，引出下文</a:t>
            </a:r>
            <a:endParaRPr kumimoji="0" lang="zh-CN" altLang="en-US" sz="21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11560" y="2895525"/>
            <a:ext cx="3373929" cy="13759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圆角矩形 1"/>
          <p:cNvSpPr/>
          <p:nvPr/>
        </p:nvSpPr>
        <p:spPr>
          <a:xfrm>
            <a:off x="2816225" y="555625"/>
            <a:ext cx="3425825" cy="44450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参观故宫讲解稿</a:t>
            </a:r>
            <a:endParaRPr kumimoji="0" lang="zh-CN" altLang="en-US" sz="2400" b="1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17410" name="文本框 5"/>
          <p:cNvSpPr txBox="1"/>
          <p:nvPr/>
        </p:nvSpPr>
        <p:spPr>
          <a:xfrm>
            <a:off x="560388" y="1266825"/>
            <a:ext cx="7878762" cy="249396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p>
            <a:pPr indent="711200">
              <a:lnSpc>
                <a:spcPct val="150000"/>
              </a:lnSpc>
            </a:pP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故宫是世界上保存最完好、规模最大的古代木构架宫殿建筑群。看，这是故宫朝南的正门，叫做午门。午门的下面有五个拱门，正中间的门只有皇帝オ能出入，即使地位很高的大臣，也只能使用两端的小门，地方上的诸侯只能使用两端最小的小门，一般的百姓连靠近故宫都不行。但是此刻谁都能够进啦!</a:t>
            </a:r>
            <a:endParaRPr lang="zh-CN" altLang="en-US" sz="21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圆角矩形 3"/>
          <p:cNvSpPr/>
          <p:nvPr/>
        </p:nvSpPr>
        <p:spPr bwMode="auto">
          <a:xfrm>
            <a:off x="404813" y="1223963"/>
            <a:ext cx="8337550" cy="3395663"/>
          </a:xfrm>
          <a:prstGeom prst="roundRect">
            <a:avLst/>
          </a:prstGeom>
          <a:noFill/>
          <a:ln w="38100" cmpd="thickThin">
            <a:solidFill>
              <a:srgbClr val="A1C4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5" name="矩形标注 4"/>
          <p:cNvSpPr/>
          <p:nvPr/>
        </p:nvSpPr>
        <p:spPr>
          <a:xfrm>
            <a:off x="5461000" y="3992563"/>
            <a:ext cx="2833688" cy="484188"/>
          </a:xfrm>
          <a:prstGeom prst="wedgeRectCallout">
            <a:avLst/>
          </a:prstGeom>
          <a:solidFill>
            <a:srgbClr val="E04236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1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介绍午门</a:t>
            </a:r>
            <a:endParaRPr kumimoji="0" lang="zh-CN" altLang="en-US" sz="21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6" name="矩形标注 5"/>
          <p:cNvSpPr/>
          <p:nvPr/>
        </p:nvSpPr>
        <p:spPr>
          <a:xfrm>
            <a:off x="1901825" y="4014788"/>
            <a:ext cx="2833688" cy="485775"/>
          </a:xfrm>
          <a:prstGeom prst="wedgeRectCallout">
            <a:avLst/>
          </a:prstGeom>
          <a:solidFill>
            <a:srgbClr val="E04236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1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按照游览顺序介绍</a:t>
            </a:r>
            <a:endParaRPr kumimoji="0" lang="zh-CN" altLang="en-US" sz="21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圆角矩形 1"/>
          <p:cNvSpPr/>
          <p:nvPr/>
        </p:nvSpPr>
        <p:spPr>
          <a:xfrm>
            <a:off x="2816225" y="538163"/>
            <a:ext cx="3425825" cy="44450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参观故宫讲解稿</a:t>
            </a:r>
            <a:endParaRPr kumimoji="0" lang="zh-CN" altLang="en-US" sz="2400" b="1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835696" y="1257862"/>
            <a:ext cx="6176227" cy="3474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435" name="矩形 2"/>
          <p:cNvSpPr/>
          <p:nvPr/>
        </p:nvSpPr>
        <p:spPr>
          <a:xfrm>
            <a:off x="627063" y="2838450"/>
            <a:ext cx="830262" cy="4841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 anchorCtr="0">
            <a:spAutoFit/>
          </a:bodyPr>
          <a:p>
            <a:pPr algn="ctr"/>
            <a:r>
              <a:rPr lang="zh-CN" altLang="en-US" sz="27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午门</a:t>
            </a:r>
            <a:endParaRPr lang="zh-CN" altLang="en-US" sz="27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圆角矩形 1"/>
          <p:cNvSpPr/>
          <p:nvPr/>
        </p:nvSpPr>
        <p:spPr>
          <a:xfrm>
            <a:off x="2816225" y="627063"/>
            <a:ext cx="3425825" cy="446088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参观故宫讲解稿</a:t>
            </a:r>
            <a:endParaRPr kumimoji="0" lang="zh-CN" altLang="en-US" sz="2400" b="1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19458" name="文本框 5"/>
          <p:cNvSpPr txBox="1"/>
          <p:nvPr/>
        </p:nvSpPr>
        <p:spPr>
          <a:xfrm>
            <a:off x="725488" y="1746250"/>
            <a:ext cx="7504112" cy="152241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p>
            <a:pPr indent="711200">
              <a:lnSpc>
                <a:spcPct val="150000"/>
              </a:lnSpc>
            </a:pP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瞧!这个建筑叫太和门。是故宫里最大的木制大门。在这儿放着一对狮子，它强悍、威武、高大，代表着皇帝的威严。</a:t>
            </a:r>
            <a:endParaRPr lang="zh-CN" altLang="en-US" sz="21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711200">
              <a:lnSpc>
                <a:spcPct val="150000"/>
              </a:lnSpc>
            </a:pPr>
            <a:endParaRPr lang="zh-CN" altLang="en-US" sz="21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圆角矩形 3"/>
          <p:cNvSpPr/>
          <p:nvPr/>
        </p:nvSpPr>
        <p:spPr bwMode="auto">
          <a:xfrm>
            <a:off x="404813" y="1404938"/>
            <a:ext cx="8337550" cy="2967038"/>
          </a:xfrm>
          <a:prstGeom prst="roundRect">
            <a:avLst/>
          </a:prstGeom>
          <a:noFill/>
          <a:ln w="38100" cmpd="thickThin">
            <a:solidFill>
              <a:srgbClr val="A1C4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5" name="矩形标注 4"/>
          <p:cNvSpPr/>
          <p:nvPr/>
        </p:nvSpPr>
        <p:spPr>
          <a:xfrm>
            <a:off x="5292725" y="3435350"/>
            <a:ext cx="2833688" cy="485775"/>
          </a:xfrm>
          <a:prstGeom prst="wedgeRectCallout">
            <a:avLst/>
          </a:prstGeom>
          <a:solidFill>
            <a:srgbClr val="E04236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介绍太和门</a:t>
            </a:r>
            <a:endParaRPr kumimoji="0" lang="zh-CN" altLang="en-US" sz="24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圆角矩形 1"/>
          <p:cNvSpPr/>
          <p:nvPr/>
        </p:nvSpPr>
        <p:spPr>
          <a:xfrm>
            <a:off x="2816225" y="736600"/>
            <a:ext cx="3425825" cy="44450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参观故宫讲解稿</a:t>
            </a:r>
            <a:endParaRPr kumimoji="0" lang="zh-CN" altLang="en-US" sz="2400" b="1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20482" name="文本框 5"/>
          <p:cNvSpPr txBox="1"/>
          <p:nvPr/>
        </p:nvSpPr>
        <p:spPr>
          <a:xfrm>
            <a:off x="506413" y="1417638"/>
            <a:ext cx="8235950" cy="249078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p>
            <a:pPr indent="711200">
              <a:lnSpc>
                <a:spcPct val="150000"/>
              </a:lnSpc>
            </a:pPr>
            <a:endParaRPr lang="zh-CN" altLang="en-US" sz="21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711200">
              <a:lnSpc>
                <a:spcPct val="150000"/>
              </a:lnSpc>
            </a:pP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正前面的大殿叫太和殿，是故宫内最大的建筑物，并且是过去北京城最高的建筑物，你们觉得它高吗?是的，它此刻一点也不高，因为北京发展很快，高的建筑物比比皆是。</a:t>
            </a:r>
            <a:endParaRPr lang="zh-CN" altLang="en-US" sz="21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711200">
              <a:lnSpc>
                <a:spcPct val="150000"/>
              </a:lnSpc>
            </a:pPr>
            <a:endParaRPr lang="zh-CN" altLang="en-US" sz="21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圆角矩形 3"/>
          <p:cNvSpPr/>
          <p:nvPr/>
        </p:nvSpPr>
        <p:spPr bwMode="auto">
          <a:xfrm>
            <a:off x="404813" y="1404938"/>
            <a:ext cx="8337550" cy="2967038"/>
          </a:xfrm>
          <a:prstGeom prst="roundRect">
            <a:avLst/>
          </a:prstGeom>
          <a:noFill/>
          <a:ln w="38100" cmpd="thickThin">
            <a:solidFill>
              <a:srgbClr val="A1C4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5" name="矩形标注 4"/>
          <p:cNvSpPr/>
          <p:nvPr/>
        </p:nvSpPr>
        <p:spPr>
          <a:xfrm>
            <a:off x="5292725" y="3579813"/>
            <a:ext cx="2833688" cy="484188"/>
          </a:xfrm>
          <a:prstGeom prst="wedgeRectCallout">
            <a:avLst/>
          </a:prstGeom>
          <a:solidFill>
            <a:srgbClr val="E04236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1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介绍太和殿</a:t>
            </a:r>
            <a:endParaRPr kumimoji="0" lang="zh-CN" altLang="en-US" sz="21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圆角矩形 1"/>
          <p:cNvSpPr/>
          <p:nvPr/>
        </p:nvSpPr>
        <p:spPr>
          <a:xfrm>
            <a:off x="2843213" y="700088"/>
            <a:ext cx="3427413" cy="44450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参观故宫讲解稿</a:t>
            </a:r>
            <a:endParaRPr kumimoji="0" lang="zh-CN" altLang="en-US" sz="2400" b="1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267743" y="1563637"/>
            <a:ext cx="5616624" cy="31582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507" name="矩形 7"/>
          <p:cNvSpPr/>
          <p:nvPr/>
        </p:nvSpPr>
        <p:spPr>
          <a:xfrm>
            <a:off x="454025" y="2784475"/>
            <a:ext cx="1176338" cy="4841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 anchorCtr="0">
            <a:spAutoFit/>
          </a:bodyPr>
          <a:p>
            <a:pPr algn="ctr"/>
            <a:r>
              <a:rPr lang="zh-CN" altLang="en-US" sz="27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太和殿</a:t>
            </a:r>
            <a:endParaRPr lang="zh-CN" altLang="en-US" sz="27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7" name="Picture 2" descr="http://pic.51yuansu.com/pic3/cover/01/21/21/590598b02e00e_610.jpg"/>
          <p:cNvPicPr>
            <a:picLocks noChangeAspect="1"/>
          </p:cNvPicPr>
          <p:nvPr/>
        </p:nvPicPr>
        <p:blipFill>
          <a:blip r:embed="rId1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31913" y="0"/>
            <a:ext cx="6911975" cy="46466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8" name="Picture 2" descr="F:\上课课件\六年级上课课件下册\老师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288" y="3076575"/>
            <a:ext cx="1184275" cy="1755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9" name="矩形 4"/>
          <p:cNvSpPr/>
          <p:nvPr/>
        </p:nvSpPr>
        <p:spPr>
          <a:xfrm>
            <a:off x="2470150" y="3232150"/>
            <a:ext cx="5054600" cy="92392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5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我是小小讲解员</a:t>
            </a:r>
            <a:endParaRPr lang="zh-CN" altLang="en-US" sz="54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100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9113" y="1708150"/>
            <a:ext cx="3859212" cy="13652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圆角矩形 1"/>
          <p:cNvSpPr/>
          <p:nvPr/>
        </p:nvSpPr>
        <p:spPr>
          <a:xfrm>
            <a:off x="2816225" y="736600"/>
            <a:ext cx="3425825" cy="44450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参观故宫讲解稿</a:t>
            </a:r>
            <a:endParaRPr kumimoji="0" lang="zh-CN" altLang="en-US" sz="2400" b="1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22530" name="文本框 5"/>
          <p:cNvSpPr txBox="1"/>
          <p:nvPr/>
        </p:nvSpPr>
        <p:spPr>
          <a:xfrm>
            <a:off x="506413" y="1417638"/>
            <a:ext cx="8235950" cy="152241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p>
            <a:pPr indent="711200">
              <a:lnSpc>
                <a:spcPct val="150000"/>
              </a:lnSpc>
            </a:pPr>
            <a:endParaRPr lang="zh-CN" altLang="en-US" sz="21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711200">
              <a:lnSpc>
                <a:spcPct val="150000"/>
              </a:lnSpc>
            </a:pPr>
            <a:endParaRPr lang="zh-CN" altLang="en-US" sz="21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711200">
              <a:lnSpc>
                <a:spcPct val="150000"/>
              </a:lnSpc>
            </a:pP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好了，我的讲解告一段落，感谢您的聆听。</a:t>
            </a:r>
            <a:endParaRPr lang="zh-CN" altLang="en-US" sz="21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圆角矩形 3"/>
          <p:cNvSpPr/>
          <p:nvPr/>
        </p:nvSpPr>
        <p:spPr bwMode="auto">
          <a:xfrm>
            <a:off x="404813" y="1404938"/>
            <a:ext cx="8337550" cy="2822575"/>
          </a:xfrm>
          <a:prstGeom prst="roundRect">
            <a:avLst/>
          </a:prstGeom>
          <a:noFill/>
          <a:ln w="38100" cmpd="thickThin">
            <a:solidFill>
              <a:srgbClr val="A1C4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5" name="矩形标注 4"/>
          <p:cNvSpPr/>
          <p:nvPr/>
        </p:nvSpPr>
        <p:spPr>
          <a:xfrm>
            <a:off x="5364163" y="3435350"/>
            <a:ext cx="2833688" cy="485775"/>
          </a:xfrm>
          <a:prstGeom prst="wedgeRectCallout">
            <a:avLst/>
          </a:prstGeom>
          <a:solidFill>
            <a:srgbClr val="E04236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1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结尾，表示感谢</a:t>
            </a:r>
            <a:endParaRPr kumimoji="0" lang="zh-CN" altLang="en-US" sz="21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3553" name="Picture 2" descr="http://pic32.nipic.com/20130821/6400131_114938082000_2.jp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888" r="55556" b="51077"/>
          <a:stretch>
            <a:fillRect/>
          </a:stretch>
        </p:blipFill>
        <p:spPr>
          <a:xfrm>
            <a:off x="539750" y="1924050"/>
            <a:ext cx="2160588" cy="2960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圆角矩形标注 2"/>
          <p:cNvSpPr/>
          <p:nvPr/>
        </p:nvSpPr>
        <p:spPr>
          <a:xfrm>
            <a:off x="2195513" y="987425"/>
            <a:ext cx="6480175" cy="1439863"/>
          </a:xfrm>
          <a:prstGeom prst="wedgeRoundRectCallout">
            <a:avLst>
              <a:gd name="adj1" fmla="val -55493"/>
              <a:gd name="adj2" fmla="val -1922"/>
              <a:gd name="adj3" fmla="val 16667"/>
            </a:avLst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555" name="矩形 3"/>
          <p:cNvSpPr/>
          <p:nvPr/>
        </p:nvSpPr>
        <p:spPr>
          <a:xfrm>
            <a:off x="2368550" y="1117600"/>
            <a:ext cx="6235700" cy="11144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en-US" sz="2400" b="1" dirty="0">
                <a:latin typeface="仿宋" panose="02010609060101010101" pitchFamily="49" charset="-122"/>
                <a:ea typeface="仿宋" panose="02010609060101010101" pitchFamily="49" charset="-122"/>
              </a:rPr>
              <a:t>这篇讲解稿是按照参观路线讲解的，用词准确，表达清楚。</a:t>
            </a:r>
            <a:endParaRPr lang="zh-CN" altLang="en-US" sz="2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2565400" y="1582738"/>
            <a:ext cx="3908425" cy="82391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 anchorCtr="0">
            <a:spAutoFit/>
          </a:bodyPr>
          <a:p>
            <a:pPr algn="ctr" defTabSz="685800"/>
            <a:r>
              <a:rPr lang="zh-CN" altLang="en-US" sz="4900" b="1" dirty="0">
                <a:solidFill>
                  <a:srgbClr val="DF3427"/>
                </a:solidFill>
                <a:latin typeface="思源宋体 Heavy"/>
                <a:ea typeface="思源宋体 Heavy"/>
              </a:rPr>
              <a:t>感谢您的观看</a:t>
            </a:r>
            <a:endParaRPr lang="zh-CN" altLang="en-US" sz="4900" b="1" dirty="0">
              <a:solidFill>
                <a:srgbClr val="DF3427"/>
              </a:solidFill>
              <a:latin typeface="思源宋体 Heavy"/>
              <a:ea typeface="思源宋体 Heavy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818876" y="1314450"/>
            <a:ext cx="3506249" cy="530915"/>
          </a:xfrm>
          <a:prstGeom prst="rect">
            <a:avLst/>
          </a:prstGeom>
          <a:noFill/>
        </p:spPr>
        <p:txBody>
          <a:bodyPr spcFirstLastPara="1" wrap="none" lIns="68580" tIns="34290" rIns="68580" bIns="34290" numCol="1">
            <a:prstTxWarp prst="textArchUp">
              <a:avLst/>
            </a:prstTxWarp>
            <a:spAutoFit/>
          </a:bodyPr>
          <a:lstStyle/>
          <a:p>
            <a:pPr marR="0" algn="ctr" defTabSz="6858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en-US" altLang="zh-CN" sz="3000" kern="1200" cap="none" spc="0" normalizeH="0" baseline="0" noProof="0" dirty="0">
                <a:solidFill>
                  <a:srgbClr val="401010"/>
                </a:solidFill>
                <a:latin typeface="Forte" pitchFamily="66" charset="0"/>
                <a:ea typeface="微软雅黑" panose="020B0503020204020204" charset="-122"/>
                <a:cs typeface="+mn-cs"/>
              </a:rPr>
              <a:t>HAPPY CHILDREN</a:t>
            </a:r>
            <a:endParaRPr kumimoji="0" lang="zh-CN" altLang="en-US" sz="3000" kern="1200" cap="none" spc="0" normalizeH="0" baseline="0" noProof="0" dirty="0">
              <a:solidFill>
                <a:srgbClr val="401010"/>
              </a:solidFill>
              <a:latin typeface="Forte" pitchFamily="66" charset="0"/>
              <a:ea typeface="微软雅黑" panose="020B0503020204020204" charset="-122"/>
              <a:cs typeface="+mn-cs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2592388" y="2408238"/>
            <a:ext cx="395922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3957638" y="3116263"/>
            <a:ext cx="1228725" cy="2365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p>
            <a:pPr algn="ctr" defTabSz="685800">
              <a:lnSpc>
                <a:spcPct val="120000"/>
              </a:lnSpc>
            </a:pPr>
            <a:r>
              <a:rPr lang="en-US" altLang="zh-CN" sz="900" dirty="0">
                <a:solidFill>
                  <a:srgbClr val="FFFFFF"/>
                </a:solidFill>
                <a:latin typeface="Arial" panose="020B0604020202020204" pitchFamily="34" charset="0"/>
                <a:ea typeface="汉仪黑荔枝体简"/>
              </a:rPr>
              <a:t>201x.12.31</a:t>
            </a:r>
            <a:endParaRPr lang="en-US" altLang="zh-CN" sz="900" dirty="0">
              <a:solidFill>
                <a:srgbClr val="FFFFFF"/>
              </a:solidFill>
              <a:latin typeface="Arial" panose="020B0604020202020204" pitchFamily="34" charset="0"/>
              <a:ea typeface="汉仪黑荔枝体简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1" name="Picture 1" descr="F:\上课课件\六年级上课课件下册\框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388" y="123825"/>
            <a:ext cx="1439862" cy="6715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2" name="矩形 5"/>
          <p:cNvSpPr/>
          <p:nvPr/>
        </p:nvSpPr>
        <p:spPr>
          <a:xfrm>
            <a:off x="315913" y="304800"/>
            <a:ext cx="1114425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交际内容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3" name="矩形 3"/>
          <p:cNvSpPr/>
          <p:nvPr/>
        </p:nvSpPr>
        <p:spPr>
          <a:xfrm>
            <a:off x="395288" y="1347788"/>
            <a:ext cx="8424862" cy="2032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en-US" sz="2800" b="1" dirty="0">
                <a:latin typeface="仿宋" panose="02010609060101010101" pitchFamily="49" charset="-122"/>
                <a:ea typeface="仿宋" panose="02010609060101010101" pitchFamily="49" charset="-122"/>
              </a:rPr>
              <a:t>    本次口语交际的内容是做一名小小讲解员，向客人、亲友或参观者讲解学校有代表性的地方、家周边的环境或博物馆等。</a:t>
            </a:r>
            <a:endParaRPr lang="zh-CN" altLang="en-US" sz="28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5124" name="Picture 5" descr="http://pic.51yuansu.com/pic3/cover/03/10/53/5b488e087c7bc_610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50138" y="2932113"/>
            <a:ext cx="1512887" cy="19510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5" name="Picture 1" descr="F:\上课课件\六年级上课课件下册\框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388" y="123825"/>
            <a:ext cx="1439862" cy="6715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6" name="矩形 5"/>
          <p:cNvSpPr/>
          <p:nvPr/>
        </p:nvSpPr>
        <p:spPr>
          <a:xfrm>
            <a:off x="315913" y="304800"/>
            <a:ext cx="1114425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交际方法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47" name="矩形 3"/>
          <p:cNvSpPr/>
          <p:nvPr/>
        </p:nvSpPr>
        <p:spPr>
          <a:xfrm>
            <a:off x="395288" y="1203325"/>
            <a:ext cx="8424862" cy="25765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50000"/>
              </a:lnSpc>
            </a:pPr>
            <a:r>
              <a:rPr lang="en-US" altLang="zh-CN" sz="2800" b="1" dirty="0">
                <a:latin typeface="仿宋" panose="02010609060101010101" pitchFamily="49" charset="-122"/>
                <a:ea typeface="仿宋" panose="02010609060101010101" pitchFamily="49" charset="-122"/>
              </a:rPr>
              <a:t>    1.</a:t>
            </a:r>
            <a:r>
              <a:rPr lang="zh-CN" altLang="en-US" sz="2800" b="1" dirty="0">
                <a:latin typeface="仿宋" panose="02010609060101010101" pitchFamily="49" charset="-122"/>
                <a:ea typeface="仿宋" panose="02010609060101010101" pitchFamily="49" charset="-122"/>
              </a:rPr>
              <a:t>做好讲解前的资料搜集工作。先确定好要讲解什么，再围绕它查阅、搜集相关的文字、图片和视频等资料，如果有条件，可以实地看一看，对需要讲解的地方了解得越详细越好。</a:t>
            </a:r>
            <a:endParaRPr lang="zh-CN" altLang="en-US" sz="28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6148" name="Picture 7" descr="C:\Users\Administrator\Desktop\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1914" b="15637"/>
          <a:stretch>
            <a:fillRect/>
          </a:stretch>
        </p:blipFill>
        <p:spPr>
          <a:xfrm>
            <a:off x="7099300" y="3651250"/>
            <a:ext cx="2044700" cy="13684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矩形 1"/>
          <p:cNvSpPr/>
          <p:nvPr/>
        </p:nvSpPr>
        <p:spPr>
          <a:xfrm>
            <a:off x="323850" y="1100138"/>
            <a:ext cx="8640763" cy="3416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50000"/>
              </a:lnSpc>
            </a:pPr>
            <a:r>
              <a:rPr lang="en-US" altLang="zh-CN" sz="2400" b="1" dirty="0">
                <a:latin typeface="仿宋" panose="02010609060101010101" pitchFamily="49" charset="-122"/>
                <a:ea typeface="仿宋" panose="02010609060101010101" pitchFamily="49" charset="-122"/>
              </a:rPr>
              <a:t>    2.</a:t>
            </a:r>
            <a:r>
              <a:rPr lang="zh-CN" altLang="en-US" sz="2400" b="1" dirty="0">
                <a:latin typeface="仿宋" panose="02010609060101010101" pitchFamily="49" charset="-122"/>
                <a:ea typeface="仿宋" panose="02010609060101010101" pitchFamily="49" charset="-122"/>
              </a:rPr>
              <a:t>列出讲解提纲。打算讲解哪些内容，哪些内容需要详细讲解，哪些内容可以简略讲解，做到心中有数。</a:t>
            </a:r>
            <a:endParaRPr lang="en-US" altLang="zh-CN" sz="2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latin typeface="仿宋" panose="02010609060101010101" pitchFamily="49" charset="-122"/>
                <a:ea typeface="仿宋" panose="02010609060101010101" pitchFamily="49" charset="-122"/>
              </a:rPr>
              <a:t>    3.</a:t>
            </a:r>
            <a:r>
              <a:rPr lang="zh-CN" altLang="en-US" sz="2400" b="1" dirty="0">
                <a:latin typeface="仿宋" panose="02010609060101010101" pitchFamily="49" charset="-122"/>
                <a:ea typeface="仿宋" panose="02010609060101010101" pitchFamily="49" charset="-122"/>
              </a:rPr>
              <a:t>提前预演，完善讲解内容。列好提纲后，先根据提纲梳理所要讲解的内容，提前在小组内预演一遍，小组成员提出疑问和改进意见；然后可以根据意见，总结预演中存在的问题，完善讲解内容，也可以根据听众的反应调整讲解的内容。</a:t>
            </a:r>
            <a:endParaRPr lang="zh-CN" altLang="en-US" sz="2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7170" name="AutoShape 2" descr="http://img3.imgtn.bdimg.com/it/u=1319072571,3931905490&amp;fm=26&amp;gp=0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1" name="AutoShape 4" descr="http://bpic.wotucdn.com/16/14/03/16140310-ffa0425f7a587408ec5caaed6d3454f2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2" name="AutoShape 6" descr="http://bpic.wotucdn.com/16/14/03/16140310-ffa0425f7a587408ec5caaed6d3454f2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矩形 1"/>
          <p:cNvSpPr/>
          <p:nvPr/>
        </p:nvSpPr>
        <p:spPr>
          <a:xfrm>
            <a:off x="395288" y="860425"/>
            <a:ext cx="8424862" cy="32242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50000"/>
              </a:lnSpc>
            </a:pPr>
            <a:r>
              <a:rPr lang="en-US" altLang="zh-CN" sz="2800" b="1" dirty="0">
                <a:latin typeface="仿宋" panose="02010609060101010101" pitchFamily="49" charset="-122"/>
                <a:ea typeface="仿宋" panose="02010609060101010101" pitchFamily="49" charset="-122"/>
              </a:rPr>
              <a:t>    4.</a:t>
            </a:r>
            <a:r>
              <a:rPr lang="zh-CN" altLang="en-US" sz="2800" b="1" dirty="0">
                <a:latin typeface="仿宋" panose="02010609060101010101" pitchFamily="49" charset="-122"/>
                <a:ea typeface="仿宋" panose="02010609060101010101" pitchFamily="49" charset="-122"/>
              </a:rPr>
              <a:t>展示交流。内容完善后，开始讲解，讲解时条理要清楚，语气、语速要适当，还可以借助手势、动作、表情来增强讲解效果。如果有条件，可将讲解的内容做成小展板，或者制作</a:t>
            </a:r>
            <a:r>
              <a:rPr lang="en-US" altLang="zh-CN" sz="2800" b="1" dirty="0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sz="2800" b="1" dirty="0">
                <a:latin typeface="仿宋" panose="02010609060101010101" pitchFamily="49" charset="-122"/>
                <a:ea typeface="仿宋" panose="02010609060101010101" pitchFamily="49" charset="-122"/>
              </a:rPr>
              <a:t>，配上图片、音乐或视频，以吸引听众。</a:t>
            </a:r>
            <a:endParaRPr lang="zh-CN" altLang="en-US" sz="28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7" name="Picture 1" descr="F:\上课课件\六年级上课课件下册\框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388" y="123825"/>
            <a:ext cx="1439862" cy="6715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8" name="矩形 5"/>
          <p:cNvSpPr/>
          <p:nvPr/>
        </p:nvSpPr>
        <p:spPr>
          <a:xfrm>
            <a:off x="319088" y="304800"/>
            <a:ext cx="1108075" cy="36988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讲解指导</a:t>
            </a:r>
            <a:endParaRPr lang="zh-CN" altLang="en-US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5"/>
          <p:cNvSpPr txBox="1">
            <a:spLocks noChangeArrowheads="1"/>
          </p:cNvSpPr>
          <p:nvPr/>
        </p:nvSpPr>
        <p:spPr bwMode="auto">
          <a:xfrm>
            <a:off x="323850" y="1347788"/>
            <a:ext cx="8569325" cy="2838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 marR="0" algn="ctr" defTabSz="914400">
              <a:lnSpc>
                <a:spcPct val="150000"/>
              </a:lnSpc>
              <a:buClrTx/>
              <a:buSzTx/>
              <a:buFontTx/>
              <a:defRPr/>
            </a:pPr>
            <a:r>
              <a:rPr kumimoji="0" lang="zh-CN" altLang="en-US" sz="2400" b="1" kern="1200" cap="none" spc="0" normalizeH="0" baseline="0" noProof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我是小小讲解员</a:t>
            </a:r>
            <a:endParaRPr kumimoji="0" lang="zh-CN" altLang="en-US" sz="2400" b="1" kern="1200" cap="none" spc="0" normalizeH="0" baseline="0" noProof="1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marR="0" indent="-342900" defTabSz="914400">
              <a:lnSpc>
                <a:spcPct val="150000"/>
              </a:lnSpc>
              <a:buClrTx/>
              <a:buSzTx/>
              <a:buFont typeface="Wingdings" panose="05000000000000000000" charset="0"/>
              <a:buChar char="u"/>
              <a:defRPr/>
            </a:pPr>
            <a:r>
              <a:rPr kumimoji="0" lang="zh-CN" altLang="en-US" sz="2400" b="1" kern="1200" cap="none" spc="0" normalizeH="0" baseline="0" noProof="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rPr>
              <a:t>准备工作</a:t>
            </a:r>
            <a:endParaRPr kumimoji="0" lang="zh-CN" altLang="en-US" sz="2400" b="1" kern="1200" cap="none" spc="0" normalizeH="0" baseline="0" noProof="0" dirty="0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  <a:cs typeface="+mn-cs"/>
              <a:sym typeface="+mn-ea"/>
            </a:endParaRPr>
          </a:p>
          <a:p>
            <a:pPr marR="0" indent="342900" defTabSz="914400" fontAlgn="auto">
              <a:lnSpc>
                <a:spcPct val="150000"/>
              </a:lnSpc>
              <a:buClrTx/>
              <a:buSzTx/>
              <a:buFontTx/>
              <a:defRPr/>
            </a:pPr>
            <a:r>
              <a:rPr kumimoji="0" lang="zh-CN" altLang="en-US" sz="2400" kern="1200" cap="none" spc="0" normalizeH="0" baseline="0" noProof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</a:t>
            </a:r>
            <a:r>
              <a:rPr kumimoji="0" lang="zh-CN" altLang="en-US" sz="2400" b="1" kern="1200" cap="none" spc="0" normalizeH="0" baseline="0" noProof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charset="-122"/>
              </a:rPr>
              <a:t>确定好讲解主题，围绕这个主题查阅资料、搜集文字和图片资料，如果有条件，可以实地看一看。</a:t>
            </a:r>
            <a:endParaRPr kumimoji="0" lang="zh-CN" altLang="en-US" sz="2400" b="1" kern="1200" cap="none" spc="0" normalizeH="0" baseline="0" noProof="1">
              <a:solidFill>
                <a:srgbClr val="000000"/>
              </a:solidFill>
              <a:latin typeface="仿宋" panose="02010609060101010101" pitchFamily="49" charset="-122"/>
              <a:ea typeface="仿宋" panose="02010609060101010101" pitchFamily="49" charset="-122"/>
              <a:cs typeface="微软雅黑" panose="020B0503020204020204" charset="-122"/>
            </a:endParaRPr>
          </a:p>
          <a:p>
            <a:pPr marR="0" indent="342900" defTabSz="914400" fontAlgn="auto">
              <a:lnSpc>
                <a:spcPct val="150000"/>
              </a:lnSpc>
              <a:buClrTx/>
              <a:buSzTx/>
              <a:buFontTx/>
              <a:defRPr/>
            </a:pPr>
            <a:r>
              <a:rPr kumimoji="0" lang="zh-CN" altLang="en-US" sz="2400" b="1" kern="1200" cap="none" spc="0" normalizeH="0" baseline="0" noProof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微软雅黑" panose="020B0503020204020204" charset="-122"/>
              </a:rPr>
              <a:t>   将资料整理成一片讲解稿，自己试着讲一讲。</a:t>
            </a:r>
            <a:endParaRPr kumimoji="0" lang="zh-CN" altLang="en-US" sz="2400" b="1" kern="1200" cap="none" spc="0" normalizeH="0" baseline="0" noProof="1">
              <a:solidFill>
                <a:srgbClr val="000000"/>
              </a:solidFill>
              <a:latin typeface="仿宋" panose="02010609060101010101" pitchFamily="49" charset="-122"/>
              <a:ea typeface="仿宋" panose="02010609060101010101" pitchFamily="49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5"/>
          <p:cNvSpPr txBox="1"/>
          <p:nvPr/>
        </p:nvSpPr>
        <p:spPr>
          <a:xfrm>
            <a:off x="395288" y="700088"/>
            <a:ext cx="8280400" cy="362902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zh-CN" altLang="en-US" sz="2400" b="1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讲解的时候，条理要清楚。</a:t>
            </a:r>
            <a:endParaRPr lang="zh-CN" altLang="en-US" sz="2400" b="1" dirty="0">
              <a:solidFill>
                <a:srgbClr val="00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zh-CN" altLang="en-US" sz="2400" b="1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讲解的语气、语速要适当。</a:t>
            </a:r>
            <a:endParaRPr lang="zh-CN" altLang="en-US" sz="2400" b="1" dirty="0">
              <a:solidFill>
                <a:srgbClr val="00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zh-CN" altLang="en-US" sz="2400" b="1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可以适当加入手势、动作、表情等帮助讲解。</a:t>
            </a:r>
            <a:endParaRPr lang="zh-CN" altLang="en-US" sz="2400" b="1" dirty="0">
              <a:solidFill>
                <a:srgbClr val="00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zh-CN" altLang="en-US" sz="2400" b="1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可以把讲解的内容做成小展板，画出参观路线、附上注解。</a:t>
            </a:r>
            <a:endParaRPr lang="zh-CN" altLang="en-US" sz="2400" b="1" dirty="0">
              <a:solidFill>
                <a:srgbClr val="00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zh-CN" altLang="en-US" sz="2400" b="1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可以在讲的时候配上图片、影像或者音乐。</a:t>
            </a:r>
            <a:endParaRPr lang="zh-CN" altLang="en-US" sz="2400" b="1" dirty="0">
              <a:solidFill>
                <a:srgbClr val="00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13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charRg st="13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26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charRg st="26" end="4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47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charRg st="47" end="7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74" end="9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charRg st="74" end="9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5" name="Picture 1" descr="F:\上课课件\六年级上课课件下册\框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388" y="123825"/>
            <a:ext cx="1439862" cy="6715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6" name="矩形 5"/>
          <p:cNvSpPr/>
          <p:nvPr/>
        </p:nvSpPr>
        <p:spPr>
          <a:xfrm>
            <a:off x="287338" y="304800"/>
            <a:ext cx="1231900" cy="36988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交际范例</a:t>
            </a:r>
            <a:r>
              <a:rPr lang="en-US" altLang="zh-CN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67" name="矩形 5"/>
          <p:cNvSpPr/>
          <p:nvPr/>
        </p:nvSpPr>
        <p:spPr>
          <a:xfrm>
            <a:off x="4140200" y="1419225"/>
            <a:ext cx="4679950" cy="33305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en-US" sz="2400" b="1" dirty="0">
                <a:latin typeface="仿宋" panose="02010609060101010101" pitchFamily="49" charset="-122"/>
                <a:ea typeface="仿宋" panose="02010609060101010101" pitchFamily="49" charset="-122"/>
              </a:rPr>
              <a:t>我们学校环境优美，校园一角的大树苍翠繁茂、小草绿意盎然、鲜花娇艳欲滴，处处鸟语花香。上课时，教室里传来同学们朗朗的读书声，伴着窗外鸟儿动听的歌声，好似人间仙境。</a:t>
            </a:r>
            <a:endParaRPr lang="zh-CN" altLang="en-US" sz="2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11268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825" y="1563688"/>
            <a:ext cx="3744913" cy="28384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1440</Words>
  <Application>WPS 演示</Application>
  <PresentationFormat>全屏显示(16:9)</PresentationFormat>
  <Paragraphs>97</Paragraphs>
  <Slides>22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41" baseType="lpstr">
      <vt:lpstr>Arial</vt:lpstr>
      <vt:lpstr>宋体</vt:lpstr>
      <vt:lpstr>Wingdings</vt:lpstr>
      <vt:lpstr>Calibri</vt:lpstr>
      <vt:lpstr>黑体</vt:lpstr>
      <vt:lpstr>楷体</vt:lpstr>
      <vt:lpstr>微软雅黑</vt:lpstr>
      <vt:lpstr>仿宋</vt:lpstr>
      <vt:lpstr>仿宋_GB2312</vt:lpstr>
      <vt:lpstr>+mn-ea</vt:lpstr>
      <vt:lpstr>Segoe Print</vt:lpstr>
      <vt:lpstr>Latha</vt:lpstr>
      <vt:lpstr>思源宋体 Heavy</vt:lpstr>
      <vt:lpstr>汉仪黑荔枝体简</vt:lpstr>
      <vt:lpstr>Wingdings</vt:lpstr>
      <vt:lpstr>Arial Unicode MS</vt:lpstr>
      <vt:lpstr>Forte</vt:lpstr>
      <vt:lpstr>Estrangelo Edessa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qwe</cp:lastModifiedBy>
  <cp:revision>135</cp:revision>
  <dcterms:created xsi:type="dcterms:W3CDTF">2019-07-09T05:51:00Z</dcterms:created>
  <dcterms:modified xsi:type="dcterms:W3CDTF">2021-11-02T08:13:15Z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278AB8CA7D654AE380990871C9674758</vt:lpwstr>
  </property>
</Properties>
</file>