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6" r:id="rId3"/>
    <p:sldId id="256" r:id="rId4"/>
    <p:sldId id="257" r:id="rId5"/>
    <p:sldId id="258" r:id="rId6"/>
    <p:sldId id="259" r:id="rId7"/>
    <p:sldId id="260" r:id="rId8"/>
    <p:sldId id="261" r:id="rId9"/>
    <p:sldId id="262" r:id="rId10"/>
    <p:sldId id="263" r:id="rId11"/>
    <p:sldId id="264" r:id="rId12"/>
    <p:sldId id="265"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SzPct val="100000"/>
      <a:buNone/>
      <a:defRPr sz="3200" b="0" i="0" u="none" kern="1200" baseline="0">
        <a:solidFill>
          <a:srgbClr val="000099"/>
        </a:solidFill>
        <a:latin typeface="Times New Roman" panose="02020603050405020304" pitchFamily="18"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Tx/>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Tx/>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Tx/>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Tx/>
      <a:buSzPct val="100000"/>
      <a:buFontTx/>
      <a:buNone/>
      <a:defRPr sz="3200" b="0" i="0" u="none" kern="1200" baseline="0">
        <a:solidFill>
          <a:srgbClr val="000099"/>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3" d="100"/>
          <a:sy n="73"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bg>
      <p:bgPr>
        <a:blipFill rotWithShape="0">
          <a:blip r:embed="rId2"/>
          <a:stretch>
            <a:fillRect/>
          </a:stretch>
        </a:blipFill>
        <a:effectLst/>
      </p:bgPr>
    </p:bg>
    <p:spTree>
      <p:nvGrpSpPr>
        <p:cNvPr id="1" name=""/>
        <p:cNvGrpSpPr/>
        <p:nvPr/>
      </p:nvGrpSpPr>
      <p:grpSpPr/>
      <p:sp>
        <p:nvSpPr>
          <p:cNvPr id="2050" name="Rectangle 2"/>
          <p:cNvSpPr>
            <a:spLocks noGrp="1" noChangeArrowheads="1"/>
          </p:cNvSpPr>
          <p:nvPr>
            <p:ph type="ctrTitle" sz="quarter"/>
          </p:nvPr>
        </p:nvSpPr>
        <p:spPr>
          <a:xfrm>
            <a:off x="685800" y="2130425"/>
            <a:ext cx="7772400" cy="1470025"/>
          </a:xfrm>
        </p:spPr>
        <p:txBody>
          <a:bodyPr/>
          <a:lstStyle>
            <a:lvl1pPr algn="ctr">
              <a:defRPr sz="4000" b="1"/>
            </a:lvl1pPr>
          </a:lstStyle>
          <a:p>
            <a:pPr lvl="0"/>
            <a:r>
              <a:rPr kumimoji="0" lang="zh-CN" altLang="en-US" sz="4000" b="1" i="0" u="none" strike="noStrike" kern="1200" cap="none" spc="0" normalizeH="0" baseline="0" noProof="0">
                <a:uLnTx/>
                <a:uFillTx/>
              </a:rPr>
              <a:t>单击此处编辑母版标题样式</a:t>
            </a:r>
            <a:endParaRPr kumimoji="0" lang="zh-CN" altLang="en-US" sz="4000" b="1" i="0" u="none" strike="noStrike" kern="1200" cap="none" spc="0" normalizeH="0" baseline="0" noProof="0">
              <a:uLnTx/>
              <a:uFillTx/>
            </a:endParaRPr>
          </a:p>
        </p:txBody>
      </p:sp>
      <p:sp>
        <p:nvSpPr>
          <p:cNvPr id="2051" name="Rectangle 3"/>
          <p:cNvSpPr>
            <a:spLocks noGrp="1" noChangeArrowheads="1"/>
          </p:cNvSpPr>
          <p:nvPr>
            <p:ph type="subTitle" sz="quarter" idx="1"/>
          </p:nvPr>
        </p:nvSpPr>
        <p:spPr>
          <a:xfrm>
            <a:off x="1371600" y="3886200"/>
            <a:ext cx="6400800" cy="1055688"/>
          </a:xfrm>
        </p:spPr>
        <p:txBody>
          <a:bodyPr/>
          <a:lstStyle>
            <a:lvl1pPr marL="0" indent="0" algn="ctr">
              <a:buFontTx/>
              <a:buNone/>
              <a:defRPr sz="3200"/>
            </a:lvl1pPr>
          </a:lstStyle>
          <a:p>
            <a:pPr lvl="0"/>
            <a:r>
              <a:rPr kumimoji="0" lang="zh-CN" altLang="en-US" sz="3200" b="0" i="0" u="none" strike="noStrike" kern="1200" cap="none" spc="0" normalizeH="0" baseline="0" noProof="0">
                <a:uLnTx/>
                <a:uFillTx/>
              </a:rPr>
              <a:t>单击此处编辑母版副标题样式</a:t>
            </a:r>
            <a:endParaRPr kumimoji="0" lang="zh-CN" altLang="en-US" sz="3200" b="0" i="0" u="none" strike="noStrike" kern="1200" cap="none" spc="0" normalizeH="0" baseline="0" noProof="0">
              <a:uLnTx/>
              <a:uFillTx/>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1600200"/>
            <a:ext cx="8229600" cy="4525963"/>
          </a:xfrm>
        </p:spPr>
        <p:txBody>
          <a:bodyPr vert="eaVert"/>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274638"/>
            <a:ext cx="6019800" cy="5851525"/>
          </a:xfrm>
        </p:spPr>
        <p:txBody>
          <a:bodyPr vert="eaVert"/>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文本占位符 2"/>
          <p:cNvSpPr>
            <a:spLocks noGrp="1"/>
          </p:cNvSpPr>
          <p:nvPr>
            <p:ph type="body" sz="half" idx="1"/>
          </p:nvPr>
        </p:nvSpPr>
        <p:spPr>
          <a:xfrm>
            <a:off x="457200" y="1600200"/>
            <a:ext cx="4038600" cy="4525963"/>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联机映像占位符 3"/>
          <p:cNvSpPr>
            <a:spLocks noGrp="1"/>
          </p:cNvSpPr>
          <p:nvPr>
            <p:ph type="clipArt" sz="half" idx="2"/>
          </p:nvPr>
        </p:nvSpPr>
        <p:spPr>
          <a:xfrm>
            <a:off x="4648200" y="1600200"/>
            <a:ext cx="4038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0" i="0" u="none" strike="noStrike" kern="1200" cap="none" spc="0" normalizeH="0" baseline="0" noProof="0">
              <a:ln>
                <a:noFill/>
              </a:ln>
              <a:solidFill>
                <a:schemeClr val="tx1"/>
              </a:solidFill>
              <a:uLnTx/>
              <a:uFillTx/>
              <a:latin typeface="+mn-lt"/>
              <a:ea typeface="+mn-ea"/>
              <a:cs typeface="+mn-cs"/>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VertTx" preserve="1">
  <p:cSld name="标题，剪贴画与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联机映像占位符 2"/>
          <p:cNvSpPr>
            <a:spLocks noGrp="1"/>
          </p:cNvSpPr>
          <p:nvPr>
            <p:ph type="clipArt" sz="half" idx="1"/>
          </p:nvPr>
        </p:nvSpPr>
        <p:spPr>
          <a:xfrm>
            <a:off x="457200" y="1600200"/>
            <a:ext cx="4038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0" i="0" u="none" strike="noStrike" kern="1200" cap="none" spc="0" normalizeH="0" baseline="0" noProof="0">
              <a:ln>
                <a:noFill/>
              </a:ln>
              <a:solidFill>
                <a:schemeClr val="tx1"/>
              </a:solidFill>
              <a:uLnTx/>
              <a:uFillTx/>
              <a:latin typeface="+mn-lt"/>
              <a:ea typeface="+mn-ea"/>
              <a:cs typeface="+mn-cs"/>
            </a:endParaRPr>
          </a:p>
        </p:txBody>
      </p:sp>
      <p:sp>
        <p:nvSpPr>
          <p:cNvPr id="4" name="竖排文字占位符 3"/>
          <p:cNvSpPr>
            <a:spLocks noGrp="1"/>
          </p:cNvSpPr>
          <p:nvPr>
            <p:ph type="body" orient="vert" sz="half" idx="2"/>
          </p:nvPr>
        </p:nvSpPr>
        <p:spPr>
          <a:xfrm>
            <a:off x="4648200" y="1600200"/>
            <a:ext cx="4038600" cy="4525963"/>
          </a:xfrm>
        </p:spPr>
        <p:txBody>
          <a:bodyPr vert="eaVert"/>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标题，剪贴画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联机映像占位符 2"/>
          <p:cNvSpPr>
            <a:spLocks noGrp="1"/>
          </p:cNvSpPr>
          <p:nvPr>
            <p:ph type="clipArt" sz="half" idx="1"/>
          </p:nvPr>
        </p:nvSpPr>
        <p:spPr>
          <a:xfrm>
            <a:off x="457200" y="1600200"/>
            <a:ext cx="4038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0" i="0" u="none" strike="noStrike" kern="1200" cap="none" spc="0" normalizeH="0" baseline="0" noProof="0">
              <a:ln>
                <a:noFill/>
              </a:ln>
              <a:solidFill>
                <a:schemeClr val="tx1"/>
              </a:solidFill>
              <a:uLnTx/>
              <a:uFillTx/>
              <a:latin typeface="+mn-lt"/>
              <a:ea typeface="+mn-ea"/>
              <a:cs typeface="+mn-cs"/>
            </a:endParaRPr>
          </a:p>
        </p:txBody>
      </p:sp>
      <p:sp>
        <p:nvSpPr>
          <p:cNvPr id="4" name="文本占位符 3"/>
          <p:cNvSpPr>
            <a:spLocks noGrp="1"/>
          </p:cNvSpPr>
          <p:nvPr>
            <p:ph type="body" sz="half" idx="2"/>
          </p:nvPr>
        </p:nvSpPr>
        <p:spPr>
          <a:xfrm>
            <a:off x="4648200" y="1600200"/>
            <a:ext cx="4038600" cy="4525963"/>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内容占位符 2"/>
          <p:cNvSpPr>
            <a:spLocks noGrp="1"/>
          </p:cNvSpPr>
          <p:nvPr>
            <p:ph idx="1"/>
          </p:nvPr>
        </p:nvSpPr>
        <p:spPr>
          <a:xfrm>
            <a:off x="457200" y="1600200"/>
            <a:ext cx="8229600" cy="4525963"/>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kumimoji="0" lang="zh-CN" altLang="en-US" sz="6000" b="0" i="0" u="none" strike="noStrike" kern="1200" cap="none" spc="0" normalizeH="0" baseline="0" noProof="0">
                <a:uLnTx/>
                <a:uFillTx/>
              </a:rPr>
              <a:t>单击此处编辑母版标题样式</a:t>
            </a:r>
            <a:endParaRPr kumimoji="0" lang="zh-CN" altLang="en-US" sz="6000" b="0"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内容占位符 2"/>
          <p:cNvSpPr>
            <a:spLocks noGrp="1"/>
          </p:cNvSpPr>
          <p:nvPr>
            <p:ph sz="half" idx="1"/>
          </p:nvPr>
        </p:nvSpPr>
        <p:spPr>
          <a:xfrm>
            <a:off x="457200" y="1600200"/>
            <a:ext cx="4038600" cy="4525963"/>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内容占位符 3"/>
          <p:cNvSpPr>
            <a:spLocks noGrp="1"/>
          </p:cNvSpPr>
          <p:nvPr>
            <p:ph sz="half" idx="2"/>
          </p:nvPr>
        </p:nvSpPr>
        <p:spPr>
          <a:xfrm>
            <a:off x="4648200" y="1600200"/>
            <a:ext cx="4038600" cy="4525963"/>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5"/>
          <a:stretch>
            <a:fillRect/>
          </a:stretch>
        </a:blip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indent="0" algn="l" defTabSz="914400" rtl="0" eaLnBrk="0" fontAlgn="base" hangingPunct="0">
        <a:lnSpc>
          <a:spcPct val="100000"/>
        </a:lnSpc>
        <a:spcBef>
          <a:spcPct val="0"/>
        </a:spcBef>
        <a:spcAft>
          <a:spcPct val="0"/>
        </a:spcAft>
        <a:buClrTx/>
        <a:buSzTx/>
        <a:buFontTx/>
        <a:buNone/>
        <a:defRPr kumimoji="0" sz="3200" b="0" i="0" u="none" kern="1200" baseline="0">
          <a:solidFill>
            <a:srgbClr val="404040"/>
          </a:solidFill>
          <a:effectLst/>
          <a:latin typeface="Tahoma" panose="020B0604030504040204" pitchFamily="34" charset="0"/>
          <a:ea typeface="微软雅黑" panose="020B0503020204020204" pitchFamily="34" charset="-122"/>
          <a:cs typeface="+mj-cs"/>
        </a:defRPr>
      </a:lvl1pPr>
    </p:titleStyle>
    <p:bodyStyle>
      <a:lvl1pPr marL="342900" indent="-342900" algn="l" defTabSz="914400" rtl="0" eaLnBrk="0" fontAlgn="base" hangingPunct="0">
        <a:lnSpc>
          <a:spcPct val="100000"/>
        </a:lnSpc>
        <a:spcBef>
          <a:spcPct val="20000"/>
        </a:spcBef>
        <a:spcAft>
          <a:spcPct val="0"/>
        </a:spcAft>
        <a:buClrTx/>
        <a:buSzTx/>
        <a:buFontTx/>
        <a:buChar char="•"/>
        <a:defRPr kumimoji="0" sz="2800" b="0" i="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400" b="0" i="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000" b="0" i="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b="0" i="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b="0" i="0" u="none" kern="1200" baseline="0">
          <a:solidFill>
            <a:schemeClr val="tx1"/>
          </a:solidFill>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5.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7.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8.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9.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32.png"/><Relationship Id="rId1"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WordArt 3"/>
          <p:cNvSpPr/>
          <p:nvPr/>
        </p:nvSpPr>
        <p:spPr>
          <a:xfrm>
            <a:off x="1476375" y="2636838"/>
            <a:ext cx="6121400" cy="1008062"/>
          </a:xfrm>
          <a:prstGeom prst="rect">
            <a:avLst/>
          </a:prstGeom>
        </p:spPr>
        <p:txBody>
          <a:bodyPr wrap="none" fromWordArt="1">
            <a:prstTxWarp prst="textPlain">
              <a:avLst>
                <a:gd name="adj" fmla="val 50000"/>
              </a:avLst>
            </a:prstTxWarp>
            <a:normAutofit/>
          </a:bodyPr>
          <a:p>
            <a:pPr algn="ctr" eaLnBrk="0" hangingPunct="0"/>
            <a:r>
              <a:rPr lang="zh-CN" altLang="en-US" sz="3600">
                <a:solidFill>
                  <a:srgbClr val="336699"/>
                </a:solidFill>
                <a:effectLst>
                  <a:outerShdw dist="45791" dir="2021404" algn="ctr" rotWithShape="0">
                    <a:srgbClr val="B2B2B2">
                      <a:alpha val="78000"/>
                    </a:srgbClr>
                  </a:outerShdw>
                </a:effectLst>
                <a:latin typeface="宋体" panose="02010600030101010101" pitchFamily="2" charset="-122"/>
                <a:ea typeface="宋体" panose="02010600030101010101" pitchFamily="2" charset="-122"/>
              </a:rPr>
              <a:t>中国的世界文化遗产中国的世界文化遗产</a:t>
            </a:r>
            <a:endParaRPr lang="zh-CN" altLang="en-US" sz="3600">
              <a:solidFill>
                <a:srgbClr val="336699"/>
              </a:solidFill>
              <a:effectLst>
                <a:outerShdw dist="45791" dir="2021404" algn="ctr" rotWithShape="0">
                  <a:srgbClr val="B2B2B2">
                    <a:alpha val="78000"/>
                  </a:srgbClr>
                </a:outerShdw>
              </a:effectLst>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Picture 2" descr="801-106"/>
          <p:cNvPicPr>
            <a:picLocks noChangeAspect="1"/>
          </p:cNvPicPr>
          <p:nvPr/>
        </p:nvPicPr>
        <p:blipFill>
          <a:blip r:embed="rId1"/>
          <a:stretch>
            <a:fillRect/>
          </a:stretch>
        </p:blipFill>
        <p:spPr>
          <a:xfrm>
            <a:off x="6929438" y="2422525"/>
            <a:ext cx="2112962" cy="4152900"/>
          </a:xfrm>
          <a:prstGeom prst="rect">
            <a:avLst/>
          </a:prstGeom>
          <a:noFill/>
          <a:ln w="9525">
            <a:noFill/>
          </a:ln>
        </p:spPr>
      </p:pic>
      <p:pic>
        <p:nvPicPr>
          <p:cNvPr id="12291" name="Picture 3" descr="Gucn_20091216104235155559Pic2"/>
          <p:cNvPicPr>
            <a:picLocks noChangeAspect="1"/>
          </p:cNvPicPr>
          <p:nvPr/>
        </p:nvPicPr>
        <p:blipFill>
          <a:blip r:embed="rId2"/>
          <a:srcRect b="5949"/>
          <a:stretch>
            <a:fillRect/>
          </a:stretch>
        </p:blipFill>
        <p:spPr>
          <a:xfrm>
            <a:off x="250825" y="2476500"/>
            <a:ext cx="6337300" cy="4121150"/>
          </a:xfrm>
          <a:prstGeom prst="rect">
            <a:avLst/>
          </a:prstGeom>
          <a:noFill/>
          <a:ln w="9525">
            <a:noFill/>
          </a:ln>
        </p:spPr>
      </p:pic>
      <p:sp>
        <p:nvSpPr>
          <p:cNvPr id="12292" name="Rectangle 4"/>
          <p:cNvSpPr/>
          <p:nvPr/>
        </p:nvSpPr>
        <p:spPr>
          <a:xfrm>
            <a:off x="0" y="0"/>
            <a:ext cx="6948488" cy="2014538"/>
          </a:xfrm>
          <a:prstGeom prst="rect">
            <a:avLst/>
          </a:prstGeom>
          <a:noFill/>
          <a:ln w="9525">
            <a:noFill/>
          </a:ln>
        </p:spPr>
        <p:txBody>
          <a:bodyPr anchor="ctr" anchorCtr="0">
            <a:spAutoFit/>
          </a:bodyPr>
          <a:lstStyle>
            <a:lvl1pPr marL="342900" indent="-34290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zh-CN" altLang="zh-CN" sz="1800" b="1">
                <a:ea typeface="宋体" panose="02010600030101010101" pitchFamily="2" charset="-122"/>
              </a:rPr>
              <a:t>书法</a:t>
            </a:r>
            <a:endParaRPr lang="zh-CN" altLang="zh-CN" sz="1800" b="1">
              <a:ea typeface="宋体" panose="02010600030101010101" pitchFamily="2" charset="-122"/>
            </a:endParaRPr>
          </a:p>
          <a:p>
            <a:pPr marL="0" lvl="0" indent="0" eaLnBrk="1" hangingPunct="1">
              <a:spcBef>
                <a:spcPct val="0"/>
              </a:spcBef>
              <a:buNone/>
            </a:pPr>
            <a:r>
              <a:rPr lang="zh-CN" altLang="zh-CN" sz="1800">
                <a:ea typeface="宋体" panose="02010600030101010101" pitchFamily="2" charset="-122"/>
              </a:rPr>
              <a:t>书法是世界上少数几种文字所有的艺术形式，包括汉字书法、蒙古文书法、阿拉伯文书法等。其中“中国书法”，是中国汉字特有的一种传统艺术。从广义讲，书法是指语言符号的书写法则。换言之，书法是指按照文字特点及其涵义，以其书体笔法、结构和章法写字，使之成为富有美感的艺术作品。汉字书法为汉族独创的表现艺术，被誉为：无言的诗，无行的舞 ；无图的画，无声的乐 。 </a:t>
            </a:r>
            <a:endParaRPr lang="zh-CN" altLang="zh-CN" sz="1800">
              <a:ea typeface="宋体" panose="02010600030101010101" pitchFamily="2" charset="-122"/>
            </a:endParaRPr>
          </a:p>
        </p:txBody>
      </p:sp>
      <p:sp>
        <p:nvSpPr>
          <p:cNvPr id="12293" name="Rectangle 5"/>
          <p:cNvSpPr/>
          <p:nvPr/>
        </p:nvSpPr>
        <p:spPr>
          <a:xfrm>
            <a:off x="7092950" y="0"/>
            <a:ext cx="2051050" cy="2289175"/>
          </a:xfrm>
          <a:prstGeom prst="rect">
            <a:avLst/>
          </a:prstGeom>
          <a:noFill/>
          <a:ln w="9525">
            <a:noFill/>
          </a:ln>
        </p:spPr>
        <p:txBody>
          <a:bodyPr anchor="ctr" anchorCtr="0">
            <a:spAutoFit/>
          </a:bodyPr>
          <a:lstStyle>
            <a:lvl1pPr marL="342900" indent="-34290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zh-CN" altLang="zh-CN" sz="1800" b="1">
                <a:ea typeface="宋体" panose="02010600030101010101" pitchFamily="2" charset="-122"/>
              </a:rPr>
              <a:t>篆刻</a:t>
            </a:r>
            <a:endParaRPr lang="zh-CN" altLang="zh-CN" sz="1800" b="1">
              <a:ea typeface="宋体" panose="02010600030101010101" pitchFamily="2" charset="-122"/>
            </a:endParaRPr>
          </a:p>
          <a:p>
            <a:pPr marL="0" lvl="0" indent="0" eaLnBrk="1" hangingPunct="1">
              <a:spcBef>
                <a:spcPct val="0"/>
              </a:spcBef>
              <a:buNone/>
            </a:pPr>
            <a:r>
              <a:rPr lang="zh-CN" altLang="zh-CN" sz="1800">
                <a:ea typeface="宋体" panose="02010600030101010101" pitchFamily="2" charset="-122"/>
              </a:rPr>
              <a:t>因印章多用篆文刻成，故称篆刻。篆刻是一门与书法密切结合的传统艺术，迄今已有两三千年的历史，又称玺印、印或印章等。</a:t>
            </a:r>
            <a:endParaRPr lang="zh-CN" altLang="zh-CN" sz="1800">
              <a:ea typeface="宋体" panose="02010600030101010101" pitchFamily="2"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Picture 2" descr="u=2142330073,2978572949&amp;fm=52&amp;gp=0"/>
          <p:cNvPicPr>
            <a:picLocks noChangeAspect="1"/>
          </p:cNvPicPr>
          <p:nvPr>
            <p:ph type="body" sz="half" idx="1"/>
          </p:nvPr>
        </p:nvPicPr>
        <p:blipFill>
          <a:blip r:embed="rId1"/>
          <a:stretch>
            <a:fillRect/>
          </a:stretch>
        </p:blipFill>
        <p:spPr>
          <a:xfrm>
            <a:off x="36513" y="4941888"/>
            <a:ext cx="2122487" cy="1798637"/>
          </a:xfrm>
          <a:ln/>
        </p:spPr>
      </p:pic>
      <p:pic>
        <p:nvPicPr>
          <p:cNvPr id="13315" name="Picture 3" descr="4724662_032641041718_2"/>
          <p:cNvPicPr>
            <a:picLocks noChangeAspect="1"/>
          </p:cNvPicPr>
          <p:nvPr>
            <p:ph type="clipArt" sz="half" idx="2"/>
          </p:nvPr>
        </p:nvPicPr>
        <p:blipFill>
          <a:blip r:embed="rId2"/>
          <a:srcRect l="-104" b="10051"/>
          <a:stretch>
            <a:fillRect/>
          </a:stretch>
        </p:blipFill>
        <p:spPr>
          <a:xfrm>
            <a:off x="4643438" y="3144838"/>
            <a:ext cx="4043362" cy="1292225"/>
          </a:xfrm>
          <a:ln/>
        </p:spPr>
      </p:pic>
      <p:sp>
        <p:nvSpPr>
          <p:cNvPr id="13316" name="Rectangle 4"/>
          <p:cNvSpPr>
            <a:spLocks noGrp="1"/>
          </p:cNvSpPr>
          <p:nvPr>
            <p:ph type="title"/>
          </p:nvPr>
        </p:nvSpPr>
        <p:spPr>
          <a:ln/>
        </p:spPr>
        <p:txBody>
          <a:bodyPr wrap="square" lIns="91440" tIns="45720" rIns="91440" bIns="45720" anchor="ctr" anchorCtr="0"/>
          <a:p>
            <a:r>
              <a:rPr lang="zh-CN" altLang="en-US"/>
              <a:t>中国的世界文化遗产之剪纸</a:t>
            </a:r>
            <a:endParaRPr lang="zh-CN" altLang="en-US"/>
          </a:p>
        </p:txBody>
      </p:sp>
      <p:sp>
        <p:nvSpPr>
          <p:cNvPr id="13317" name="Rectangle 5"/>
          <p:cNvSpPr>
            <a:spLocks noGrp="1"/>
          </p:cNvSpPr>
          <p:nvPr>
            <p:ph type="body" sz="half" idx="1"/>
          </p:nvPr>
        </p:nvSpPr>
        <p:spPr>
          <a:ln/>
        </p:spPr>
        <p:txBody>
          <a:bodyPr wrap="square" lIns="91440" tIns="45720" rIns="91440" bIns="45720" anchor="t" anchorCtr="0"/>
          <a:p>
            <a:pPr defTabSz="914400" latinLnBrk="0">
              <a:lnSpc>
                <a:spcPct val="80000"/>
              </a:lnSpc>
              <a:buClrTx/>
              <a:buSzPct val="100000"/>
              <a:buFontTx/>
              <a:buChar char="•"/>
            </a:pPr>
            <a:r>
              <a:rPr lang="zh-CN" altLang="zh-CN" sz="2400" baseline="0">
                <a:solidFill>
                  <a:srgbClr val="000000"/>
                </a:solidFill>
                <a:effectLst/>
                <a:latin typeface="Arial" panose="020B0604020202020204" pitchFamily="34" charset="0"/>
                <a:ea typeface="微软雅黑" panose="020B0503020204020204" pitchFamily="34" charset="-122"/>
              </a:rPr>
              <a:t>剪纸，又叫刻纸，是中国汉族最古老的民间艺术之一，它的历史可追朔到公元6实际。窗花或剪画。区别在创作时，有的用剪子，有的用刻刀，虽然工具有别，但创作出来的艺术作品基本相同，人们统称为剪纸。剪纸是一种镂空艺术，其在视觉上给人以透空的感觉和艺术享受。其载体可以是纸张、金银箔、树皮、树叶、布、皮、革等片状材料。</a:t>
            </a:r>
            <a:endParaRPr lang="zh-CN" altLang="zh-CN" sz="2400" baseline="0">
              <a:solidFill>
                <a:srgbClr val="000000"/>
              </a:solidFill>
              <a:effectLst/>
              <a:latin typeface="Arial" panose="020B0604020202020204" pitchFamily="34" charset="0"/>
              <a:ea typeface="微软雅黑" panose="020B0503020204020204" pitchFamily="34" charset="-122"/>
            </a:endParaRPr>
          </a:p>
        </p:txBody>
      </p:sp>
      <p:pic>
        <p:nvPicPr>
          <p:cNvPr id="13318" name="Picture 6" descr="u=3738944282,1801417798&amp;fm=0&amp;gp=0"/>
          <p:cNvPicPr>
            <a:picLocks noChangeAspect="1"/>
          </p:cNvPicPr>
          <p:nvPr>
            <p:ph type="body" sz="half" idx="1"/>
          </p:nvPr>
        </p:nvPicPr>
        <p:blipFill>
          <a:blip r:embed="rId3"/>
          <a:stretch>
            <a:fillRect/>
          </a:stretch>
        </p:blipFill>
        <p:spPr>
          <a:xfrm>
            <a:off x="7667625" y="5013325"/>
            <a:ext cx="1476375" cy="1844675"/>
          </a:xfrm>
          <a:ln/>
        </p:spPr>
      </p:pic>
      <p:pic>
        <p:nvPicPr>
          <p:cNvPr id="13319" name="Picture 7" descr="picc_taHR0cDovL2ltZzAzLnRhb2Jhb2Nkbi5jb20vYmFvL3VwbG9hZGVkL2kzL1QxMG5GSlhhcHZYWGJwVkJQYl8wOTQ4MjMuanBnl"/>
          <p:cNvPicPr>
            <a:picLocks noChangeAspect="1"/>
          </p:cNvPicPr>
          <p:nvPr>
            <p:ph type="body" sz="half" idx="1"/>
          </p:nvPr>
        </p:nvPicPr>
        <p:blipFill>
          <a:blip r:embed="rId4"/>
          <a:stretch>
            <a:fillRect/>
          </a:stretch>
        </p:blipFill>
        <p:spPr>
          <a:xfrm>
            <a:off x="7308850" y="5022850"/>
            <a:ext cx="1835150" cy="1835150"/>
          </a:xfrm>
          <a:ln/>
        </p:spPr>
      </p:pic>
      <p:pic>
        <p:nvPicPr>
          <p:cNvPr id="13320" name="Picture 8" descr="u=123969609,2648569828&amp;fm=52&amp;gp=0"/>
          <p:cNvPicPr>
            <a:picLocks noChangeAspect="1"/>
          </p:cNvPicPr>
          <p:nvPr>
            <p:ph type="body" sz="half" idx="1"/>
          </p:nvPr>
        </p:nvPicPr>
        <p:blipFill>
          <a:blip r:embed="rId5"/>
          <a:stretch>
            <a:fillRect/>
          </a:stretch>
        </p:blipFill>
        <p:spPr>
          <a:xfrm>
            <a:off x="7429500" y="5143500"/>
            <a:ext cx="1714500" cy="1714500"/>
          </a:xfrm>
          <a:ln/>
        </p:spPr>
      </p:pic>
      <p:pic>
        <p:nvPicPr>
          <p:cNvPr id="13321" name="Picture 9" descr="u=1716688414,3584262033&amp;fm=0&amp;gp=0"/>
          <p:cNvPicPr>
            <a:picLocks noChangeAspect="1"/>
          </p:cNvPicPr>
          <p:nvPr>
            <p:ph type="body" sz="half" idx="1"/>
          </p:nvPr>
        </p:nvPicPr>
        <p:blipFill>
          <a:blip r:embed="rId6"/>
          <a:stretch>
            <a:fillRect/>
          </a:stretch>
        </p:blipFill>
        <p:spPr>
          <a:xfrm>
            <a:off x="5219700" y="5013325"/>
            <a:ext cx="1765300" cy="1763713"/>
          </a:xfrm>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Picture 2" descr="c8ea15ce36d3d539a137796f3a87e950352ab017"/>
          <p:cNvPicPr>
            <a:picLocks noChangeAspect="1"/>
          </p:cNvPicPr>
          <p:nvPr>
            <p:ph type="clipArt" sz="half" idx="1"/>
          </p:nvPr>
        </p:nvPicPr>
        <p:blipFill>
          <a:blip r:embed="rId1"/>
          <a:stretch>
            <a:fillRect/>
          </a:stretch>
        </p:blipFill>
        <p:spPr>
          <a:xfrm>
            <a:off x="457200" y="1844675"/>
            <a:ext cx="5184775" cy="4394200"/>
          </a:xfrm>
          <a:ln/>
        </p:spPr>
      </p:pic>
      <p:sp>
        <p:nvSpPr>
          <p:cNvPr id="14339" name="Rectangle 3"/>
          <p:cNvSpPr>
            <a:spLocks noGrp="1"/>
          </p:cNvSpPr>
          <p:nvPr>
            <p:ph type="title"/>
          </p:nvPr>
        </p:nvSpPr>
        <p:spPr>
          <a:ln/>
        </p:spPr>
        <p:txBody>
          <a:bodyPr wrap="square" lIns="91440" tIns="45720" rIns="91440" bIns="45720" anchor="ctr" anchorCtr="0"/>
          <a:p>
            <a:r>
              <a:rPr lang="zh-CN" altLang="en-US"/>
              <a:t>中国的世界自然文化遗产之泰山</a:t>
            </a:r>
            <a:endParaRPr lang="zh-CN" altLang="en-US"/>
          </a:p>
        </p:txBody>
      </p:sp>
      <p:sp>
        <p:nvSpPr>
          <p:cNvPr id="14340" name="Rectangle 4"/>
          <p:cNvSpPr>
            <a:spLocks noGrp="1"/>
          </p:cNvSpPr>
          <p:nvPr>
            <p:ph type="body" orient="vert" sz="half" idx="2"/>
          </p:nvPr>
        </p:nvSpPr>
        <p:spPr>
          <a:ln/>
        </p:spPr>
        <p:txBody>
          <a:bodyPr wrap="square" lIns="91440" tIns="45720" rIns="91440" bIns="45720" anchor="t" anchorCtr="0"/>
          <a:p>
            <a:pPr defTabSz="914400" latinLnBrk="0">
              <a:buClrTx/>
              <a:buSzPct val="100000"/>
              <a:buFontTx/>
              <a:buChar char="•"/>
            </a:pPr>
            <a:r>
              <a:rPr lang="zh-CN" altLang="zh-CN" sz="2400" baseline="0">
                <a:solidFill>
                  <a:srgbClr val="000000"/>
                </a:solidFill>
                <a:effectLst/>
                <a:latin typeface="Arial" panose="020B0604020202020204" pitchFamily="34" charset="0"/>
                <a:ea typeface="微软雅黑" panose="020B0503020204020204" pitchFamily="34" charset="-122"/>
              </a:rPr>
              <a:t>泰山于1987年被列入世界自然文化遗产名录，是中国首例自然文化双重遗产项目。数千年来，先后有十二位皇帝来泰山封禅 。孔子留下了</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登泰山而小天下</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的赞叹，杜甫则留下了</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会当凌绝顶，一览众山小</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的千古绝唱。</a:t>
            </a:r>
            <a:endParaRPr lang="zh-CN" altLang="zh-CN" sz="2400" baseline="0">
              <a:solidFill>
                <a:srgbClr val="000000"/>
              </a:solidFill>
              <a:effectLst/>
              <a:latin typeface="Arial" panose="020B0604020202020204" pitchFamily="34" charset="0"/>
              <a:ea typeface="微软雅黑" panose="020B0503020204020204" pitchFamily="34"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a:ln/>
        </p:spPr>
        <p:txBody>
          <a:bodyPr wrap="square" lIns="91440" tIns="45720" rIns="91440" bIns="45720" anchor="ctr" anchorCtr="0"/>
          <a:p>
            <a:r>
              <a:rPr lang="zh-CN" altLang="en-US"/>
              <a:t>中国的世界文化遗产之黄山</a:t>
            </a:r>
            <a:endParaRPr lang="zh-CN" altLang="en-US"/>
          </a:p>
        </p:txBody>
      </p:sp>
      <p:sp>
        <p:nvSpPr>
          <p:cNvPr id="15363" name="Rectangle 3"/>
          <p:cNvSpPr>
            <a:spLocks noGrp="1"/>
          </p:cNvSpPr>
          <p:nvPr>
            <p:ph type="body" orient="vert" sz="half" idx="2"/>
          </p:nvPr>
        </p:nvSpPr>
        <p:spPr>
          <a:ln/>
        </p:spPr>
        <p:txBody>
          <a:bodyPr wrap="square" lIns="91440" tIns="45720" rIns="91440" bIns="45720" anchor="t" anchorCtr="0"/>
          <a:p>
            <a:pPr defTabSz="914400" latinLnBrk="0">
              <a:buClrTx/>
              <a:buSzPct val="100000"/>
              <a:buFontTx/>
              <a:buChar char="•"/>
            </a:pPr>
            <a:r>
              <a:rPr lang="zh-CN" altLang="zh-CN" sz="2400" baseline="0">
                <a:solidFill>
                  <a:srgbClr val="000000"/>
                </a:solidFill>
                <a:effectLst/>
                <a:latin typeface="Arial" panose="020B0604020202020204" pitchFamily="34" charset="0"/>
                <a:ea typeface="微软雅黑" panose="020B0503020204020204" pitchFamily="34" charset="-122"/>
              </a:rPr>
              <a:t>黄山是中国最美的、令人震撼的十大名山之一，同时又是著名的避暑胜地、国家级风景名胜区和疗养胜地，入选</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中国旅游胜地四十佳</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。黄山于1985年入选全国十大风景名胜；1990年12月被联合国教科文组织列入《世界文化与自然遗产名录》；2004年2月入选世界地质公园。 </a:t>
            </a:r>
            <a:endParaRPr lang="zh-CN" altLang="zh-CN" sz="2400" baseline="0">
              <a:solidFill>
                <a:srgbClr val="000000"/>
              </a:solidFill>
              <a:effectLst/>
              <a:latin typeface="Arial" panose="020B0604020202020204" pitchFamily="34" charset="0"/>
              <a:ea typeface="微软雅黑" panose="020B0503020204020204" pitchFamily="34" charset="-122"/>
            </a:endParaRPr>
          </a:p>
        </p:txBody>
      </p:sp>
      <p:pic>
        <p:nvPicPr>
          <p:cNvPr id="15364" name="Picture 4" descr="472309f790529822562616aed7ca7bcb0a46d441"/>
          <p:cNvPicPr>
            <a:picLocks noChangeAspect="1"/>
          </p:cNvPicPr>
          <p:nvPr>
            <p:ph type="clipArt" sz="half" idx="1"/>
          </p:nvPr>
        </p:nvPicPr>
        <p:blipFill>
          <a:blip r:embed="rId1"/>
          <a:stretch>
            <a:fillRect/>
          </a:stretch>
        </p:blipFill>
        <p:spPr>
          <a:xfrm>
            <a:off x="460375" y="1990725"/>
            <a:ext cx="4391025" cy="4321175"/>
          </a:xfrm>
          <a:ln/>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a:ln/>
        </p:spPr>
        <p:txBody>
          <a:bodyPr wrap="square" lIns="91440" tIns="45720" rIns="91440" bIns="45720" anchor="ctr" anchorCtr="0"/>
          <a:p>
            <a:r>
              <a:rPr lang="zh-CN" altLang="en-US"/>
              <a:t>中国的世界文化遗产之黄龙风景名胜区</a:t>
            </a:r>
            <a:endParaRPr lang="zh-CN" altLang="en-US"/>
          </a:p>
        </p:txBody>
      </p:sp>
      <p:sp>
        <p:nvSpPr>
          <p:cNvPr id="16387" name="Rectangle 3"/>
          <p:cNvSpPr>
            <a:spLocks noGrp="1"/>
          </p:cNvSpPr>
          <p:nvPr>
            <p:ph type="body" sz="half" idx="2"/>
          </p:nvPr>
        </p:nvSpPr>
        <p:spPr>
          <a:ln/>
        </p:spPr>
        <p:txBody>
          <a:bodyPr wrap="square" lIns="91440" tIns="45720" rIns="91440" bIns="45720" anchor="t" anchorCtr="0"/>
          <a:p>
            <a:pPr defTabSz="914400" latinLnBrk="0">
              <a:lnSpc>
                <a:spcPct val="9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黄龙本部主要由黄龙沟、丹云峡、雪宝顶等景区构成，牟尼沟部分主要是扎嘎瀑布和二道海两个景区。主要因佛门名刹黄龙寺而得名，以彩池、雪山、峡谷、森林</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四绝</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著称于世，是中国唯一的保护完好的高原湿地，它是一条长约7公里，宽约300米的钙化山峡，这里山势如龙，又称</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藏龙山</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。这一地区还生存着许多濒临灭绝的动物，包括大熊猫和四川疣鼻金丝猴。黄龙于1992年被联合国教科文组织列为世界自然遗产。1982年国务院列为全国重点风景名胜地。  </a:t>
            </a:r>
            <a:endParaRPr lang="zh-CN" altLang="zh-CN" sz="1800" baseline="0">
              <a:solidFill>
                <a:srgbClr val="000000"/>
              </a:solidFill>
              <a:effectLst/>
              <a:latin typeface="Arial" panose="020B0604020202020204" pitchFamily="34" charset="0"/>
              <a:ea typeface="微软雅黑" panose="020B0503020204020204" pitchFamily="34" charset="-122"/>
            </a:endParaRPr>
          </a:p>
          <a:p>
            <a:pPr defTabSz="914400" latinLnBrk="0">
              <a:lnSpc>
                <a:spcPct val="9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1983年列为四川省自然保护区。1992年被联合国列入《世界自然遗产名录》。 </a:t>
            </a:r>
            <a:endParaRPr lang="zh-CN" altLang="zh-CN" sz="1800" baseline="0">
              <a:solidFill>
                <a:srgbClr val="000000"/>
              </a:solidFill>
              <a:effectLst/>
              <a:latin typeface="Arial" panose="020B0604020202020204" pitchFamily="34" charset="0"/>
              <a:ea typeface="微软雅黑" panose="020B0503020204020204" pitchFamily="34" charset="-122"/>
            </a:endParaRPr>
          </a:p>
        </p:txBody>
      </p:sp>
      <p:pic>
        <p:nvPicPr>
          <p:cNvPr id="16388" name="图片 2"/>
          <p:cNvPicPr>
            <a:picLocks noChangeAspect="1"/>
          </p:cNvPicPr>
          <p:nvPr/>
        </p:nvPicPr>
        <p:blipFill>
          <a:blip r:embed="rId1"/>
          <a:stretch>
            <a:fillRect/>
          </a:stretch>
        </p:blipFill>
        <p:spPr>
          <a:xfrm>
            <a:off x="1116013" y="1439863"/>
            <a:ext cx="3697287" cy="4495800"/>
          </a:xfrm>
          <a:prstGeom prst="rect">
            <a:avLst/>
          </a:prstGeom>
          <a:noFill/>
          <a:ln w="9525">
            <a:noFill/>
          </a:ln>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p:cNvSpPr>
          <p:nvPr>
            <p:ph type="title"/>
          </p:nvPr>
        </p:nvSpPr>
        <p:spPr>
          <a:ln/>
        </p:spPr>
        <p:txBody>
          <a:bodyPr wrap="square" lIns="91440" tIns="45720" rIns="91440" bIns="45720" anchor="ctr" anchorCtr="0"/>
          <a:p>
            <a:r>
              <a:rPr lang="zh-CN" altLang="en-US"/>
              <a:t>中国的世界文化遗产之中国丹霞</a:t>
            </a:r>
            <a:endParaRPr lang="zh-CN" altLang="en-US"/>
          </a:p>
        </p:txBody>
      </p:sp>
      <p:sp>
        <p:nvSpPr>
          <p:cNvPr id="17411" name="Rectangle 3"/>
          <p:cNvSpPr>
            <a:spLocks noGrp="1"/>
          </p:cNvSpPr>
          <p:nvPr>
            <p:ph type="body" sz="half" idx="2"/>
          </p:nvPr>
        </p:nvSpPr>
        <p:spPr>
          <a:ln/>
        </p:spPr>
        <p:txBody>
          <a:bodyPr wrap="square" lIns="91440" tIns="45720" rIns="91440" bIns="45720" anchor="t" anchorCtr="0"/>
          <a:p>
            <a:pPr defTabSz="914400" latinLnBrk="0">
              <a:lnSpc>
                <a:spcPct val="80000"/>
              </a:lnSpc>
              <a:buClrTx/>
              <a:buSzPct val="100000"/>
              <a:buFontTx/>
              <a:buChar char="•"/>
            </a:pPr>
            <a:r>
              <a:rPr lang="zh-CN" altLang="zh-CN" sz="2000" baseline="0">
                <a:solidFill>
                  <a:srgbClr val="000000"/>
                </a:solidFill>
                <a:effectLst/>
                <a:latin typeface="Arial" panose="020B0604020202020204" pitchFamily="34" charset="0"/>
                <a:ea typeface="微软雅黑" panose="020B0503020204020204" pitchFamily="34" charset="-122"/>
              </a:rPr>
              <a:t>丹霞，这个术语指的是一种有着特殊地貌特征以及与众不同的红颜色的地貌景观（即</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丹霞地貌</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），像</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玫瑰色的云彩</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或者</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深红色的霞光</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 在地质和地貌学层面上，丹霞可以定义如下：</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丹霞是一种形成于西太平洋活性大陆边缘断陷盆地极厚沉积物上的地貌景观。它主要由红色砂岩和砾岩组成，反映了一个干热气候条件下的氧化陆相湖盆沉积环境。</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中国丹霞</a:t>
            </a:r>
            <a:r>
              <a:rPr lang="zh-CN" altLang="zh-CN" sz="2000" baseline="0">
                <a:solidFill>
                  <a:srgbClr val="000000"/>
                </a:solidFill>
                <a:effectLst/>
                <a:latin typeface="微软雅黑" panose="020B0503020204020204" pitchFamily="34" charset="-122"/>
                <a:ea typeface="微软雅黑" panose="020B0503020204020204" pitchFamily="34" charset="-122"/>
              </a:rPr>
              <a:t>”</a:t>
            </a:r>
            <a:r>
              <a:rPr lang="zh-CN" altLang="zh-CN" sz="2000" baseline="0">
                <a:solidFill>
                  <a:srgbClr val="000000"/>
                </a:solidFill>
                <a:effectLst/>
                <a:latin typeface="Arial" panose="020B0604020202020204" pitchFamily="34" charset="0"/>
                <a:ea typeface="微软雅黑" panose="020B0503020204020204" pitchFamily="34" charset="-122"/>
              </a:rPr>
              <a:t>于2010年8月1日在巴西利亚举行的第34届世界遗产大会上，经联合国教科文组织世界遗产委员会批准，被正式列入《世界遗产名录》。 </a:t>
            </a:r>
            <a:endParaRPr lang="zh-CN" altLang="zh-CN" sz="2000" baseline="0">
              <a:solidFill>
                <a:srgbClr val="000000"/>
              </a:solidFill>
              <a:effectLst/>
              <a:latin typeface="Arial" panose="020B0604020202020204" pitchFamily="34" charset="0"/>
              <a:ea typeface="微软雅黑" panose="020B0503020204020204" pitchFamily="34" charset="-122"/>
            </a:endParaRPr>
          </a:p>
          <a:p>
            <a:pPr defTabSz="914400" latinLnBrk="0">
              <a:lnSpc>
                <a:spcPct val="80000"/>
              </a:lnSpc>
              <a:buClrTx/>
              <a:buSzPct val="100000"/>
              <a:buFontTx/>
              <a:buChar char="•"/>
            </a:pPr>
            <a:endParaRPr lang="zh-CN" altLang="zh-CN" sz="2000" baseline="0">
              <a:solidFill>
                <a:srgbClr val="000000"/>
              </a:solidFill>
              <a:effectLst/>
              <a:latin typeface="Arial" panose="020B0604020202020204" pitchFamily="34" charset="0"/>
              <a:ea typeface="微软雅黑" panose="020B0503020204020204" pitchFamily="34" charset="-122"/>
            </a:endParaRPr>
          </a:p>
        </p:txBody>
      </p:sp>
      <p:pic>
        <p:nvPicPr>
          <p:cNvPr id="17412" name="联机映像占位符 2"/>
          <p:cNvPicPr>
            <a:picLocks noGrp="1" noChangeAspect="1"/>
          </p:cNvPicPr>
          <p:nvPr>
            <p:ph type="clipArt" sz="half" idx="1"/>
          </p:nvPr>
        </p:nvPicPr>
        <p:blipFill>
          <a:blip r:embed="rId1"/>
          <a:stretch>
            <a:fillRect/>
          </a:stretch>
        </p:blipFill>
        <p:spPr>
          <a:xfrm>
            <a:off x="609600" y="2062163"/>
            <a:ext cx="4038600" cy="3602037"/>
          </a:xfrm>
          <a:ln/>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title"/>
          </p:nvPr>
        </p:nvSpPr>
        <p:spPr>
          <a:ln/>
        </p:spPr>
        <p:txBody>
          <a:bodyPr wrap="square" lIns="91440" tIns="45720" rIns="91440" bIns="45720" anchor="ctr" anchorCtr="0"/>
          <a:p>
            <a:r>
              <a:rPr lang="zh-CN" altLang="en-US"/>
              <a:t>中国的世界文化遗产之古城丽江</a:t>
            </a:r>
            <a:endParaRPr lang="zh-CN" altLang="en-US"/>
          </a:p>
        </p:txBody>
      </p:sp>
      <p:sp>
        <p:nvSpPr>
          <p:cNvPr id="18435" name="Rectangle 3"/>
          <p:cNvSpPr>
            <a:spLocks noGrp="1"/>
          </p:cNvSpPr>
          <p:nvPr>
            <p:ph type="body" sz="half" idx="2"/>
          </p:nvPr>
        </p:nvSpPr>
        <p:spPr>
          <a:ln/>
        </p:spPr>
        <p:txBody>
          <a:bodyPr wrap="square" lIns="91440" tIns="45720" rIns="91440" bIns="45720" anchor="t" anchorCtr="0"/>
          <a:p>
            <a:pPr defTabSz="914400" latinLnBrk="0">
              <a:lnSpc>
                <a:spcPct val="9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丽江市位于云南省西北部云贵高原与青藏高原的连接部位，东经100.25，北纬26.86，北连迪庆藏族自治州，南接大理白族自治州，西邻怒江傈僳族自治州，东与四川凉山彝族自治州和攀枝花市接壤。　丽江古城在南宋时期就初具规模，已有 八、九百年的历史。自明朝时，丽江古城称</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大研厢</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，因其居丽江坝中心，四面青山环绕，一 片碧野之间绿水萦回，形似一块碧玉大砚，故而得名。1961年成立丽江纳西族自治县，属丽江地区。 　　1997年12月，丽江古城申报世界文化遗产获成功，填补了中国在世界文化遗产中无历史文化名城的空白。 </a:t>
            </a:r>
            <a:endParaRPr lang="zh-CN" altLang="zh-CN" sz="1800" baseline="0">
              <a:solidFill>
                <a:srgbClr val="000000"/>
              </a:solidFill>
              <a:effectLst/>
              <a:latin typeface="Arial" panose="020B0604020202020204" pitchFamily="34" charset="0"/>
              <a:ea typeface="微软雅黑" panose="020B0503020204020204" pitchFamily="34" charset="-122"/>
            </a:endParaRPr>
          </a:p>
        </p:txBody>
      </p:sp>
      <p:pic>
        <p:nvPicPr>
          <p:cNvPr id="18436" name="Picture 4" descr="c83d70cf3bc79f3d932f8730baa1cd11738b29e7"/>
          <p:cNvPicPr>
            <a:picLocks noChangeAspect="1"/>
          </p:cNvPicPr>
          <p:nvPr>
            <p:ph type="clipArt" sz="half" idx="1"/>
          </p:nvPr>
        </p:nvPicPr>
        <p:blipFill>
          <a:blip r:embed="rId1"/>
          <a:stretch>
            <a:fillRect/>
          </a:stretch>
        </p:blipFill>
        <p:spPr>
          <a:xfrm>
            <a:off x="457200" y="2347913"/>
            <a:ext cx="4038600" cy="3030537"/>
          </a:xfrm>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type="title"/>
          </p:nvPr>
        </p:nvSpPr>
        <p:spPr>
          <a:ln/>
        </p:spPr>
        <p:txBody>
          <a:bodyPr wrap="square" lIns="91440" tIns="45720" rIns="91440" bIns="45720" anchor="ctr" anchorCtr="0"/>
          <a:p>
            <a:r>
              <a:rPr lang="zh-CN" altLang="en-US"/>
              <a:t>中国的世界文化遗产之平遥古城</a:t>
            </a:r>
            <a:endParaRPr lang="zh-CN" altLang="en-US"/>
          </a:p>
        </p:txBody>
      </p:sp>
      <p:sp>
        <p:nvSpPr>
          <p:cNvPr id="19459" name="Rectangle 3"/>
          <p:cNvSpPr>
            <a:spLocks noGrp="1"/>
          </p:cNvSpPr>
          <p:nvPr>
            <p:ph type="body" sz="half" idx="2"/>
          </p:nvPr>
        </p:nvSpPr>
        <p:spPr>
          <a:ln/>
        </p:spPr>
        <p:txBody>
          <a:bodyPr wrap="square" lIns="91440" tIns="45720" rIns="91440" bIns="45720" anchor="t" anchorCtr="0"/>
          <a:p>
            <a:pPr defTabSz="914400" latinLnBrk="0">
              <a:buClrTx/>
              <a:buSzPct val="100000"/>
              <a:buFontTx/>
              <a:buChar char="•"/>
            </a:pPr>
            <a:r>
              <a:rPr lang="zh-CN" altLang="zh-CN" sz="2000" baseline="0">
                <a:solidFill>
                  <a:srgbClr val="000000"/>
                </a:solidFill>
                <a:effectLst/>
                <a:latin typeface="Arial" panose="020B0604020202020204" pitchFamily="34" charset="0"/>
                <a:ea typeface="微软雅黑" panose="020B0503020204020204" pitchFamily="34" charset="-122"/>
              </a:rPr>
              <a:t>平遥县是山西省晋中市下辖的一个县，面积1260平方公里，人口49万，县人民政府驻古陶镇。平遥县地处汾河东岸、太原盆地的西南端，与另一座国家历史文化名城祁县相毗邻。同蒲铁路、大运高速公路纵贯县境。经济以农业为主，主产粮食、棉花，特产平遥牛肉、推光漆器等。平遥县为第二批中国历史文化名城。1997年12月3日平遥古城被联合国教科文组织列为世界文化遗产。 </a:t>
            </a:r>
            <a:endParaRPr lang="zh-CN" altLang="zh-CN" sz="2000" baseline="0">
              <a:solidFill>
                <a:srgbClr val="000000"/>
              </a:solidFill>
              <a:effectLst/>
              <a:latin typeface="Arial" panose="020B0604020202020204" pitchFamily="34" charset="0"/>
              <a:ea typeface="微软雅黑" panose="020B0503020204020204" pitchFamily="34" charset="-122"/>
            </a:endParaRPr>
          </a:p>
          <a:p>
            <a:pPr defTabSz="914400" latinLnBrk="0">
              <a:buClrTx/>
              <a:buSzPct val="100000"/>
              <a:buFontTx/>
              <a:buChar char="•"/>
            </a:pPr>
            <a:endParaRPr lang="zh-CN" altLang="zh-CN" sz="2000" baseline="0">
              <a:solidFill>
                <a:srgbClr val="000000"/>
              </a:solidFill>
              <a:effectLst/>
              <a:latin typeface="Arial" panose="020B0604020202020204" pitchFamily="34" charset="0"/>
              <a:ea typeface="微软雅黑" panose="020B0503020204020204" pitchFamily="34" charset="-122"/>
            </a:endParaRPr>
          </a:p>
        </p:txBody>
      </p:sp>
      <p:pic>
        <p:nvPicPr>
          <p:cNvPr id="19460" name="Picture 4" descr="9d82d158ccbf6c81b8166b18bc3eb13533fa4018"/>
          <p:cNvPicPr>
            <a:picLocks noChangeAspect="1"/>
          </p:cNvPicPr>
          <p:nvPr>
            <p:ph type="clipArt" sz="half" idx="1"/>
          </p:nvPr>
        </p:nvPicPr>
        <p:blipFill>
          <a:blip r:embed="rId1"/>
          <a:stretch>
            <a:fillRect/>
          </a:stretch>
        </p:blipFill>
        <p:spPr>
          <a:xfrm>
            <a:off x="457200" y="1701800"/>
            <a:ext cx="4038600" cy="4032250"/>
          </a:xfrm>
          <a:ln/>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a:ln/>
        </p:spPr>
        <p:txBody>
          <a:bodyPr wrap="square" lIns="91440" tIns="45720" rIns="91440" bIns="45720" anchor="ctr" anchorCtr="0"/>
          <a:p>
            <a:r>
              <a:rPr lang="zh-CN" altLang="en-US"/>
              <a:t>中国的世界文化遗产之五台山</a:t>
            </a:r>
            <a:endParaRPr lang="zh-CN" altLang="en-US"/>
          </a:p>
        </p:txBody>
      </p:sp>
      <p:sp>
        <p:nvSpPr>
          <p:cNvPr id="20483" name="Rectangle 3"/>
          <p:cNvSpPr>
            <a:spLocks noGrp="1"/>
          </p:cNvSpPr>
          <p:nvPr>
            <p:ph type="body" sz="half" idx="2"/>
          </p:nvPr>
        </p:nvSpPr>
        <p:spPr>
          <a:xfrm>
            <a:off x="4500563" y="1600200"/>
            <a:ext cx="4357687" cy="4829175"/>
          </a:xfrm>
          <a:ln/>
        </p:spPr>
        <p:txBody>
          <a:bodyPr wrap="square" lIns="91440" tIns="45720" rIns="91440" bIns="45720" anchor="t" anchorCtr="0"/>
          <a:p>
            <a:pPr defTabSz="914400" latinLnBrk="0">
              <a:buClrTx/>
              <a:buSzPct val="100000"/>
              <a:buFontTx/>
              <a:buChar char="•"/>
            </a:pPr>
            <a:r>
              <a:rPr lang="zh-CN" altLang="zh-CN" sz="2400" baseline="0">
                <a:solidFill>
                  <a:srgbClr val="000000"/>
                </a:solidFill>
                <a:effectLst/>
                <a:latin typeface="Arial" panose="020B0604020202020204" pitchFamily="34" charset="0"/>
                <a:ea typeface="微软雅黑" panose="020B0503020204020204" pitchFamily="34" charset="-122"/>
              </a:rPr>
              <a:t>五台山位于中国山西省东北部，距省会太原市230公里。与四川峨嵋山、安徽九华山、浙江普陀山共称</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中国佛教四大名山</a:t>
            </a:r>
            <a:r>
              <a:rPr lang="zh-CN" altLang="zh-CN" sz="2400" baseline="0">
                <a:solidFill>
                  <a:srgbClr val="000000"/>
                </a:solidFill>
                <a:effectLst/>
                <a:latin typeface="微软雅黑" panose="020B0503020204020204" pitchFamily="34" charset="-122"/>
                <a:ea typeface="微软雅黑" panose="020B0503020204020204" pitchFamily="34" charset="-122"/>
              </a:rPr>
              <a:t>”</a:t>
            </a:r>
            <a:r>
              <a:rPr lang="zh-CN" altLang="zh-CN" sz="2400" baseline="0">
                <a:solidFill>
                  <a:srgbClr val="000000"/>
                </a:solidFill>
                <a:effectLst/>
                <a:latin typeface="Arial" panose="020B0604020202020204" pitchFamily="34" charset="0"/>
                <a:ea typeface="微软雅黑" panose="020B0503020204020204" pitchFamily="34" charset="-122"/>
              </a:rPr>
              <a:t>。是中国佛教及旅游胜地，列中国十大避暑名山之首。2009年被联合国教科文组织以文化景观列入世界遗产名录。 </a:t>
            </a:r>
            <a:endParaRPr lang="zh-CN" altLang="zh-CN" sz="2400" baseline="0">
              <a:solidFill>
                <a:srgbClr val="000000"/>
              </a:solidFill>
              <a:effectLst/>
              <a:latin typeface="Arial" panose="020B0604020202020204" pitchFamily="34" charset="0"/>
              <a:ea typeface="微软雅黑" panose="020B0503020204020204" pitchFamily="34" charset="-122"/>
            </a:endParaRPr>
          </a:p>
          <a:p>
            <a:pPr defTabSz="914400" latinLnBrk="0">
              <a:buClrTx/>
              <a:buSzPct val="100000"/>
              <a:buFontTx/>
              <a:buChar char="•"/>
            </a:pPr>
            <a:endParaRPr lang="zh-CN" altLang="zh-CN" sz="2400" baseline="0">
              <a:solidFill>
                <a:srgbClr val="000000"/>
              </a:solidFill>
              <a:effectLst/>
              <a:latin typeface="Arial" panose="020B0604020202020204" pitchFamily="34" charset="0"/>
              <a:ea typeface="微软雅黑" panose="020B0503020204020204" pitchFamily="34" charset="-122"/>
            </a:endParaRPr>
          </a:p>
        </p:txBody>
      </p:sp>
      <p:pic>
        <p:nvPicPr>
          <p:cNvPr id="20484" name="Picture 4" descr="b219ebc4b74543a9678ad6ab1e178a82b80114c7"/>
          <p:cNvPicPr>
            <a:picLocks noChangeAspect="1"/>
          </p:cNvPicPr>
          <p:nvPr>
            <p:ph type="clipArt" sz="half" idx="1"/>
          </p:nvPr>
        </p:nvPicPr>
        <p:blipFill>
          <a:blip r:embed="rId1"/>
          <a:stretch>
            <a:fillRect/>
          </a:stretch>
        </p:blipFill>
        <p:spPr>
          <a:xfrm>
            <a:off x="457200" y="1628775"/>
            <a:ext cx="4038600" cy="3748088"/>
          </a:xfrm>
          <a:ln/>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p:cNvSpPr>
          <p:nvPr>
            <p:ph type="title"/>
          </p:nvPr>
        </p:nvSpPr>
        <p:spPr>
          <a:ln/>
        </p:spPr>
        <p:txBody>
          <a:bodyPr wrap="square" lIns="91440" tIns="45720" rIns="91440" bIns="45720" anchor="ctr" anchorCtr="0"/>
          <a:p>
            <a:r>
              <a:rPr lang="zh-CN" altLang="en-US"/>
              <a:t>中国的世界文化遗产之元上都遗址</a:t>
            </a:r>
            <a:endParaRPr lang="zh-CN" altLang="en-US"/>
          </a:p>
        </p:txBody>
      </p:sp>
      <p:sp>
        <p:nvSpPr>
          <p:cNvPr id="21507" name="Rectangle 3"/>
          <p:cNvSpPr>
            <a:spLocks noGrp="1"/>
          </p:cNvSpPr>
          <p:nvPr>
            <p:ph type="body" sz="half" idx="2"/>
          </p:nvPr>
        </p:nvSpPr>
        <p:spPr>
          <a:ln/>
        </p:spPr>
        <p:txBody>
          <a:bodyPr wrap="square" lIns="91440" tIns="45720" rIns="91440" bIns="45720" anchor="t" anchorCtr="0"/>
          <a:p>
            <a:pPr defTabSz="914400" latinLnBrk="0">
              <a:buClrTx/>
              <a:buSzPct val="100000"/>
              <a:buFontTx/>
              <a:buChar char="•"/>
            </a:pPr>
            <a:r>
              <a:rPr lang="zh-CN" altLang="zh-CN" sz="2000" baseline="0">
                <a:solidFill>
                  <a:srgbClr val="000000"/>
                </a:solidFill>
                <a:effectLst/>
                <a:latin typeface="Arial" panose="020B0604020202020204" pitchFamily="34" charset="0"/>
                <a:ea typeface="微软雅黑" panose="020B0503020204020204" pitchFamily="34" charset="-122"/>
              </a:rPr>
              <a:t>元上都遗址属全国重点文物保护单位，是中国元代都城遗址，位于内蒙古自治区锡林郭勒盟正蓝旗旗政府所在地东北约20公里处、闪电河北岸。由我国北方骑马民族创建的这座草原都城，被认定是中原农耕文化与草原游牧文化奇妙结合的产物，史学家称誉它可与意大利古城庞贝媲美。2012年6月29日，第36届世界遗产委员会会议讨论并通过将中国元上都遗址列入《世界遗产名录》。 </a:t>
            </a:r>
            <a:endParaRPr lang="zh-CN" altLang="zh-CN" sz="2000" baseline="0">
              <a:solidFill>
                <a:srgbClr val="000000"/>
              </a:solidFill>
              <a:effectLst/>
              <a:latin typeface="Arial" panose="020B0604020202020204" pitchFamily="34" charset="0"/>
              <a:ea typeface="微软雅黑" panose="020B0503020204020204" pitchFamily="34" charset="-122"/>
            </a:endParaRPr>
          </a:p>
          <a:p>
            <a:pPr defTabSz="914400" latinLnBrk="0">
              <a:buClrTx/>
              <a:buSzPct val="100000"/>
              <a:buFontTx/>
              <a:buChar char="•"/>
            </a:pPr>
            <a:endParaRPr lang="zh-CN" altLang="zh-CN" sz="2000" baseline="0">
              <a:solidFill>
                <a:srgbClr val="000000"/>
              </a:solidFill>
              <a:effectLst/>
              <a:latin typeface="Arial" panose="020B0604020202020204" pitchFamily="34" charset="0"/>
              <a:ea typeface="微软雅黑" panose="020B0503020204020204" pitchFamily="34" charset="-122"/>
            </a:endParaRPr>
          </a:p>
        </p:txBody>
      </p:sp>
      <p:pic>
        <p:nvPicPr>
          <p:cNvPr id="21508" name="Picture 4" descr="77094b36acaf2eddf09658478d1001e93901933c"/>
          <p:cNvPicPr>
            <a:picLocks noChangeAspect="1"/>
          </p:cNvPicPr>
          <p:nvPr>
            <p:ph type="clipArt" sz="half" idx="1"/>
          </p:nvPr>
        </p:nvPicPr>
        <p:blipFill>
          <a:blip r:embed="rId1"/>
          <a:srcRect b="3607"/>
          <a:stretch>
            <a:fillRect/>
          </a:stretch>
        </p:blipFill>
        <p:spPr>
          <a:xfrm>
            <a:off x="457200" y="1631950"/>
            <a:ext cx="4259263" cy="3884613"/>
          </a:xfrm>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Grp="1"/>
          </p:cNvSpPr>
          <p:nvPr>
            <p:ph type="title"/>
          </p:nvPr>
        </p:nvSpPr>
        <p:spPr>
          <a:ln/>
        </p:spPr>
        <p:txBody>
          <a:bodyPr wrap="square" lIns="91440" tIns="45720" rIns="91440" bIns="45720" anchor="ctr" anchorCtr="0"/>
          <a:p>
            <a:r>
              <a:rPr lang="zh-CN" altLang="en-US"/>
              <a:t>中国的世界文化遗产之苏州古典园林</a:t>
            </a:r>
            <a:endParaRPr lang="zh-CN" altLang="en-US"/>
          </a:p>
        </p:txBody>
      </p:sp>
      <p:sp>
        <p:nvSpPr>
          <p:cNvPr id="4099" name="Rectangle 3"/>
          <p:cNvSpPr>
            <a:spLocks noGrp="1"/>
          </p:cNvSpPr>
          <p:nvPr>
            <p:ph type="body" sz="half" idx="1"/>
          </p:nvPr>
        </p:nvSpPr>
        <p:spPr>
          <a:xfrm>
            <a:off x="357188" y="1600200"/>
            <a:ext cx="4286250" cy="4525963"/>
          </a:xfrm>
          <a:ln/>
        </p:spPr>
        <p:txBody>
          <a:bodyPr wrap="square" lIns="91440" tIns="45720" rIns="91440" bIns="45720" anchor="t" anchorCtr="0"/>
          <a:p>
            <a:pPr defTabSz="914400" latinLnBrk="0">
              <a:lnSpc>
                <a:spcPct val="90000"/>
              </a:lnSpc>
              <a:buClrTx/>
              <a:buSzPct val="100000"/>
              <a:buFontTx/>
              <a:buChar char="•"/>
            </a:pPr>
            <a:r>
              <a:rPr lang="zh-CN" altLang="zh-CN" sz="2000" b="1" baseline="0">
                <a:solidFill>
                  <a:srgbClr val="FF0000"/>
                </a:solidFill>
                <a:effectLst/>
                <a:latin typeface="Arial" panose="020B0604020202020204" pitchFamily="34" charset="0"/>
                <a:ea typeface="楷体_GB2312" pitchFamily="1" charset="-122"/>
              </a:rPr>
              <a:t>苏州古典园林，指中国苏州市境内的园林建筑，以私家园林为主，起始于春秋时期的吴国建都姑苏时（公元前514年），形成于五代，成熟于宋代，兴旺于明代，鼎盛于清代。到清末苏州已有各色园林一百七十多处，现保存完整的有六十多处，对外开放的园林有十九处。占地面积不大，但以意境见长，以独具匠心的艺术手法在有限的空间内点缀安排，移步换景，变化无穷。1997年，苏州古典园林作为中国园林的代表被列入《世界遗产名录》。</a:t>
            </a:r>
            <a:endParaRPr lang="zh-CN" altLang="zh-CN" sz="2000" b="1" baseline="0">
              <a:solidFill>
                <a:srgbClr val="FF0000"/>
              </a:solidFill>
              <a:effectLst/>
              <a:latin typeface="Arial" panose="020B0604020202020204" pitchFamily="34" charset="0"/>
              <a:ea typeface="楷体_GB2312" pitchFamily="1" charset="-122"/>
            </a:endParaRPr>
          </a:p>
        </p:txBody>
      </p:sp>
      <p:pic>
        <p:nvPicPr>
          <p:cNvPr id="4100" name="Picture 4" descr="3221762583431989271[1]"/>
          <p:cNvPicPr>
            <a:picLocks noChangeAspect="1"/>
          </p:cNvPicPr>
          <p:nvPr>
            <p:ph type="clipArt" sz="half" idx="2"/>
          </p:nvPr>
        </p:nvPicPr>
        <p:blipFill>
          <a:blip r:embed="rId1"/>
          <a:stretch>
            <a:fillRect/>
          </a:stretch>
        </p:blipFill>
        <p:spPr>
          <a:xfrm>
            <a:off x="4645025" y="1628775"/>
            <a:ext cx="4038600" cy="4032250"/>
          </a:xfrm>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Grp="1"/>
          </p:cNvSpPr>
          <p:nvPr>
            <p:ph type="title"/>
          </p:nvPr>
        </p:nvSpPr>
        <p:spPr>
          <a:ln/>
        </p:spPr>
        <p:txBody>
          <a:bodyPr wrap="square" lIns="91440" tIns="45720" rIns="91440" bIns="45720" anchor="ctr" anchorCtr="0"/>
          <a:p>
            <a:r>
              <a:rPr lang="zh-CN" altLang="en-US"/>
              <a:t>中国的世界文化遗产之开平碉楼</a:t>
            </a:r>
            <a:endParaRPr lang="zh-CN" altLang="en-US"/>
          </a:p>
        </p:txBody>
      </p:sp>
      <p:sp>
        <p:nvSpPr>
          <p:cNvPr id="22531" name="Rectangle 3"/>
          <p:cNvSpPr>
            <a:spLocks noGrp="1"/>
          </p:cNvSpPr>
          <p:nvPr>
            <p:ph type="body" sz="half" idx="2"/>
          </p:nvPr>
        </p:nvSpPr>
        <p:spPr>
          <a:ln/>
        </p:spPr>
        <p:txBody>
          <a:bodyPr wrap="square" lIns="91440" tIns="45720" rIns="91440" bIns="45720" anchor="t" anchorCtr="0"/>
          <a:p>
            <a:pPr defTabSz="914400" latinLnBrk="0">
              <a:lnSpc>
                <a:spcPct val="8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根开平碉楼</a:t>
            </a:r>
            <a:endParaRPr lang="zh-CN" altLang="zh-CN" sz="1800" baseline="0">
              <a:solidFill>
                <a:srgbClr val="000000"/>
              </a:solidFill>
              <a:effectLst/>
              <a:latin typeface="Arial" panose="020B0604020202020204" pitchFamily="34" charset="0"/>
              <a:ea typeface="微软雅黑" panose="020B0503020204020204" pitchFamily="34" charset="-122"/>
            </a:endParaRPr>
          </a:p>
          <a:p>
            <a:pPr defTabSz="914400" latinLnBrk="0">
              <a:lnSpc>
                <a:spcPct val="8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本数据来源于百度地图，最终结果以百度地图数据为准。</a:t>
            </a:r>
            <a:endParaRPr lang="zh-CN" altLang="zh-CN" sz="1800" baseline="0">
              <a:solidFill>
                <a:srgbClr val="000000"/>
              </a:solidFill>
              <a:effectLst/>
              <a:latin typeface="Arial" panose="020B0604020202020204" pitchFamily="34" charset="0"/>
              <a:ea typeface="微软雅黑" panose="020B0503020204020204" pitchFamily="34" charset="-122"/>
            </a:endParaRPr>
          </a:p>
          <a:p>
            <a:pPr defTabSz="914400" latinLnBrk="0">
              <a:lnSpc>
                <a:spcPct val="8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据现存实证，开平碉楼最迟在明代后期（16世纪）已经产生，到19世纪末20世纪初发展成为表现中国华侨历史、社会形态与文化传统的一种独具特色的群体建筑形象。这一类建筑群规模宏大、品类繁多，造型别致，分布在开平市的乡村。 　2001年06月25日，作为近现代重要史迹及代表性建筑，被国务院批准列入第五批全国重点文物保护单位名单。 　　2007年，广东</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开平碉楼与村落</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被正式列入《世界遗产名录》，成为中国第35处世界遗产。中国由此诞生了首个华侨文化的世界遗产项目。 </a:t>
            </a:r>
            <a:endParaRPr lang="zh-CN" altLang="zh-CN" sz="1800" baseline="0">
              <a:solidFill>
                <a:srgbClr val="000000"/>
              </a:solidFill>
              <a:effectLst/>
              <a:latin typeface="Arial" panose="020B0604020202020204" pitchFamily="34" charset="0"/>
              <a:ea typeface="微软雅黑" panose="020B0503020204020204" pitchFamily="34" charset="-122"/>
            </a:endParaRPr>
          </a:p>
        </p:txBody>
      </p:sp>
      <p:pic>
        <p:nvPicPr>
          <p:cNvPr id="22532" name="Picture 4" descr="b8389b504fc2d56262ed7a70e71190ef77c66c42"/>
          <p:cNvPicPr>
            <a:picLocks noChangeAspect="1"/>
          </p:cNvPicPr>
          <p:nvPr>
            <p:ph type="clipArt" sz="half" idx="1"/>
          </p:nvPr>
        </p:nvPicPr>
        <p:blipFill>
          <a:blip r:embed="rId1"/>
          <a:stretch>
            <a:fillRect/>
          </a:stretch>
        </p:blipFill>
        <p:spPr>
          <a:xfrm>
            <a:off x="777875" y="1600200"/>
            <a:ext cx="3395663" cy="4525963"/>
          </a:xfrm>
          <a:ln/>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p:cNvSpPr>
          <p:nvPr>
            <p:ph type="title"/>
          </p:nvPr>
        </p:nvSpPr>
        <p:spPr>
          <a:ln/>
        </p:spPr>
        <p:txBody>
          <a:bodyPr wrap="square" lIns="91440" tIns="45720" rIns="91440" bIns="45720" anchor="ctr" anchorCtr="0"/>
          <a:p>
            <a:r>
              <a:rPr lang="zh-CN" altLang="en-US"/>
              <a:t>中国的世界文化遗产之澳门历史城区</a:t>
            </a:r>
            <a:endParaRPr lang="zh-CN" altLang="en-US"/>
          </a:p>
        </p:txBody>
      </p:sp>
      <p:sp>
        <p:nvSpPr>
          <p:cNvPr id="23555" name="Rectangle 3"/>
          <p:cNvSpPr>
            <a:spLocks noGrp="1"/>
          </p:cNvSpPr>
          <p:nvPr>
            <p:ph type="body" sz="half" idx="2"/>
          </p:nvPr>
        </p:nvSpPr>
        <p:spPr>
          <a:ln/>
        </p:spPr>
        <p:txBody>
          <a:bodyPr wrap="square" lIns="91440" tIns="45720" rIns="91440" bIns="45720" anchor="t" anchorCtr="0"/>
          <a:p>
            <a:pPr defTabSz="914400" latinLnBrk="0">
              <a:lnSpc>
                <a:spcPct val="80000"/>
              </a:lnSpc>
              <a:buClrTx/>
              <a:buSzPct val="100000"/>
              <a:buFontTx/>
              <a:buChar char="•"/>
            </a:pPr>
            <a:r>
              <a:rPr lang="zh-CN" altLang="zh-CN" sz="2400" baseline="0">
                <a:solidFill>
                  <a:srgbClr val="000000"/>
                </a:solidFill>
                <a:effectLst/>
                <a:latin typeface="Arial" panose="020B0604020202020204" pitchFamily="34" charset="0"/>
                <a:ea typeface="微软雅黑" panose="020B0503020204020204" pitchFamily="34" charset="-122"/>
              </a:rPr>
              <a:t>澳门历史城区或澳门历史古城区（旧称澳门历史建筑群），是由22座位于澳门澳门半岛的建筑物和相邻的8块前地所组成，以旧城区为核心的历史街区。澳门历史城区在第29届联合国教科文组织世界遗产委员会的2005年7月15日会议上，获得21个成员国全体一致通过，正式被列入《世界文化遗产名录》，为中国第31处世界遗产。</a:t>
            </a:r>
            <a:endParaRPr lang="zh-CN" altLang="zh-CN" sz="2400" baseline="0">
              <a:solidFill>
                <a:srgbClr val="000000"/>
              </a:solidFill>
              <a:effectLst/>
              <a:latin typeface="Arial" panose="020B0604020202020204" pitchFamily="34" charset="0"/>
              <a:ea typeface="微软雅黑" panose="020B0503020204020204" pitchFamily="34" charset="-122"/>
            </a:endParaRPr>
          </a:p>
        </p:txBody>
      </p:sp>
      <p:pic>
        <p:nvPicPr>
          <p:cNvPr id="23556" name="Picture 4" descr="54fbb2fb43166d22f862a18e462309f79052d297"/>
          <p:cNvPicPr>
            <a:picLocks noChangeAspect="1"/>
          </p:cNvPicPr>
          <p:nvPr>
            <p:ph type="clipArt" sz="half" idx="1"/>
          </p:nvPr>
        </p:nvPicPr>
        <p:blipFill>
          <a:blip r:embed="rId1"/>
          <a:srcRect l="3822" t="2" b="32774"/>
          <a:stretch>
            <a:fillRect/>
          </a:stretch>
        </p:blipFill>
        <p:spPr>
          <a:xfrm>
            <a:off x="900113" y="1916113"/>
            <a:ext cx="3883025" cy="2806700"/>
          </a:xfrm>
          <a:ln/>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p:cNvSpPr>
          <p:nvPr>
            <p:ph type="title"/>
          </p:nvPr>
        </p:nvSpPr>
        <p:spPr>
          <a:xfrm>
            <a:off x="939800" y="260350"/>
            <a:ext cx="8229600" cy="1143000"/>
          </a:xfrm>
          <a:ln/>
        </p:spPr>
        <p:txBody>
          <a:bodyPr wrap="square" lIns="91440" tIns="45720" rIns="91440" bIns="45720" anchor="ctr" anchorCtr="0"/>
          <a:p>
            <a:r>
              <a:rPr lang="zh-CN" altLang="en-US"/>
              <a:t>中国的世界文化遗产之明孝陵</a:t>
            </a:r>
            <a:endParaRPr lang="zh-CN" altLang="en-US"/>
          </a:p>
        </p:txBody>
      </p:sp>
      <p:sp>
        <p:nvSpPr>
          <p:cNvPr id="24579" name="Rectangle 3"/>
          <p:cNvSpPr>
            <a:spLocks noGrp="1"/>
          </p:cNvSpPr>
          <p:nvPr>
            <p:ph type="body" sz="half" idx="2"/>
          </p:nvPr>
        </p:nvSpPr>
        <p:spPr>
          <a:ln/>
        </p:spPr>
        <p:txBody>
          <a:bodyPr wrap="square" lIns="91440" tIns="45720" rIns="91440" bIns="45720" anchor="t" anchorCtr="0"/>
          <a:p>
            <a:pPr defTabSz="914400" latinLnBrk="0">
              <a:lnSpc>
                <a:spcPct val="9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明孝陵是明朝开国皇帝朱元璋和皇后马氏的合葬陵墓，因皇后谥</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孝慈</a:t>
            </a:r>
            <a:r>
              <a:rPr lang="zh-CN" altLang="zh-CN" sz="1800" baseline="0">
                <a:solidFill>
                  <a:srgbClr val="000000"/>
                </a:solidFill>
                <a:effectLst/>
                <a:latin typeface="微软雅黑" panose="020B0503020204020204" pitchFamily="34" charset="-122"/>
                <a:ea typeface="微软雅黑" panose="020B0503020204020204" pitchFamily="34" charset="-122"/>
              </a:rPr>
              <a:t>”</a:t>
            </a:r>
            <a:r>
              <a:rPr lang="zh-CN" altLang="zh-CN" sz="1800" baseline="0">
                <a:solidFill>
                  <a:srgbClr val="000000"/>
                </a:solidFill>
                <a:effectLst/>
                <a:latin typeface="Arial" panose="020B0604020202020204" pitchFamily="34" charset="0"/>
                <a:ea typeface="微软雅黑" panose="020B0503020204020204" pitchFamily="34" charset="-122"/>
              </a:rPr>
              <a:t>，故名孝陵。作为中国明陵之首的明孝陵壮观宏伟，代表了明初建筑和石刻艺术的最高成就，直接影响了明清两代500多年帝王陵寝的形制。依历史进程分布于北京、湖北、辽宁、河北等地的明清帝王陵寝，均按南京明孝陵的规制和模式营建。明孝陵坐落在南京市紫金山南麓独龙阜玩珠峰下，东毗中山陵，南临梅花山，是南京最大的帝王陵墓，亦是中国古代最大的帝王陵寝之一。2003年联合国教科文组织世界遗产委员会第27届会议2003年7月3号决定，入选世界文化遗产。 </a:t>
            </a:r>
            <a:endParaRPr lang="zh-CN" altLang="zh-CN" sz="1800" baseline="0">
              <a:solidFill>
                <a:srgbClr val="000000"/>
              </a:solidFill>
              <a:effectLst/>
              <a:latin typeface="Arial" panose="020B0604020202020204" pitchFamily="34" charset="0"/>
              <a:ea typeface="微软雅黑" panose="020B0503020204020204" pitchFamily="34" charset="-122"/>
            </a:endParaRPr>
          </a:p>
          <a:p>
            <a:pPr defTabSz="914400" latinLnBrk="0">
              <a:lnSpc>
                <a:spcPct val="90000"/>
              </a:lnSpc>
              <a:buClrTx/>
              <a:buSzPct val="100000"/>
              <a:buFontTx/>
              <a:buChar char="•"/>
            </a:pPr>
            <a:endParaRPr lang="zh-CN" altLang="zh-CN" sz="1800" baseline="0">
              <a:solidFill>
                <a:srgbClr val="000000"/>
              </a:solidFill>
              <a:effectLst/>
              <a:latin typeface="Arial" panose="020B0604020202020204" pitchFamily="34" charset="0"/>
              <a:ea typeface="微软雅黑" panose="020B0503020204020204" pitchFamily="34" charset="-122"/>
            </a:endParaRPr>
          </a:p>
        </p:txBody>
      </p:sp>
      <p:pic>
        <p:nvPicPr>
          <p:cNvPr id="24580" name="Picture 4" descr="96dda144ad34598270ac7c1a0cf431adcbef8410"/>
          <p:cNvPicPr>
            <a:picLocks noChangeAspect="1"/>
          </p:cNvPicPr>
          <p:nvPr>
            <p:ph type="clipArt" sz="half" idx="1"/>
          </p:nvPr>
        </p:nvPicPr>
        <p:blipFill>
          <a:blip r:embed="rId1"/>
          <a:stretch>
            <a:fillRect/>
          </a:stretch>
        </p:blipFill>
        <p:spPr>
          <a:xfrm>
            <a:off x="1116013" y="2516188"/>
            <a:ext cx="3379787" cy="2693987"/>
          </a:xfrm>
          <a:ln/>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p:cNvSpPr>
          <p:nvPr>
            <p:ph type="title"/>
          </p:nvPr>
        </p:nvSpPr>
        <p:spPr>
          <a:ln/>
        </p:spPr>
        <p:txBody>
          <a:bodyPr wrap="square" lIns="91440" tIns="45720" rIns="91440" bIns="45720" anchor="ctr" anchorCtr="0"/>
          <a:p>
            <a:r>
              <a:rPr lang="zh-CN" altLang="en-US"/>
              <a:t>中国的世界文化遗产之盛京三陵</a:t>
            </a:r>
            <a:endParaRPr lang="zh-CN" altLang="en-US"/>
          </a:p>
        </p:txBody>
      </p:sp>
      <p:sp>
        <p:nvSpPr>
          <p:cNvPr id="25603" name="Rectangle 3"/>
          <p:cNvSpPr>
            <a:spLocks noGrp="1"/>
          </p:cNvSpPr>
          <p:nvPr>
            <p:ph type="body" sz="half" idx="2"/>
          </p:nvPr>
        </p:nvSpPr>
        <p:spPr>
          <a:ln/>
        </p:spPr>
        <p:txBody>
          <a:bodyPr wrap="square" lIns="91440" tIns="45720" rIns="91440" bIns="45720" anchor="t" anchorCtr="0"/>
          <a:p>
            <a:pPr defTabSz="914400" latinLnBrk="0">
              <a:buClrTx/>
              <a:buSzPct val="100000"/>
              <a:buFontTx/>
              <a:buChar char="•"/>
            </a:pPr>
            <a:r>
              <a:rPr lang="zh-CN" altLang="zh-CN" sz="2000" baseline="0">
                <a:solidFill>
                  <a:srgbClr val="000000"/>
                </a:solidFill>
                <a:effectLst/>
                <a:latin typeface="Arial" panose="020B0604020202020204" pitchFamily="34" charset="0"/>
                <a:ea typeface="微软雅黑" panose="020B0503020204020204" pitchFamily="34" charset="-122"/>
              </a:rPr>
              <a:t>盛京三陵，指早期的三个清朝皇家陵寝，即福陵、昭陵和永陵。2004年7月1日，在中国苏州召开的第 28届世界遗产委员会会议批准位于中国辽宁的盛京三陵作为明清皇家陵寝扩展项目列入世界文化遗产。 位于辽宁的盛京三陵（永陵、昭陵、福陵），也称东北三陵，是开创满清皇室基业的祖先陵墓。盛京三陵加上已列入世界遗产名录的清东陵、清西陵，构成了一组清朝帝陵体系，浓缩了清朝的历史。</a:t>
            </a:r>
            <a:endParaRPr lang="zh-CN" altLang="zh-CN" sz="2000" baseline="0">
              <a:solidFill>
                <a:srgbClr val="000000"/>
              </a:solidFill>
              <a:effectLst/>
              <a:latin typeface="Arial" panose="020B0604020202020204" pitchFamily="34" charset="0"/>
              <a:ea typeface="微软雅黑" panose="020B0503020204020204" pitchFamily="34" charset="-122"/>
            </a:endParaRPr>
          </a:p>
        </p:txBody>
      </p:sp>
      <p:pic>
        <p:nvPicPr>
          <p:cNvPr id="25604" name="Picture 4" descr="e61190ef76c6a7ef8106a055fdfaaf51f3de66a4"/>
          <p:cNvPicPr>
            <a:picLocks noChangeAspect="1"/>
          </p:cNvPicPr>
          <p:nvPr>
            <p:ph type="clipArt" sz="half" idx="1"/>
          </p:nvPr>
        </p:nvPicPr>
        <p:blipFill>
          <a:blip r:embed="rId1"/>
          <a:stretch>
            <a:fillRect/>
          </a:stretch>
        </p:blipFill>
        <p:spPr>
          <a:xfrm>
            <a:off x="900113" y="1701800"/>
            <a:ext cx="3595687" cy="4248150"/>
          </a:xfrm>
          <a:ln/>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p:cNvSpPr>
          <p:nvPr>
            <p:ph type="title"/>
          </p:nvPr>
        </p:nvSpPr>
        <p:spPr>
          <a:ln/>
        </p:spPr>
        <p:txBody>
          <a:bodyPr wrap="square" lIns="91440" tIns="45720" rIns="91440" bIns="45720" anchor="ctr" anchorCtr="0"/>
          <a:p>
            <a:r>
              <a:rPr lang="zh-CN" altLang="en-US"/>
              <a:t>中国的世界文化遗产之三江并流</a:t>
            </a:r>
            <a:endParaRPr lang="zh-CN" altLang="en-US"/>
          </a:p>
        </p:txBody>
      </p:sp>
      <p:sp>
        <p:nvSpPr>
          <p:cNvPr id="26627" name="Rectangle 3"/>
          <p:cNvSpPr>
            <a:spLocks noGrp="1"/>
          </p:cNvSpPr>
          <p:nvPr>
            <p:ph type="body" sz="half" idx="2"/>
          </p:nvPr>
        </p:nvSpPr>
        <p:spPr>
          <a:ln/>
        </p:spPr>
        <p:txBody>
          <a:bodyPr wrap="square" lIns="91440" tIns="45720" rIns="91440" bIns="45720" anchor="t" anchorCtr="0"/>
          <a:p>
            <a:pPr defTabSz="914400" latinLnBrk="0">
              <a:buClrTx/>
              <a:buSzPct val="100000"/>
              <a:buFontTx/>
              <a:buChar char="•"/>
            </a:pPr>
            <a:r>
              <a:rPr lang="zh-CN" altLang="en-US" sz="2400" baseline="0">
                <a:solidFill>
                  <a:srgbClr val="000000"/>
                </a:solidFill>
                <a:effectLst/>
                <a:latin typeface="Arial" panose="020B0604020202020204" pitchFamily="34" charset="0"/>
                <a:ea typeface="微软雅黑" panose="020B0503020204020204" pitchFamily="34" charset="-122"/>
              </a:rPr>
              <a:t>三江并流指发源于青藏高原的怒江、金沙江（长江上游）和澜沧江（湄公河上游）这三条大江在中国云南省西北部迪庆藏族自治州及怒江傈僳族自治州境内穿过横断山脉高大的云岭、怒山、高黎贡山中幽深的峡谷，并行奔流数百千米而不交汇的自然奇观。是中国境内面积最大的世界遗产地。</a:t>
            </a:r>
            <a:endParaRPr lang="zh-CN" altLang="en-US" sz="2400" baseline="0">
              <a:solidFill>
                <a:srgbClr val="000000"/>
              </a:solidFill>
              <a:effectLst/>
              <a:latin typeface="Arial" panose="020B0604020202020204" pitchFamily="34" charset="0"/>
              <a:ea typeface="微软雅黑" panose="020B0503020204020204" pitchFamily="34" charset="-122"/>
            </a:endParaRPr>
          </a:p>
        </p:txBody>
      </p:sp>
      <p:pic>
        <p:nvPicPr>
          <p:cNvPr id="26628" name="Picture 4" descr="a686c9177f3e67094ce248dc3bc79f3df8dc5536"/>
          <p:cNvPicPr>
            <a:picLocks noChangeAspect="1"/>
          </p:cNvPicPr>
          <p:nvPr>
            <p:ph type="clipArt" sz="half" idx="1"/>
          </p:nvPr>
        </p:nvPicPr>
        <p:blipFill>
          <a:blip r:embed="rId1"/>
          <a:stretch>
            <a:fillRect/>
          </a:stretch>
        </p:blipFill>
        <p:spPr>
          <a:xfrm>
            <a:off x="1046163" y="1773238"/>
            <a:ext cx="3527425" cy="4464050"/>
          </a:xfrm>
          <a:ln/>
        </p:spPr>
      </p:pic>
      <p:pic>
        <p:nvPicPr>
          <p:cNvPr id="26629" name="New picture"/>
          <p:cNvPicPr>
            <a:picLocks noChangeAspect="1"/>
          </p:cNvPicPr>
          <p:nvPr/>
        </p:nvPicPr>
        <p:blipFill>
          <a:blip r:embed="rId2"/>
          <a:stretch>
            <a:fillRect/>
          </a:stretch>
        </p:blipFill>
        <p:spPr>
          <a:xfrm>
            <a:off x="10782300" y="11785600"/>
            <a:ext cx="330200" cy="254000"/>
          </a:xfrm>
          <a:prstGeom prst="rect">
            <a:avLst/>
          </a:prstGeom>
          <a:noFill/>
          <a:ln w="9525">
            <a:noFill/>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a:spLocks noGrp="1"/>
          </p:cNvSpPr>
          <p:nvPr>
            <p:ph type="body" sz="half" idx="1"/>
          </p:nvPr>
        </p:nvSpPr>
        <p:spPr>
          <a:xfrm>
            <a:off x="142875" y="1600200"/>
            <a:ext cx="4572000" cy="4686300"/>
          </a:xfrm>
          <a:ln/>
        </p:spPr>
        <p:txBody>
          <a:bodyPr wrap="square" lIns="91440" tIns="45720" rIns="91440" bIns="45720" anchor="t" anchorCtr="0"/>
          <a:p>
            <a:pPr defTabSz="914400" latinLnBrk="0">
              <a:lnSpc>
                <a:spcPct val="90000"/>
              </a:lnSpc>
              <a:buClrTx/>
              <a:buSzPct val="100000"/>
              <a:buFontTx/>
              <a:buChar char="•"/>
            </a:pPr>
            <a:r>
              <a:rPr lang="zh-CN" altLang="zh-CN" sz="2000" baseline="0">
                <a:solidFill>
                  <a:srgbClr val="FF0000"/>
                </a:solidFill>
                <a:effectLst/>
                <a:latin typeface="Arial" panose="020B0604020202020204" pitchFamily="34" charset="0"/>
                <a:ea typeface="微软雅黑" panose="020B0503020204020204" pitchFamily="34" charset="-122"/>
              </a:rPr>
              <a:t>于陕西省西安市临潼区骊山北麓。陵墓建于公元前246年至公元前208年，现存墓封土高40米。陵园布局仿秦都咸阳，分内外两城，内城周长约2.5公里，外城周长约6.3公里。兵马俑坑位于秦始皇陵东侧，是秦陵的大型陪葬坑，1974年被发现。现已挖掘四个坑，面积共2.5万余平方米。能内丛葬大量与真人真马等同大小的陶制彩绘兵马俑和当时实战使用的各种兵器。出土文物达万件之多。1987年被列入《世界文化遗产名录》</a:t>
            </a:r>
            <a:endParaRPr lang="zh-CN" altLang="zh-CN" sz="2000" baseline="0">
              <a:solidFill>
                <a:srgbClr val="FF0000"/>
              </a:solidFill>
              <a:effectLst/>
              <a:latin typeface="Arial" panose="020B0604020202020204" pitchFamily="34" charset="0"/>
              <a:ea typeface="微软雅黑" panose="020B0503020204020204" pitchFamily="34" charset="-122"/>
            </a:endParaRPr>
          </a:p>
        </p:txBody>
      </p:sp>
      <p:pic>
        <p:nvPicPr>
          <p:cNvPr id="5123" name="Picture 3" descr="8dfa77506d5fd635faf2c0df"/>
          <p:cNvPicPr>
            <a:picLocks noChangeAspect="1"/>
          </p:cNvPicPr>
          <p:nvPr>
            <p:ph type="clipArt" sz="half" idx="2"/>
          </p:nvPr>
        </p:nvPicPr>
        <p:blipFill>
          <a:blip r:embed="rId1"/>
          <a:srcRect b="5289"/>
          <a:stretch>
            <a:fillRect/>
          </a:stretch>
        </p:blipFill>
        <p:spPr>
          <a:xfrm>
            <a:off x="4672013" y="1630363"/>
            <a:ext cx="4038600" cy="4030662"/>
          </a:xfrm>
          <a:ln/>
        </p:spPr>
      </p:pic>
      <p:sp>
        <p:nvSpPr>
          <p:cNvPr id="5124" name="Rectangle 4"/>
          <p:cNvSpPr>
            <a:spLocks noGrp="1"/>
          </p:cNvSpPr>
          <p:nvPr>
            <p:ph type="title"/>
          </p:nvPr>
        </p:nvSpPr>
        <p:spPr>
          <a:ln/>
        </p:spPr>
        <p:txBody>
          <a:bodyPr wrap="square" lIns="91440" tIns="45720" rIns="91440" bIns="45720" anchor="ctr" anchorCtr="0"/>
          <a:p>
            <a:r>
              <a:rPr lang="zh-CN" altLang="en-US"/>
              <a:t>中国的世界文化遗产之秦始皇陵</a:t>
            </a:r>
            <a:endParaRPr lang="zh-CN"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6" name="Picture 2" descr="200000030448126932516962760_950"/>
          <p:cNvPicPr>
            <a:picLocks noChangeAspect="1"/>
          </p:cNvPicPr>
          <p:nvPr>
            <p:ph type="clipArt" sz="half" idx="2"/>
          </p:nvPr>
        </p:nvPicPr>
        <p:blipFill>
          <a:blip r:embed="rId1"/>
          <a:stretch>
            <a:fillRect/>
          </a:stretch>
        </p:blipFill>
        <p:spPr>
          <a:xfrm>
            <a:off x="4648200" y="1701800"/>
            <a:ext cx="4038600" cy="3676650"/>
          </a:xfrm>
          <a:ln/>
        </p:spPr>
      </p:pic>
      <p:sp>
        <p:nvSpPr>
          <p:cNvPr id="6147" name="Rectangle 3"/>
          <p:cNvSpPr>
            <a:spLocks noGrp="1"/>
          </p:cNvSpPr>
          <p:nvPr>
            <p:ph type="title"/>
          </p:nvPr>
        </p:nvSpPr>
        <p:spPr>
          <a:ln/>
        </p:spPr>
        <p:txBody>
          <a:bodyPr wrap="square" lIns="91440" tIns="45720" rIns="91440" bIns="45720" anchor="ctr" anchorCtr="0"/>
          <a:p>
            <a:r>
              <a:rPr lang="zh-CN" altLang="en-US"/>
              <a:t>中国的世界文化遗产之周口店北京人遗址</a:t>
            </a:r>
            <a:endParaRPr lang="zh-CN" altLang="en-US"/>
          </a:p>
        </p:txBody>
      </p:sp>
      <p:sp>
        <p:nvSpPr>
          <p:cNvPr id="6148" name="Rectangle 4"/>
          <p:cNvSpPr>
            <a:spLocks noGrp="1"/>
          </p:cNvSpPr>
          <p:nvPr>
            <p:ph type="body" sz="half" idx="1"/>
          </p:nvPr>
        </p:nvSpPr>
        <p:spPr>
          <a:ln/>
        </p:spPr>
        <p:txBody>
          <a:bodyPr wrap="square" lIns="91440" tIns="45720" rIns="91440" bIns="45720" anchor="t" anchorCtr="0"/>
          <a:p>
            <a:pPr defTabSz="914400" latinLnBrk="0">
              <a:buClrTx/>
              <a:buSzPct val="100000"/>
              <a:buFontTx/>
              <a:buChar char="•"/>
            </a:pPr>
            <a:r>
              <a:rPr lang="zh-CN" altLang="zh-CN" sz="2000" b="1" baseline="0">
                <a:solidFill>
                  <a:srgbClr val="000000"/>
                </a:solidFill>
                <a:effectLst/>
                <a:latin typeface="Arial" panose="020B0604020202020204" pitchFamily="34" charset="0"/>
                <a:ea typeface="微软雅黑" panose="020B0503020204020204" pitchFamily="34" charset="-122"/>
              </a:rPr>
              <a:t>位于北京市房山区周口店龙骨山。是中国旧石器时代的重要遗址。1927年开始发掘，洞内曾发现3个完整的头盖骨和一些残骨，是北京猿人和山顶洞人化石的发现地。山顶洞人代表一万多年前新人的类型，是研究人类进化的重要实物资料。建国以来，又陆续发现了北京猿人化石，打制石器和用火遗迹等新材料，是研究人类发展史和中国原始社会史极其珍贵的资料。1987年被列入《世界文化遗产名录》。</a:t>
            </a:r>
            <a:endParaRPr lang="zh-CN" altLang="zh-CN" sz="2000" b="1" baseline="0">
              <a:solidFill>
                <a:srgbClr val="000000"/>
              </a:solidFill>
              <a:effectLst/>
              <a:latin typeface="Arial" panose="020B0604020202020204" pitchFamily="34" charset="0"/>
              <a:ea typeface="微软雅黑" panose="020B0503020204020204" pitchFamily="34" charset="-122"/>
            </a:endParaRPr>
          </a:p>
        </p:txBody>
      </p:sp>
      <p:sp>
        <p:nvSpPr>
          <p:cNvPr id="6149" name="Text Box 5"/>
          <p:cNvSpPr/>
          <p:nvPr/>
        </p:nvSpPr>
        <p:spPr>
          <a:xfrm>
            <a:off x="0" y="0"/>
            <a:ext cx="9144000" cy="639763"/>
          </a:xfrm>
          <a:prstGeom prst="rect">
            <a:avLst/>
          </a:prstGeom>
          <a:no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br>
              <a:rPr lang="zh-CN" altLang="zh-CN" sz="1800" b="1">
                <a:solidFill>
                  <a:srgbClr val="FFFFFF"/>
                </a:solidFill>
                <a:ea typeface="宋体" panose="02010600030101010101" pitchFamily="2" charset="-122"/>
              </a:rPr>
            </a:br>
            <a:endParaRPr lang="zh-CN" altLang="zh-CN" sz="1800">
              <a:ea typeface="宋体" panose="02010600030101010101" pitchFamily="2"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Picture 2" descr="2335397881768762198"/>
          <p:cNvPicPr>
            <a:picLocks noChangeAspect="1"/>
          </p:cNvPicPr>
          <p:nvPr>
            <p:ph type="clipArt" sz="half" idx="2"/>
          </p:nvPr>
        </p:nvPicPr>
        <p:blipFill>
          <a:blip r:embed="rId1"/>
          <a:stretch>
            <a:fillRect/>
          </a:stretch>
        </p:blipFill>
        <p:spPr>
          <a:xfrm>
            <a:off x="4648200" y="1557338"/>
            <a:ext cx="4038600" cy="4465637"/>
          </a:xfrm>
          <a:ln/>
        </p:spPr>
      </p:pic>
      <p:sp>
        <p:nvSpPr>
          <p:cNvPr id="7171" name="Rectangle 3"/>
          <p:cNvSpPr>
            <a:spLocks noGrp="1"/>
          </p:cNvSpPr>
          <p:nvPr>
            <p:ph type="title"/>
          </p:nvPr>
        </p:nvSpPr>
        <p:spPr>
          <a:ln/>
        </p:spPr>
        <p:txBody>
          <a:bodyPr wrap="square" lIns="91440" tIns="45720" rIns="91440" bIns="45720" anchor="ctr" anchorCtr="0"/>
          <a:p>
            <a:r>
              <a:rPr lang="zh-CN" altLang="en-US"/>
              <a:t>中国的世界文化遗产之</a:t>
            </a:r>
            <a:r>
              <a:rPr lang="zh-CN" altLang="en-US" b="1"/>
              <a:t>西藏布达拉宫</a:t>
            </a:r>
            <a:r>
              <a:rPr lang="zh-CN" altLang="en-US"/>
              <a:t> </a:t>
            </a:r>
            <a:endParaRPr lang="zh-CN" altLang="en-US"/>
          </a:p>
        </p:txBody>
      </p:sp>
      <p:sp>
        <p:nvSpPr>
          <p:cNvPr id="7172" name="Rectangle 4"/>
          <p:cNvSpPr>
            <a:spLocks noGrp="1"/>
          </p:cNvSpPr>
          <p:nvPr>
            <p:ph type="body" sz="half" idx="1"/>
          </p:nvPr>
        </p:nvSpPr>
        <p:spPr>
          <a:xfrm>
            <a:off x="142875" y="1428750"/>
            <a:ext cx="4572000" cy="5072063"/>
          </a:xfrm>
          <a:ln/>
        </p:spPr>
        <p:txBody>
          <a:bodyPr wrap="square" lIns="91440" tIns="45720" rIns="91440" bIns="45720" anchor="t" anchorCtr="0"/>
          <a:p>
            <a:pPr defTabSz="914400" latinLnBrk="0">
              <a:lnSpc>
                <a:spcPct val="90000"/>
              </a:lnSpc>
              <a:buClrTx/>
              <a:buSzPct val="100000"/>
              <a:buFontTx/>
              <a:buChar char="•"/>
            </a:pPr>
            <a:r>
              <a:rPr lang="zh-CN" altLang="zh-CN" sz="1800" baseline="0">
                <a:solidFill>
                  <a:srgbClr val="000000"/>
                </a:solidFill>
                <a:effectLst/>
                <a:latin typeface="Arial" panose="020B0604020202020204" pitchFamily="34" charset="0"/>
                <a:ea typeface="微软雅黑" panose="020B0503020204020204" pitchFamily="34" charset="-122"/>
              </a:rPr>
              <a:t>布达拉宫和大昭寺，坐落在拉萨河谷中心海拔3700米的红色山峰之上，是集行政、宗教、政治事务于一体的综合性建筑。它由白宫和红宫及其附属建筑组成。布达拉宫自公元七世纪起就成为达赖喇嘛的冬宫，象征着西藏佛教和历代行政统治的中心。优美而又独具匠心的建筑、华美绚丽的装饰、与天然美景间的和谐融洽，使布达拉宫在历史和宗教特色之外平添几分丰采。大昭寺是一组极具特色的佛教建筑群。建造于公元18世纪罗布林卡，是达赖喇嘛的夏宫，也是西藏艺术的杰作。1961年，布达拉宫被中华人民共和国国务院公布为第一批全国重点文物保护单位之一。1994年，布达拉宫被列为世界文化遗产。 </a:t>
            </a:r>
            <a:endParaRPr lang="zh-CN" altLang="zh-CN" sz="1800" baseline="0">
              <a:solidFill>
                <a:srgbClr val="000000"/>
              </a:solidFill>
              <a:effectLst/>
              <a:latin typeface="Arial" panose="020B0604020202020204" pitchFamily="34" charset="0"/>
              <a:ea typeface="微软雅黑" panose="020B0503020204020204" pitchFamily="34" charset="-122"/>
            </a:endParaRPr>
          </a:p>
        </p:txBody>
      </p:sp>
      <p:sp>
        <p:nvSpPr>
          <p:cNvPr id="7173" name="Text Box 5"/>
          <p:cNvSpPr/>
          <p:nvPr/>
        </p:nvSpPr>
        <p:spPr>
          <a:xfrm>
            <a:off x="0" y="0"/>
            <a:ext cx="9144000" cy="639763"/>
          </a:xfrm>
          <a:prstGeom prst="rect">
            <a:avLst/>
          </a:prstGeom>
          <a:no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endParaRPr lang="zh-CN" altLang="zh-CN" sz="1800">
              <a:ea typeface="宋体" panose="02010600030101010101" pitchFamily="2" charset="-122"/>
            </a:endParaRPr>
          </a:p>
          <a:p>
            <a:pPr marL="0" lvl="0" indent="0" eaLnBrk="1" hangingPunct="1">
              <a:spcBef>
                <a:spcPct val="0"/>
              </a:spcBef>
              <a:buNone/>
            </a:pPr>
            <a:r>
              <a:rPr lang="zh-CN" altLang="zh-CN" sz="1800">
                <a:ea typeface="宋体" panose="02010600030101010101" pitchFamily="2" charset="-122"/>
              </a:rPr>
              <a:t> </a:t>
            </a:r>
            <a:endParaRPr lang="zh-CN" altLang="zh-CN" sz="1800">
              <a:ea typeface="宋体" panose="02010600030101010101"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2" descr="381594045fbe3c476159f37e"/>
          <p:cNvPicPr>
            <a:picLocks noChangeAspect="1"/>
          </p:cNvPicPr>
          <p:nvPr>
            <p:ph type="clipArt" sz="half" idx="2"/>
          </p:nvPr>
        </p:nvPicPr>
        <p:blipFill>
          <a:blip r:embed="rId1"/>
          <a:stretch>
            <a:fillRect/>
          </a:stretch>
        </p:blipFill>
        <p:spPr>
          <a:xfrm>
            <a:off x="4648200" y="2347913"/>
            <a:ext cx="4038600" cy="3028950"/>
          </a:xfrm>
          <a:ln/>
        </p:spPr>
      </p:pic>
      <p:sp>
        <p:nvSpPr>
          <p:cNvPr id="8195" name="Rectangle 3"/>
          <p:cNvSpPr>
            <a:spLocks noGrp="1"/>
          </p:cNvSpPr>
          <p:nvPr>
            <p:ph type="title"/>
          </p:nvPr>
        </p:nvSpPr>
        <p:spPr>
          <a:ln/>
        </p:spPr>
        <p:txBody>
          <a:bodyPr wrap="square" lIns="91440" tIns="45720" rIns="91440" bIns="45720" anchor="ctr" anchorCtr="0"/>
          <a:p>
            <a:r>
              <a:rPr lang="zh-CN" altLang="en-US"/>
              <a:t>中国的世界文化遗产之莫高窟</a:t>
            </a:r>
            <a:endParaRPr lang="zh-CN" altLang="en-US"/>
          </a:p>
        </p:txBody>
      </p:sp>
      <p:sp>
        <p:nvSpPr>
          <p:cNvPr id="8196" name="Rectangle 4"/>
          <p:cNvSpPr>
            <a:spLocks noGrp="1"/>
          </p:cNvSpPr>
          <p:nvPr>
            <p:ph type="body" sz="half" idx="1"/>
          </p:nvPr>
        </p:nvSpPr>
        <p:spPr>
          <a:ln/>
        </p:spPr>
        <p:txBody>
          <a:bodyPr wrap="square" lIns="91440" tIns="45720" rIns="91440" bIns="45720" anchor="t" anchorCtr="0"/>
          <a:p>
            <a:pPr defTabSz="914400" latinLnBrk="0">
              <a:lnSpc>
                <a:spcPct val="80000"/>
              </a:lnSpc>
              <a:buClrTx/>
              <a:buSzPct val="100000"/>
              <a:buFontTx/>
              <a:buChar char="•"/>
            </a:pPr>
            <a:r>
              <a:rPr lang="zh-CN" altLang="zh-CN" sz="2000" baseline="0">
                <a:solidFill>
                  <a:srgbClr val="000000"/>
                </a:solidFill>
                <a:effectLst/>
                <a:latin typeface="Arial" panose="020B0604020202020204" pitchFamily="34" charset="0"/>
                <a:ea typeface="微软雅黑" panose="020B0503020204020204" pitchFamily="34" charset="-122"/>
              </a:rPr>
              <a:t>位于甘肃省敦煌市鸣沙山东麓断崖上。俗称千佛洞，是世界上现存规模最大的佛教艺术宝库。始凿于前秦建元二年（366年），以后历代相继凿建。洞窟分上下五层，高低错落，依次排列，南北长1600多米。其形制主要有禅窟、中心柱窟和覆斗顶窟。现存已编号洞窟492个，壁画4.5万多平方米，彩塑3000余尊，唐、宋木构建筑5座。1900年于藏经洞发现西晋至宋代经、史、子、集各类文书绘画作品5万余件。莫高窟集建筑、绘画、雕塑于一体，是我国内容最丰富的石窟艺术宝库。1987年被列入《世界文化遗产名录》。</a:t>
            </a:r>
            <a:endParaRPr lang="zh-CN" altLang="zh-CN" sz="2000" baseline="0">
              <a:solidFill>
                <a:srgbClr val="000000"/>
              </a:solidFill>
              <a:effectLst/>
              <a:latin typeface="Arial" panose="020B0604020202020204" pitchFamily="34" charset="0"/>
              <a:ea typeface="微软雅黑" panose="020B0503020204020204" pitchFamily="34"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8" name="Picture 2" descr="200622111163565893"/>
          <p:cNvPicPr>
            <a:picLocks noChangeAspect="1"/>
          </p:cNvPicPr>
          <p:nvPr>
            <p:ph type="clipArt" sz="half" idx="2"/>
          </p:nvPr>
        </p:nvPicPr>
        <p:blipFill>
          <a:blip r:embed="rId1"/>
          <a:stretch>
            <a:fillRect/>
          </a:stretch>
        </p:blipFill>
        <p:spPr>
          <a:xfrm>
            <a:off x="5241925" y="1781175"/>
            <a:ext cx="2849563" cy="4162425"/>
          </a:xfrm>
          <a:ln/>
        </p:spPr>
      </p:pic>
      <p:sp>
        <p:nvSpPr>
          <p:cNvPr id="9219" name="Rectangle 3"/>
          <p:cNvSpPr>
            <a:spLocks noGrp="1"/>
          </p:cNvSpPr>
          <p:nvPr>
            <p:ph type="title"/>
          </p:nvPr>
        </p:nvSpPr>
        <p:spPr>
          <a:ln/>
        </p:spPr>
        <p:txBody>
          <a:bodyPr wrap="square" lIns="91440" tIns="45720" rIns="91440" bIns="45720" anchor="ctr" anchorCtr="0"/>
          <a:p>
            <a:r>
              <a:rPr lang="zh-CN" altLang="en-US"/>
              <a:t>中国的世界文化遗产之南京云锦</a:t>
            </a:r>
            <a:endParaRPr lang="zh-CN" altLang="en-US"/>
          </a:p>
        </p:txBody>
      </p:sp>
      <p:sp>
        <p:nvSpPr>
          <p:cNvPr id="9220" name="Rectangle 4"/>
          <p:cNvSpPr>
            <a:spLocks noGrp="1"/>
          </p:cNvSpPr>
          <p:nvPr>
            <p:ph type="body" sz="half" idx="1"/>
          </p:nvPr>
        </p:nvSpPr>
        <p:spPr>
          <a:ln/>
        </p:spPr>
        <p:txBody>
          <a:bodyPr wrap="square" lIns="91440" tIns="45720" rIns="91440" bIns="45720" anchor="t" anchorCtr="0"/>
          <a:p>
            <a:pPr defTabSz="914400" latinLnBrk="0">
              <a:lnSpc>
                <a:spcPct val="80000"/>
              </a:lnSpc>
              <a:buClrTx/>
              <a:buSzPct val="100000"/>
              <a:buFontTx/>
              <a:buChar char="•"/>
            </a:pPr>
            <a:r>
              <a:rPr lang="zh-CN" altLang="zh-CN" sz="2000" baseline="0">
                <a:solidFill>
                  <a:srgbClr val="FF0000"/>
                </a:solidFill>
                <a:effectLst/>
                <a:latin typeface="Arial" panose="020B0604020202020204" pitchFamily="34" charset="0"/>
                <a:ea typeface="微软雅黑" panose="020B0503020204020204" pitchFamily="34" charset="-122"/>
              </a:rPr>
              <a:t>南京云锦是我国优秀传统文化的杰出代表，因其绚丽多姿，美如天上云霞而得名，至今已有1580年历史。南京云锦与成都的蜀锦、苏州的宋锦、广西的壮锦并称</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中国四大名锦</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。在古代丝织物中</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锦</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是代表最高技术水平的织物。而南京云锦则集历代织绵工艺艺术之大成，位于中国古代三大名锦之首，元、明、清三朝均为皇家御用品贡品，因其丰富的文化和科技内涵，被专家称作是中国古代织锦工艺史上最后一座里程碑，公认为</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东方瑰宝</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中华一绝</a:t>
            </a:r>
            <a:r>
              <a:rPr lang="zh-CN" altLang="zh-CN" sz="2000" baseline="0">
                <a:solidFill>
                  <a:srgbClr val="FF0000"/>
                </a:solidFill>
                <a:effectLst/>
                <a:latin typeface="微软雅黑" panose="020B0503020204020204" pitchFamily="34" charset="-122"/>
                <a:ea typeface="微软雅黑" panose="020B0503020204020204" pitchFamily="34" charset="-122"/>
              </a:rPr>
              <a:t>”</a:t>
            </a:r>
            <a:r>
              <a:rPr lang="zh-CN" altLang="zh-CN" sz="2000" baseline="0">
                <a:solidFill>
                  <a:srgbClr val="FF0000"/>
                </a:solidFill>
                <a:effectLst/>
                <a:latin typeface="Arial" panose="020B0604020202020204" pitchFamily="34" charset="0"/>
                <a:ea typeface="微软雅黑" panose="020B0503020204020204" pitchFamily="34" charset="-122"/>
              </a:rPr>
              <a:t>。亦是中华民族和全世界最珍贵的历史文化遗产之一。 </a:t>
            </a:r>
            <a:endParaRPr lang="zh-CN" altLang="zh-CN" sz="2000" baseline="0">
              <a:solidFill>
                <a:srgbClr val="FF0000"/>
              </a:solidFill>
              <a:effectLst/>
              <a:latin typeface="Arial" panose="020B0604020202020204" pitchFamily="34" charset="0"/>
              <a:ea typeface="微软雅黑" panose="020B0503020204020204" pitchFamily="34"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Picture 2" descr="1431711_232713032_2"/>
          <p:cNvPicPr>
            <a:picLocks noChangeAspect="1"/>
          </p:cNvPicPr>
          <p:nvPr>
            <p:ph type="clipArt" sz="half" idx="2"/>
          </p:nvPr>
        </p:nvPicPr>
        <p:blipFill>
          <a:blip r:embed="rId1"/>
          <a:stretch>
            <a:fillRect/>
          </a:stretch>
        </p:blipFill>
        <p:spPr>
          <a:xfrm>
            <a:off x="4648200" y="1628775"/>
            <a:ext cx="4038600" cy="4321175"/>
          </a:xfrm>
          <a:ln/>
        </p:spPr>
      </p:pic>
      <p:sp>
        <p:nvSpPr>
          <p:cNvPr id="10243" name="Rectangle 3"/>
          <p:cNvSpPr>
            <a:spLocks noGrp="1"/>
          </p:cNvSpPr>
          <p:nvPr>
            <p:ph type="title"/>
          </p:nvPr>
        </p:nvSpPr>
        <p:spPr>
          <a:ln/>
        </p:spPr>
        <p:txBody>
          <a:bodyPr wrap="square" lIns="91440" tIns="45720" rIns="91440" bIns="45720" anchor="ctr" anchorCtr="0"/>
          <a:p>
            <a:r>
              <a:rPr lang="zh-CN" altLang="en-US"/>
              <a:t>中国的非物质文化遗产之昆曲</a:t>
            </a:r>
            <a:endParaRPr lang="zh-CN" altLang="en-US"/>
          </a:p>
        </p:txBody>
      </p:sp>
      <p:sp>
        <p:nvSpPr>
          <p:cNvPr id="10244" name="Rectangle 4"/>
          <p:cNvSpPr>
            <a:spLocks noGrp="1"/>
          </p:cNvSpPr>
          <p:nvPr>
            <p:ph type="body" sz="half" idx="1"/>
          </p:nvPr>
        </p:nvSpPr>
        <p:spPr>
          <a:ln/>
        </p:spPr>
        <p:txBody>
          <a:bodyPr wrap="square" lIns="91440" tIns="45720" rIns="91440" bIns="45720" anchor="t" anchorCtr="0"/>
          <a:p>
            <a:pPr defTabSz="914400" latinLnBrk="0">
              <a:buClrTx/>
              <a:buSzPct val="100000"/>
              <a:buFontTx/>
              <a:buChar char="•"/>
            </a:pPr>
            <a:r>
              <a:rPr lang="zh-CN" altLang="zh-CN" sz="2000" baseline="0">
                <a:solidFill>
                  <a:srgbClr val="99CC00"/>
                </a:solidFill>
                <a:effectLst/>
                <a:latin typeface="Arial" panose="020B0604020202020204" pitchFamily="34" charset="0"/>
                <a:ea typeface="微软雅黑" panose="020B0503020204020204" pitchFamily="34" charset="-122"/>
              </a:rPr>
              <a:t>昆曲是发源于14、15世纪苏州昆山的曲唱艺术体系，揉合了唱念做表、舞蹈及武术的表演艺术。昆曲是我国最古老的剧种之一，也是我国传统文化艺术中的珍品。以曲词典雅、行腔宛转、表演细腻著称，被誉为</a:t>
            </a:r>
            <a:r>
              <a:rPr lang="zh-CN" altLang="zh-CN" sz="2000" baseline="0">
                <a:solidFill>
                  <a:srgbClr val="99CC00"/>
                </a:solidFill>
                <a:effectLst/>
                <a:latin typeface="微软雅黑" panose="020B0503020204020204" pitchFamily="34" charset="-122"/>
                <a:ea typeface="微软雅黑" panose="020B0503020204020204" pitchFamily="34" charset="-122"/>
              </a:rPr>
              <a:t>“</a:t>
            </a:r>
            <a:r>
              <a:rPr lang="zh-CN" altLang="zh-CN" sz="2000" baseline="0">
                <a:solidFill>
                  <a:srgbClr val="99CC00"/>
                </a:solidFill>
                <a:effectLst/>
                <a:latin typeface="Arial" panose="020B0604020202020204" pitchFamily="34" charset="0"/>
                <a:ea typeface="微软雅黑" panose="020B0503020204020204" pitchFamily="34" charset="-122"/>
              </a:rPr>
              <a:t>百戏之祖</a:t>
            </a:r>
            <a:r>
              <a:rPr lang="zh-CN" altLang="zh-CN" sz="2000" baseline="0">
                <a:solidFill>
                  <a:srgbClr val="99CC00"/>
                </a:solidFill>
                <a:effectLst/>
                <a:latin typeface="微软雅黑" panose="020B0503020204020204" pitchFamily="34" charset="-122"/>
                <a:ea typeface="微软雅黑" panose="020B0503020204020204" pitchFamily="34" charset="-122"/>
              </a:rPr>
              <a:t>”</a:t>
            </a:r>
            <a:r>
              <a:rPr lang="zh-CN" altLang="zh-CN" sz="2000" baseline="0">
                <a:solidFill>
                  <a:srgbClr val="99CC00"/>
                </a:solidFill>
                <a:effectLst/>
                <a:latin typeface="Arial" panose="020B0604020202020204" pitchFamily="34" charset="0"/>
                <a:ea typeface="微软雅黑" panose="020B0503020204020204" pitchFamily="34" charset="-122"/>
              </a:rPr>
              <a:t>。昆曲以鼓、板控制演唱节奏，以曲笛、三弦等为主要伴奏乐器，其唱念语音为</a:t>
            </a:r>
            <a:r>
              <a:rPr lang="zh-CN" altLang="zh-CN" sz="2000" baseline="0">
                <a:solidFill>
                  <a:srgbClr val="99CC00"/>
                </a:solidFill>
                <a:effectLst/>
                <a:latin typeface="微软雅黑" panose="020B0503020204020204" pitchFamily="34" charset="-122"/>
                <a:ea typeface="微软雅黑" panose="020B0503020204020204" pitchFamily="34" charset="-122"/>
              </a:rPr>
              <a:t>“</a:t>
            </a:r>
            <a:r>
              <a:rPr lang="zh-CN" altLang="zh-CN" sz="2000" baseline="0">
                <a:solidFill>
                  <a:srgbClr val="99CC00"/>
                </a:solidFill>
                <a:effectLst/>
                <a:latin typeface="Arial" panose="020B0604020202020204" pitchFamily="34" charset="0"/>
                <a:ea typeface="微软雅黑" panose="020B0503020204020204" pitchFamily="34" charset="-122"/>
              </a:rPr>
              <a:t>中州韵</a:t>
            </a:r>
            <a:r>
              <a:rPr lang="zh-CN" altLang="zh-CN" sz="2000" baseline="0">
                <a:solidFill>
                  <a:srgbClr val="99CC00"/>
                </a:solidFill>
                <a:effectLst/>
                <a:latin typeface="微软雅黑" panose="020B0503020204020204" pitchFamily="34" charset="-122"/>
                <a:ea typeface="微软雅黑" panose="020B0503020204020204" pitchFamily="34" charset="-122"/>
              </a:rPr>
              <a:t>”</a:t>
            </a:r>
            <a:r>
              <a:rPr lang="zh-CN" altLang="zh-CN" sz="2000" baseline="0">
                <a:solidFill>
                  <a:srgbClr val="99CC00"/>
                </a:solidFill>
                <a:effectLst/>
                <a:latin typeface="Arial" panose="020B0604020202020204" pitchFamily="34" charset="0"/>
                <a:ea typeface="微软雅黑" panose="020B0503020204020204" pitchFamily="34" charset="-122"/>
              </a:rPr>
              <a:t>。昆曲在2001年被联合国教科文组织列为</a:t>
            </a:r>
            <a:r>
              <a:rPr lang="zh-CN" altLang="zh-CN" sz="2000" baseline="0">
                <a:solidFill>
                  <a:srgbClr val="99CC00"/>
                </a:solidFill>
                <a:effectLst/>
                <a:latin typeface="微软雅黑" panose="020B0503020204020204" pitchFamily="34" charset="-122"/>
                <a:ea typeface="微软雅黑" panose="020B0503020204020204" pitchFamily="34" charset="-122"/>
              </a:rPr>
              <a:t>“</a:t>
            </a:r>
            <a:r>
              <a:rPr lang="zh-CN" altLang="zh-CN" sz="2000" baseline="0">
                <a:solidFill>
                  <a:srgbClr val="99CC00"/>
                </a:solidFill>
                <a:effectLst/>
                <a:latin typeface="Arial" panose="020B0604020202020204" pitchFamily="34" charset="0"/>
                <a:ea typeface="微软雅黑" panose="020B0503020204020204" pitchFamily="34" charset="-122"/>
              </a:rPr>
              <a:t>人类口述的非物质遗产代表作</a:t>
            </a:r>
            <a:r>
              <a:rPr lang="zh-CN" altLang="zh-CN" sz="2000" baseline="0">
                <a:solidFill>
                  <a:srgbClr val="99CC00"/>
                </a:solidFill>
                <a:effectLst/>
                <a:latin typeface="微软雅黑" panose="020B0503020204020204" pitchFamily="34" charset="-122"/>
                <a:ea typeface="微软雅黑" panose="020B0503020204020204" pitchFamily="34" charset="-122"/>
              </a:rPr>
              <a:t>”</a:t>
            </a:r>
            <a:r>
              <a:rPr lang="zh-CN" altLang="zh-CN" sz="2000" baseline="0">
                <a:solidFill>
                  <a:srgbClr val="99CC00"/>
                </a:solidFill>
                <a:effectLst/>
                <a:latin typeface="Arial" panose="020B0604020202020204" pitchFamily="34" charset="0"/>
                <a:ea typeface="微软雅黑" panose="020B0503020204020204" pitchFamily="34" charset="-122"/>
              </a:rPr>
              <a:t>。 </a:t>
            </a:r>
            <a:endParaRPr lang="zh-CN" altLang="zh-CN" sz="2000" baseline="0">
              <a:solidFill>
                <a:srgbClr val="000000"/>
              </a:solidFill>
              <a:effectLst/>
              <a:latin typeface="Arial" panose="020B0604020202020204" pitchFamily="34" charset="0"/>
              <a:ea typeface="微软雅黑" panose="020B0503020204020204" pitchFamily="34"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Picture 2" descr="001ec949c5010e26579839"/>
          <p:cNvPicPr>
            <a:picLocks noChangeAspect="1"/>
          </p:cNvPicPr>
          <p:nvPr>
            <p:ph type="clipArt" sz="half" idx="2"/>
          </p:nvPr>
        </p:nvPicPr>
        <p:blipFill>
          <a:blip r:embed="rId1"/>
          <a:srcRect b="20091"/>
          <a:stretch>
            <a:fillRect/>
          </a:stretch>
        </p:blipFill>
        <p:spPr>
          <a:xfrm>
            <a:off x="4648200" y="1701800"/>
            <a:ext cx="4038600" cy="3455988"/>
          </a:xfrm>
          <a:ln/>
        </p:spPr>
      </p:pic>
      <p:sp>
        <p:nvSpPr>
          <p:cNvPr id="11267" name="Rectangle 3"/>
          <p:cNvSpPr>
            <a:spLocks noGrp="1"/>
          </p:cNvSpPr>
          <p:nvPr>
            <p:ph type="title"/>
          </p:nvPr>
        </p:nvSpPr>
        <p:spPr>
          <a:ln/>
        </p:spPr>
        <p:txBody>
          <a:bodyPr wrap="square" lIns="91440" tIns="45720" rIns="91440" bIns="45720" anchor="ctr" anchorCtr="0"/>
          <a:p>
            <a:r>
              <a:rPr lang="zh-CN" altLang="en-US"/>
              <a:t>中国的世界文化遗产之中国古琴艺术</a:t>
            </a:r>
            <a:endParaRPr lang="zh-CN" altLang="en-US"/>
          </a:p>
        </p:txBody>
      </p:sp>
      <p:sp>
        <p:nvSpPr>
          <p:cNvPr id="11268" name="Rectangle 4"/>
          <p:cNvSpPr>
            <a:spLocks noGrp="1"/>
          </p:cNvSpPr>
          <p:nvPr>
            <p:ph type="body" sz="half" idx="1"/>
          </p:nvPr>
        </p:nvSpPr>
        <p:spPr>
          <a:ln/>
        </p:spPr>
        <p:txBody>
          <a:bodyPr wrap="square" lIns="91440" tIns="45720" rIns="91440" bIns="45720" anchor="t" anchorCtr="0"/>
          <a:p>
            <a:pPr defTabSz="914400" latinLnBrk="0">
              <a:buClrTx/>
              <a:buSzPct val="100000"/>
              <a:buFontTx/>
              <a:buChar char="•"/>
            </a:pPr>
            <a:r>
              <a:rPr lang="zh-CN" altLang="zh-CN" sz="2400" baseline="0">
                <a:solidFill>
                  <a:srgbClr val="99CC00"/>
                </a:solidFill>
                <a:effectLst/>
                <a:latin typeface="Arial" panose="020B0604020202020204" pitchFamily="34" charset="0"/>
                <a:ea typeface="微软雅黑" panose="020B0503020204020204" pitchFamily="34" charset="-122"/>
              </a:rPr>
              <a:t>琴在中国有着悠久的历史，中国古琴是世界最古老的弹拨乐器之一，《诗经》、《尚书》等文献中都对这一艺术形式有所记载。２００３年１１月，中国古琴艺术被联合国教科文组织列入第二批</a:t>
            </a:r>
            <a:r>
              <a:rPr lang="zh-CN" altLang="zh-CN" sz="2400" baseline="0">
                <a:solidFill>
                  <a:srgbClr val="99CC00"/>
                </a:solidFill>
                <a:effectLst/>
                <a:latin typeface="微软雅黑" panose="020B0503020204020204" pitchFamily="34" charset="-122"/>
                <a:ea typeface="微软雅黑" panose="020B0503020204020204" pitchFamily="34" charset="-122"/>
              </a:rPr>
              <a:t>“</a:t>
            </a:r>
            <a:r>
              <a:rPr lang="zh-CN" altLang="zh-CN" sz="2400" baseline="0">
                <a:solidFill>
                  <a:srgbClr val="99CC00"/>
                </a:solidFill>
                <a:effectLst/>
                <a:latin typeface="Arial" panose="020B0604020202020204" pitchFamily="34" charset="0"/>
                <a:ea typeface="微软雅黑" panose="020B0503020204020204" pitchFamily="34" charset="-122"/>
              </a:rPr>
              <a:t>人类口述和非物质遗产代表作</a:t>
            </a:r>
            <a:r>
              <a:rPr lang="zh-CN" altLang="zh-CN" sz="2400" baseline="0">
                <a:solidFill>
                  <a:srgbClr val="99CC00"/>
                </a:solidFill>
                <a:effectLst/>
                <a:latin typeface="微软雅黑" panose="020B0503020204020204" pitchFamily="34" charset="-122"/>
                <a:ea typeface="微软雅黑" panose="020B0503020204020204" pitchFamily="34" charset="-122"/>
              </a:rPr>
              <a:t>”</a:t>
            </a:r>
            <a:r>
              <a:rPr lang="zh-CN" altLang="zh-CN" sz="2400" baseline="0">
                <a:solidFill>
                  <a:srgbClr val="99CC00"/>
                </a:solidFill>
                <a:effectLst/>
                <a:latin typeface="Arial" panose="020B0604020202020204" pitchFamily="34" charset="0"/>
                <a:ea typeface="微软雅黑" panose="020B0503020204020204" pitchFamily="34" charset="-122"/>
              </a:rPr>
              <a:t>。</a:t>
            </a:r>
            <a:endParaRPr lang="zh-CN" altLang="zh-CN" sz="2400" baseline="0">
              <a:solidFill>
                <a:srgbClr val="000000"/>
              </a:solidFill>
              <a:effectLst/>
              <a:latin typeface="Arial" panose="020B0604020202020204" pitchFamily="34" charset="0"/>
              <a:ea typeface="微软雅黑" panose="020B0503020204020204" pitchFamily="34" charset="-122"/>
            </a:endParaRPr>
          </a:p>
        </p:txBody>
      </p:sp>
    </p:spTree>
  </p:cSld>
  <p:clrMapOvr>
    <a:masterClrMapping/>
  </p:clrMapOvr>
  <p:transition/>
</p:sld>
</file>

<file path=ppt/theme/theme1.xml><?xml version="1.0" encoding="utf-8"?>
<a:theme xmlns:a="http://schemas.openxmlformats.org/drawingml/2006/main" name="简约模板">
  <a:themeElements>
    <a:clrScheme name="简约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简约模板">
      <a:majorFont>
        <a:latin typeface="Tahoma"/>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3200" b="0" i="0" u="none" strike="noStrike" cap="none" normalizeH="0" baseline="0" smtClean="0">
            <a:ln>
              <a:noFill/>
            </a:ln>
            <a:solidFill>
              <a:srgbClr val="000099"/>
            </a:solidFill>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3200" b="0" i="0" u="none" strike="noStrike" cap="none" normalizeH="0" baseline="0" smtClean="0">
            <a:ln>
              <a:noFill/>
            </a:ln>
            <a:solidFill>
              <a:srgbClr val="000099"/>
            </a:solidFill>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defRPr>
        </a:defPPr>
      </a:lstStyle>
    </a:lnDef>
  </a:objectDefaults>
  <a:extraClrSchemeLst>
    <a:extraClrScheme>
      <a:clrScheme name="简约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简约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简约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简约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简约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简约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简约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简约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简约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简约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简约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简约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4727</Words>
  <Application>WPS 演示</Application>
  <PresentationFormat/>
  <Paragraphs>108</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Arial</vt:lpstr>
      <vt:lpstr>宋体</vt:lpstr>
      <vt:lpstr>Wingdings</vt:lpstr>
      <vt:lpstr>Times New Roman</vt:lpstr>
      <vt:lpstr>Tahoma</vt:lpstr>
      <vt:lpstr>微软雅黑</vt:lpstr>
      <vt:lpstr>楷体_GB2312</vt:lpstr>
      <vt:lpstr>新宋体</vt:lpstr>
      <vt:lpstr>Arial Unicode MS</vt:lpstr>
      <vt:lpstr>Calibri</vt:lpstr>
      <vt:lpstr>简约模板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2021-05-21T04:13:31Z</cp:lastPrinted>
  <dcterms:created xsi:type="dcterms:W3CDTF">2021-05-21T04:13:31Z</dcterms:created>
  <dcterms:modified xsi:type="dcterms:W3CDTF">2021-11-02T08:16:46Z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B56E183B70E147E1AB449F131A4B74A5</vt:lpwstr>
  </property>
  <property fmtid="{D5CDD505-2E9C-101B-9397-08002B2CF9AE}" pid="7" name="KSOProductBuildVer">
    <vt:lpwstr>2052-11.1.0.10938</vt:lpwstr>
  </property>
</Properties>
</file>