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12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21"/>
  </p:handoutMasterIdLst>
  <p:sldIdLst>
    <p:sldId id="523" r:id="rId3"/>
    <p:sldId id="411" r:id="rId5"/>
    <p:sldId id="1071" r:id="rId6"/>
    <p:sldId id="1061" r:id="rId7"/>
    <p:sldId id="1062" r:id="rId8"/>
    <p:sldId id="1043" r:id="rId9"/>
    <p:sldId id="1075" r:id="rId10"/>
    <p:sldId id="1067" r:id="rId11"/>
    <p:sldId id="1041" r:id="rId12"/>
    <p:sldId id="974" r:id="rId13"/>
    <p:sldId id="1072" r:id="rId14"/>
    <p:sldId id="1073" r:id="rId15"/>
    <p:sldId id="1040" r:id="rId16"/>
    <p:sldId id="1076" r:id="rId17"/>
    <p:sldId id="1070" r:id="rId18"/>
    <p:sldId id="1050" r:id="rId19"/>
    <p:sldId id="1074" r:id="rId20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25"/>
    </p:embeddedFont>
    <p:embeddedFont>
      <p:font typeface="Century Gothic" panose="020B0502020202020204" pitchFamily="34" charset="0"/>
      <p:regular r:id="rId26"/>
      <p:bold r:id="rId27"/>
      <p:italic r:id="rId28"/>
      <p:boldItalic r:id="rId29"/>
    </p:embeddedFont>
    <p:embeddedFont>
      <p:font typeface="楷体" panose="02010609060101010101" pitchFamily="49" charset="-122"/>
      <p:regular r:id="rId30"/>
    </p:embeddedFont>
    <p:embeddedFont>
      <p:font typeface="微软雅黑" panose="020B0503020204020204" charset="-122"/>
      <p:regular r:id="rId31"/>
    </p:embeddedFont>
    <p:embeddedFont>
      <p:font typeface="Calibri" panose="020F0502020204030204" charset="0"/>
      <p:regular r:id="rId32"/>
      <p:bold r:id="rId33"/>
      <p:italic r:id="rId34"/>
      <p:boldItalic r:id="rId35"/>
    </p:embeddedFont>
    <p:embeddedFont>
      <p:font typeface="Impact" panose="020B0806030902050204" charset="0"/>
      <p:regular r:id="rId36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  <a:srgbClr val="FFFFFF"/>
    <a:srgbClr val="FFCCFF"/>
    <a:srgbClr val="FF3399"/>
    <a:srgbClr val="EBDDEB"/>
    <a:srgbClr val="FF6600"/>
    <a:srgbClr val="ECAE12"/>
    <a:srgbClr val="FF0000"/>
    <a:srgbClr val="0000FF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67" autoAdjust="0"/>
    <p:restoredTop sz="94660"/>
  </p:normalViewPr>
  <p:slideViewPr>
    <p:cSldViewPr>
      <p:cViewPr varScale="1">
        <p:scale>
          <a:sx n="10" d="100"/>
          <a:sy n="10" d="100"/>
        </p:scale>
        <p:origin x="-12" y="2520"/>
      </p:cViewPr>
      <p:guideLst>
        <p:guide orient="horz" pos="3239"/>
        <p:guide pos="324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76"/>
        <p:guide pos="22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6" Type="http://schemas.openxmlformats.org/officeDocument/2006/relationships/font" Target="fonts/font12.fntdata"/><Relationship Id="rId35" Type="http://schemas.openxmlformats.org/officeDocument/2006/relationships/font" Target="fonts/font11.fntdata"/><Relationship Id="rId34" Type="http://schemas.openxmlformats.org/officeDocument/2006/relationships/font" Target="fonts/font10.fntdata"/><Relationship Id="rId33" Type="http://schemas.openxmlformats.org/officeDocument/2006/relationships/font" Target="fonts/font9.fntdata"/><Relationship Id="rId32" Type="http://schemas.openxmlformats.org/officeDocument/2006/relationships/font" Target="fonts/font8.fntdata"/><Relationship Id="rId31" Type="http://schemas.openxmlformats.org/officeDocument/2006/relationships/font" Target="fonts/font7.fntdata"/><Relationship Id="rId30" Type="http://schemas.openxmlformats.org/officeDocument/2006/relationships/font" Target="fonts/font6.fntdata"/><Relationship Id="rId3" Type="http://schemas.openxmlformats.org/officeDocument/2006/relationships/slide" Target="slides/slide1.xml"/><Relationship Id="rId29" Type="http://schemas.openxmlformats.org/officeDocument/2006/relationships/font" Target="fonts/font5.fntdata"/><Relationship Id="rId28" Type="http://schemas.openxmlformats.org/officeDocument/2006/relationships/font" Target="fonts/font4.fntdata"/><Relationship Id="rId27" Type="http://schemas.openxmlformats.org/officeDocument/2006/relationships/font" Target="fonts/font3.fntdata"/><Relationship Id="rId26" Type="http://schemas.openxmlformats.org/officeDocument/2006/relationships/font" Target="fonts/font2.fntdata"/><Relationship Id="rId25" Type="http://schemas.openxmlformats.org/officeDocument/2006/relationships/font" Target="fonts/font1.fntdata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handoutMaster" Target="handoutMasters/handoutMaster1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#7">
  <dgm:title val=""/>
  <dgm:desc val=""/>
  <dgm:catLst>
    <dgm:cat type="colorful" pri="10500"/>
  </dgm:catLst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6590A4-9632-4481-B10E-4DC4F3CF4B7D}" type="doc">
      <dgm:prSet loTypeId="urn:microsoft.com/office/officeart/2005/8/layout/process1" loCatId="process" qsTypeId="urn:microsoft.com/office/officeart/2005/8/quickstyle/simple1#7" qsCatId="simple" csTypeId="urn:microsoft.com/office/officeart/2005/8/colors/colorful5#7" csCatId="colorful" phldr="1"/>
      <dgm:spPr/>
    </dgm:pt>
    <dgm:pt modelId="{7D8D6538-FFA5-4057-BF95-1F41051BDCCD}">
      <dgm:prSet phldrT="[文本]"/>
      <dgm:spPr/>
      <dgm:t>
        <a:bodyPr/>
        <a:lstStyle/>
        <a:p>
          <a:r>
            <a:rPr lang="zh-CN" altLang="en-US" dirty="0"/>
            <a:t>导入</a:t>
          </a:r>
        </a:p>
      </dgm:t>
    </dgm:pt>
    <dgm:pt modelId="{D7C32C2E-85A1-4858-8DCE-D2C44EA44818}" cxnId="{3A92847C-BDE1-4A56-AD36-6C9A535729A8}" type="parTrans">
      <dgm:prSet/>
      <dgm:spPr/>
      <dgm:t>
        <a:bodyPr/>
        <a:lstStyle/>
        <a:p>
          <a:endParaRPr lang="zh-CN" altLang="en-US"/>
        </a:p>
      </dgm:t>
    </dgm:pt>
    <dgm:pt modelId="{A3CED38E-EB10-4769-9108-B2573FA8FBE4}" cxnId="{3A92847C-BDE1-4A56-AD36-6C9A535729A8}" type="sibTrans">
      <dgm:prSet/>
      <dgm:spPr/>
      <dgm:t>
        <a:bodyPr/>
        <a:lstStyle/>
        <a:p>
          <a:endParaRPr lang="zh-CN" altLang="en-US"/>
        </a:p>
      </dgm:t>
    </dgm:pt>
    <dgm:pt modelId="{5CBB7CE5-C92F-46EB-BF11-93A21D2FF561}">
      <dgm:prSet phldrT="[文本]"/>
      <dgm:spPr/>
      <dgm:t>
        <a:bodyPr/>
        <a:lstStyle/>
        <a:p>
          <a:r>
            <a:rPr lang="zh-CN" altLang="en-US" dirty="0"/>
            <a:t>知识讲解</a:t>
          </a:r>
        </a:p>
      </dgm:t>
    </dgm:pt>
    <dgm:pt modelId="{BB6E305E-F4E3-4867-AAD6-977FB8C4455F}" cxnId="{59E881AB-C980-48D6-8C6F-F7338CBD6838}" type="parTrans">
      <dgm:prSet/>
      <dgm:spPr/>
      <dgm:t>
        <a:bodyPr/>
        <a:lstStyle/>
        <a:p>
          <a:endParaRPr lang="zh-CN" altLang="en-US"/>
        </a:p>
      </dgm:t>
    </dgm:pt>
    <dgm:pt modelId="{F01835B3-05F2-46DA-BD7C-EE7438DAD7CE}" cxnId="{59E881AB-C980-48D6-8C6F-F7338CBD6838}" type="sibTrans">
      <dgm:prSet/>
      <dgm:spPr/>
      <dgm:t>
        <a:bodyPr/>
        <a:lstStyle/>
        <a:p>
          <a:endParaRPr lang="zh-CN" altLang="en-US"/>
        </a:p>
      </dgm:t>
    </dgm:pt>
    <dgm:pt modelId="{B8B470CB-DF17-4CB3-90CB-F1BF4FDB0D59}">
      <dgm:prSet phldrT="[文本]"/>
      <dgm:spPr/>
      <dgm:t>
        <a:bodyPr/>
        <a:lstStyle/>
        <a:p>
          <a:r>
            <a:rPr lang="zh-CN" altLang="en-US" dirty="0"/>
            <a:t>课堂练习</a:t>
          </a:r>
        </a:p>
      </dgm:t>
    </dgm:pt>
    <dgm:pt modelId="{6CCC2A86-F85B-44CC-98A3-C46FF64B3170}" cxnId="{8829B035-B4FA-4EE2-874B-8CE70CF04572}" type="parTrans">
      <dgm:prSet/>
      <dgm:spPr/>
      <dgm:t>
        <a:bodyPr/>
        <a:lstStyle/>
        <a:p>
          <a:endParaRPr lang="zh-CN" altLang="en-US"/>
        </a:p>
      </dgm:t>
    </dgm:pt>
    <dgm:pt modelId="{715DB15F-B18C-408D-AF4D-0B689BA0E58F}" cxnId="{8829B035-B4FA-4EE2-874B-8CE70CF04572}" type="sibTrans">
      <dgm:prSet/>
      <dgm:spPr/>
      <dgm:t>
        <a:bodyPr/>
        <a:lstStyle/>
        <a:p>
          <a:endParaRPr lang="zh-CN" altLang="en-US"/>
        </a:p>
      </dgm:t>
    </dgm:pt>
    <dgm:pt modelId="{A71BEDD8-220D-4CBD-929B-E387BF7E5B89}">
      <dgm:prSet phldrT="[文本]"/>
      <dgm:spPr/>
      <dgm:t>
        <a:bodyPr/>
        <a:lstStyle/>
        <a:p>
          <a:r>
            <a:rPr lang="zh-CN" altLang="en-US" dirty="0"/>
            <a:t>小节</a:t>
          </a:r>
        </a:p>
      </dgm:t>
    </dgm:pt>
    <dgm:pt modelId="{B4C59B78-86C3-4A2A-B0F6-61CC32DC173C}" cxnId="{FBDAC2E3-0204-49D7-AE0A-A1529D901268}" type="parTrans">
      <dgm:prSet/>
      <dgm:spPr/>
      <dgm:t>
        <a:bodyPr/>
        <a:lstStyle/>
        <a:p>
          <a:endParaRPr lang="zh-CN" altLang="en-US"/>
        </a:p>
      </dgm:t>
    </dgm:pt>
    <dgm:pt modelId="{EF0640CF-9B5B-4A2A-8EA1-B1435C113D4F}" cxnId="{FBDAC2E3-0204-49D7-AE0A-A1529D901268}" type="sibTrans">
      <dgm:prSet/>
      <dgm:spPr/>
      <dgm:t>
        <a:bodyPr/>
        <a:lstStyle/>
        <a:p>
          <a:endParaRPr lang="zh-CN" altLang="en-US"/>
        </a:p>
      </dgm:t>
    </dgm:pt>
    <dgm:pt modelId="{946525A1-11BE-4473-BD1E-5A02F57FAFE1}" type="pres">
      <dgm:prSet presAssocID="{5E6590A4-9632-4481-B10E-4DC4F3CF4B7D}" presName="Name0" presStyleCnt="0">
        <dgm:presLayoutVars>
          <dgm:dir/>
          <dgm:resizeHandles val="exact"/>
        </dgm:presLayoutVars>
      </dgm:prSet>
      <dgm:spPr/>
    </dgm:pt>
    <dgm:pt modelId="{6BE8C442-C27B-4EE9-A58B-9E5BDD49A0C6}" type="pres">
      <dgm:prSet presAssocID="{7D8D6538-FFA5-4057-BF95-1F41051BDCCD}" presName="node" presStyleLbl="node1" presStyleIdx="0" presStyleCnt="4">
        <dgm:presLayoutVars>
          <dgm:bulletEnabled val="1"/>
        </dgm:presLayoutVars>
      </dgm:prSet>
      <dgm:spPr/>
    </dgm:pt>
    <dgm:pt modelId="{15B0F1CA-E9C1-436F-A000-48C2317E1AEE}" type="pres">
      <dgm:prSet presAssocID="{A3CED38E-EB10-4769-9108-B2573FA8FBE4}" presName="sibTrans" presStyleLbl="sibTrans2D1" presStyleIdx="0" presStyleCnt="3"/>
      <dgm:spPr/>
    </dgm:pt>
    <dgm:pt modelId="{655E6FA8-D806-4120-92B4-695524B5F569}" type="pres">
      <dgm:prSet presAssocID="{A3CED38E-EB10-4769-9108-B2573FA8FBE4}" presName="connectorText" presStyleLbl="sibTrans2D1" presStyleIdx="0" presStyleCnt="3"/>
      <dgm:spPr/>
    </dgm:pt>
    <dgm:pt modelId="{FAE70EB4-13DE-4207-8EEE-64892F90D980}" type="pres">
      <dgm:prSet presAssocID="{5CBB7CE5-C92F-46EB-BF11-93A21D2FF561}" presName="node" presStyleLbl="node1" presStyleIdx="1" presStyleCnt="4">
        <dgm:presLayoutVars>
          <dgm:bulletEnabled val="1"/>
        </dgm:presLayoutVars>
      </dgm:prSet>
      <dgm:spPr/>
    </dgm:pt>
    <dgm:pt modelId="{41B76FD1-4D28-4EF4-BF3A-265F6D2C909C}" type="pres">
      <dgm:prSet presAssocID="{F01835B3-05F2-46DA-BD7C-EE7438DAD7CE}" presName="sibTrans" presStyleLbl="sibTrans2D1" presStyleIdx="1" presStyleCnt="3"/>
      <dgm:spPr/>
    </dgm:pt>
    <dgm:pt modelId="{D789DD17-C468-41E2-88AD-4B7F7990EB39}" type="pres">
      <dgm:prSet presAssocID="{F01835B3-05F2-46DA-BD7C-EE7438DAD7CE}" presName="connectorText" presStyleLbl="sibTrans2D1" presStyleIdx="1" presStyleCnt="3"/>
      <dgm:spPr/>
    </dgm:pt>
    <dgm:pt modelId="{2D20D324-F089-495B-A6AB-B3CA71D2E04A}" type="pres">
      <dgm:prSet presAssocID="{B8B470CB-DF17-4CB3-90CB-F1BF4FDB0D59}" presName="node" presStyleLbl="node1" presStyleIdx="2" presStyleCnt="4">
        <dgm:presLayoutVars>
          <dgm:bulletEnabled val="1"/>
        </dgm:presLayoutVars>
      </dgm:prSet>
      <dgm:spPr/>
    </dgm:pt>
    <dgm:pt modelId="{A363207B-3AD6-472F-AB35-5DE074AB6BC2}" type="pres">
      <dgm:prSet presAssocID="{715DB15F-B18C-408D-AF4D-0B689BA0E58F}" presName="sibTrans" presStyleLbl="sibTrans2D1" presStyleIdx="2" presStyleCnt="3"/>
      <dgm:spPr/>
    </dgm:pt>
    <dgm:pt modelId="{9F1752A6-F0C6-4116-8969-5F3A3113DEB4}" type="pres">
      <dgm:prSet presAssocID="{715DB15F-B18C-408D-AF4D-0B689BA0E58F}" presName="connectorText" presStyleLbl="sibTrans2D1" presStyleIdx="2" presStyleCnt="3"/>
      <dgm:spPr/>
    </dgm:pt>
    <dgm:pt modelId="{C31FA319-1B76-4D24-8E64-6A83C1E0D876}" type="pres">
      <dgm:prSet presAssocID="{A71BEDD8-220D-4CBD-929B-E387BF7E5B89}" presName="node" presStyleLbl="node1" presStyleIdx="3" presStyleCnt="4">
        <dgm:presLayoutVars>
          <dgm:bulletEnabled val="1"/>
        </dgm:presLayoutVars>
      </dgm:prSet>
      <dgm:spPr/>
    </dgm:pt>
  </dgm:ptLst>
  <dgm:cxnLst>
    <dgm:cxn modelId="{8829B035-B4FA-4EE2-874B-8CE70CF04572}" srcId="{5E6590A4-9632-4481-B10E-4DC4F3CF4B7D}" destId="{B8B470CB-DF17-4CB3-90CB-F1BF4FDB0D59}" srcOrd="2" destOrd="0" parTransId="{6CCC2A86-F85B-44CC-98A3-C46FF64B3170}" sibTransId="{715DB15F-B18C-408D-AF4D-0B689BA0E58F}"/>
    <dgm:cxn modelId="{C06D3140-81A4-4B35-A735-D8FF84021D1D}" type="presOf" srcId="{715DB15F-B18C-408D-AF4D-0B689BA0E58F}" destId="{A363207B-3AD6-472F-AB35-5DE074AB6BC2}" srcOrd="0" destOrd="0" presId="urn:microsoft.com/office/officeart/2005/8/layout/process1"/>
    <dgm:cxn modelId="{B1C0EE5B-AC72-4ED8-8B48-E4084A6908C8}" type="presOf" srcId="{5CBB7CE5-C92F-46EB-BF11-93A21D2FF561}" destId="{FAE70EB4-13DE-4207-8EEE-64892F90D980}" srcOrd="0" destOrd="0" presId="urn:microsoft.com/office/officeart/2005/8/layout/process1"/>
    <dgm:cxn modelId="{5CA25E6F-A26B-4A3D-A332-989FAAB22C62}" type="presOf" srcId="{A71BEDD8-220D-4CBD-929B-E387BF7E5B89}" destId="{C31FA319-1B76-4D24-8E64-6A83C1E0D876}" srcOrd="0" destOrd="0" presId="urn:microsoft.com/office/officeart/2005/8/layout/process1"/>
    <dgm:cxn modelId="{EC876179-9389-4988-B6EC-40F613410A0D}" type="presOf" srcId="{7D8D6538-FFA5-4057-BF95-1F41051BDCCD}" destId="{6BE8C442-C27B-4EE9-A58B-9E5BDD49A0C6}" srcOrd="0" destOrd="0" presId="urn:microsoft.com/office/officeart/2005/8/layout/process1"/>
    <dgm:cxn modelId="{3A92847C-BDE1-4A56-AD36-6C9A535729A8}" srcId="{5E6590A4-9632-4481-B10E-4DC4F3CF4B7D}" destId="{7D8D6538-FFA5-4057-BF95-1F41051BDCCD}" srcOrd="0" destOrd="0" parTransId="{D7C32C2E-85A1-4858-8DCE-D2C44EA44818}" sibTransId="{A3CED38E-EB10-4769-9108-B2573FA8FBE4}"/>
    <dgm:cxn modelId="{E56B447D-60B6-4A86-A109-5C51CE8CA930}" type="presOf" srcId="{5E6590A4-9632-4481-B10E-4DC4F3CF4B7D}" destId="{946525A1-11BE-4473-BD1E-5A02F57FAFE1}" srcOrd="0" destOrd="0" presId="urn:microsoft.com/office/officeart/2005/8/layout/process1"/>
    <dgm:cxn modelId="{01C02E8C-0DBE-4967-8D7C-4D54FC0B2A37}" type="presOf" srcId="{B8B470CB-DF17-4CB3-90CB-F1BF4FDB0D59}" destId="{2D20D324-F089-495B-A6AB-B3CA71D2E04A}" srcOrd="0" destOrd="0" presId="urn:microsoft.com/office/officeart/2005/8/layout/process1"/>
    <dgm:cxn modelId="{3D92408E-0D50-4798-A127-FB6632AA9C27}" type="presOf" srcId="{A3CED38E-EB10-4769-9108-B2573FA8FBE4}" destId="{15B0F1CA-E9C1-436F-A000-48C2317E1AEE}" srcOrd="0" destOrd="0" presId="urn:microsoft.com/office/officeart/2005/8/layout/process1"/>
    <dgm:cxn modelId="{C8493AA6-2050-41B3-8F0B-4379900C4C9E}" type="presOf" srcId="{715DB15F-B18C-408D-AF4D-0B689BA0E58F}" destId="{9F1752A6-F0C6-4116-8969-5F3A3113DEB4}" srcOrd="1" destOrd="0" presId="urn:microsoft.com/office/officeart/2005/8/layout/process1"/>
    <dgm:cxn modelId="{59E881AB-C980-48D6-8C6F-F7338CBD6838}" srcId="{5E6590A4-9632-4481-B10E-4DC4F3CF4B7D}" destId="{5CBB7CE5-C92F-46EB-BF11-93A21D2FF561}" srcOrd="1" destOrd="0" parTransId="{BB6E305E-F4E3-4867-AAD6-977FB8C4455F}" sibTransId="{F01835B3-05F2-46DA-BD7C-EE7438DAD7CE}"/>
    <dgm:cxn modelId="{D35A41B2-5D7B-4E31-BB89-F15DEF882298}" type="presOf" srcId="{F01835B3-05F2-46DA-BD7C-EE7438DAD7CE}" destId="{D789DD17-C468-41E2-88AD-4B7F7990EB39}" srcOrd="1" destOrd="0" presId="urn:microsoft.com/office/officeart/2005/8/layout/process1"/>
    <dgm:cxn modelId="{3C02D9DC-774B-4543-B109-A2DCEE20159D}" type="presOf" srcId="{F01835B3-05F2-46DA-BD7C-EE7438DAD7CE}" destId="{41B76FD1-4D28-4EF4-BF3A-265F6D2C909C}" srcOrd="0" destOrd="0" presId="urn:microsoft.com/office/officeart/2005/8/layout/process1"/>
    <dgm:cxn modelId="{FBDAC2E3-0204-49D7-AE0A-A1529D901268}" srcId="{5E6590A4-9632-4481-B10E-4DC4F3CF4B7D}" destId="{A71BEDD8-220D-4CBD-929B-E387BF7E5B89}" srcOrd="3" destOrd="0" parTransId="{B4C59B78-86C3-4A2A-B0F6-61CC32DC173C}" sibTransId="{EF0640CF-9B5B-4A2A-8EA1-B1435C113D4F}"/>
    <dgm:cxn modelId="{8F2092EB-4EAA-49C6-8E14-F320692181FA}" type="presOf" srcId="{A3CED38E-EB10-4769-9108-B2573FA8FBE4}" destId="{655E6FA8-D806-4120-92B4-695524B5F569}" srcOrd="1" destOrd="0" presId="urn:microsoft.com/office/officeart/2005/8/layout/process1"/>
    <dgm:cxn modelId="{81616EBE-0848-48F1-840B-B4CDFCAC29C4}" type="presParOf" srcId="{946525A1-11BE-4473-BD1E-5A02F57FAFE1}" destId="{6BE8C442-C27B-4EE9-A58B-9E5BDD49A0C6}" srcOrd="0" destOrd="0" presId="urn:microsoft.com/office/officeart/2005/8/layout/process1"/>
    <dgm:cxn modelId="{10EA12DC-4922-459C-B8F9-6A8BEF189E19}" type="presParOf" srcId="{946525A1-11BE-4473-BD1E-5A02F57FAFE1}" destId="{15B0F1CA-E9C1-436F-A000-48C2317E1AEE}" srcOrd="1" destOrd="0" presId="urn:microsoft.com/office/officeart/2005/8/layout/process1"/>
    <dgm:cxn modelId="{2958AAA2-ACDA-45AC-8E5C-A92BF9723B21}" type="presParOf" srcId="{15B0F1CA-E9C1-436F-A000-48C2317E1AEE}" destId="{655E6FA8-D806-4120-92B4-695524B5F569}" srcOrd="0" destOrd="0" presId="urn:microsoft.com/office/officeart/2005/8/layout/process1"/>
    <dgm:cxn modelId="{29411024-9FB7-4DDE-9D46-5A574A1776FE}" type="presParOf" srcId="{946525A1-11BE-4473-BD1E-5A02F57FAFE1}" destId="{FAE70EB4-13DE-4207-8EEE-64892F90D980}" srcOrd="2" destOrd="0" presId="urn:microsoft.com/office/officeart/2005/8/layout/process1"/>
    <dgm:cxn modelId="{2BEB5F6B-9651-492E-B6EC-0C0FF9254203}" type="presParOf" srcId="{946525A1-11BE-4473-BD1E-5A02F57FAFE1}" destId="{41B76FD1-4D28-4EF4-BF3A-265F6D2C909C}" srcOrd="3" destOrd="0" presId="urn:microsoft.com/office/officeart/2005/8/layout/process1"/>
    <dgm:cxn modelId="{A3E240CE-418C-48BA-A194-D6CAA3D7536D}" type="presParOf" srcId="{41B76FD1-4D28-4EF4-BF3A-265F6D2C909C}" destId="{D789DD17-C468-41E2-88AD-4B7F7990EB39}" srcOrd="0" destOrd="0" presId="urn:microsoft.com/office/officeart/2005/8/layout/process1"/>
    <dgm:cxn modelId="{649E8F83-2ABF-4B53-A85C-F263445AFD9C}" type="presParOf" srcId="{946525A1-11BE-4473-BD1E-5A02F57FAFE1}" destId="{2D20D324-F089-495B-A6AB-B3CA71D2E04A}" srcOrd="4" destOrd="0" presId="urn:microsoft.com/office/officeart/2005/8/layout/process1"/>
    <dgm:cxn modelId="{F1BCE3DF-F43F-49CF-B1A7-B857A940D245}" type="presParOf" srcId="{946525A1-11BE-4473-BD1E-5A02F57FAFE1}" destId="{A363207B-3AD6-472F-AB35-5DE074AB6BC2}" srcOrd="5" destOrd="0" presId="urn:microsoft.com/office/officeart/2005/8/layout/process1"/>
    <dgm:cxn modelId="{CD0398B0-E59E-4AB6-87C2-B4B5DAD2A850}" type="presParOf" srcId="{A363207B-3AD6-472F-AB35-5DE074AB6BC2}" destId="{9F1752A6-F0C6-4116-8969-5F3A3113DEB4}" srcOrd="0" destOrd="0" presId="urn:microsoft.com/office/officeart/2005/8/layout/process1"/>
    <dgm:cxn modelId="{7F7AF829-60AC-45DA-ADC1-868D57A74CC5}" type="presParOf" srcId="{946525A1-11BE-4473-BD1E-5A02F57FAFE1}" destId="{C31FA319-1B76-4D24-8E64-6A83C1E0D876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E8C442-C27B-4EE9-A58B-9E5BDD49A0C6}">
      <dsp:nvSpPr>
        <dsp:cNvPr id="0" name=""/>
        <dsp:cNvSpPr/>
      </dsp:nvSpPr>
      <dsp:spPr>
        <a:xfrm>
          <a:off x="2678" y="394178"/>
          <a:ext cx="1171277" cy="70276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900" kern="1200" dirty="0"/>
            <a:t>导入</a:t>
          </a:r>
        </a:p>
      </dsp:txBody>
      <dsp:txXfrm>
        <a:off x="23261" y="414761"/>
        <a:ext cx="1130111" cy="661600"/>
      </dsp:txXfrm>
    </dsp:sp>
    <dsp:sp modelId="{15B0F1CA-E9C1-436F-A000-48C2317E1AEE}">
      <dsp:nvSpPr>
        <dsp:cNvPr id="0" name=""/>
        <dsp:cNvSpPr/>
      </dsp:nvSpPr>
      <dsp:spPr>
        <a:xfrm>
          <a:off x="1291083" y="600323"/>
          <a:ext cx="248310" cy="2904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300" kern="1200"/>
        </a:p>
      </dsp:txBody>
      <dsp:txXfrm>
        <a:off x="1291083" y="658418"/>
        <a:ext cx="173817" cy="174286"/>
      </dsp:txXfrm>
    </dsp:sp>
    <dsp:sp modelId="{FAE70EB4-13DE-4207-8EEE-64892F90D980}">
      <dsp:nvSpPr>
        <dsp:cNvPr id="0" name=""/>
        <dsp:cNvSpPr/>
      </dsp:nvSpPr>
      <dsp:spPr>
        <a:xfrm>
          <a:off x="1642467" y="394178"/>
          <a:ext cx="1171277" cy="702766"/>
        </a:xfrm>
        <a:prstGeom prst="roundRect">
          <a:avLst>
            <a:gd name="adj" fmla="val 10000"/>
          </a:avLst>
        </a:prstGeom>
        <a:solidFill>
          <a:schemeClr val="accent5">
            <a:hueOff val="-2584848"/>
            <a:satOff val="-13119"/>
            <a:lumOff val="7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900" kern="1200" dirty="0"/>
            <a:t>知识讲解</a:t>
          </a:r>
        </a:p>
      </dsp:txBody>
      <dsp:txXfrm>
        <a:off x="1663050" y="414761"/>
        <a:ext cx="1130111" cy="661600"/>
      </dsp:txXfrm>
    </dsp:sp>
    <dsp:sp modelId="{41B76FD1-4D28-4EF4-BF3A-265F6D2C909C}">
      <dsp:nvSpPr>
        <dsp:cNvPr id="0" name=""/>
        <dsp:cNvSpPr/>
      </dsp:nvSpPr>
      <dsp:spPr>
        <a:xfrm>
          <a:off x="2930872" y="600323"/>
          <a:ext cx="248310" cy="2904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3877272"/>
            <a:satOff val="-19679"/>
            <a:lumOff val="107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300" kern="1200"/>
        </a:p>
      </dsp:txBody>
      <dsp:txXfrm>
        <a:off x="2930872" y="658418"/>
        <a:ext cx="173817" cy="174286"/>
      </dsp:txXfrm>
    </dsp:sp>
    <dsp:sp modelId="{2D20D324-F089-495B-A6AB-B3CA71D2E04A}">
      <dsp:nvSpPr>
        <dsp:cNvPr id="0" name=""/>
        <dsp:cNvSpPr/>
      </dsp:nvSpPr>
      <dsp:spPr>
        <a:xfrm>
          <a:off x="3282255" y="394178"/>
          <a:ext cx="1171277" cy="702766"/>
        </a:xfrm>
        <a:prstGeom prst="roundRect">
          <a:avLst>
            <a:gd name="adj" fmla="val 10000"/>
          </a:avLst>
        </a:prstGeom>
        <a:solidFill>
          <a:schemeClr val="accent5">
            <a:hueOff val="-5169697"/>
            <a:satOff val="-26238"/>
            <a:lumOff val="14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900" kern="1200" dirty="0"/>
            <a:t>课堂练习</a:t>
          </a:r>
        </a:p>
      </dsp:txBody>
      <dsp:txXfrm>
        <a:off x="3302838" y="414761"/>
        <a:ext cx="1130111" cy="661600"/>
      </dsp:txXfrm>
    </dsp:sp>
    <dsp:sp modelId="{A363207B-3AD6-472F-AB35-5DE074AB6BC2}">
      <dsp:nvSpPr>
        <dsp:cNvPr id="0" name=""/>
        <dsp:cNvSpPr/>
      </dsp:nvSpPr>
      <dsp:spPr>
        <a:xfrm>
          <a:off x="4570660" y="600323"/>
          <a:ext cx="248310" cy="2904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7754545"/>
            <a:satOff val="-39357"/>
            <a:lumOff val="215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300" kern="1200"/>
        </a:p>
      </dsp:txBody>
      <dsp:txXfrm>
        <a:off x="4570660" y="658418"/>
        <a:ext cx="173817" cy="174286"/>
      </dsp:txXfrm>
    </dsp:sp>
    <dsp:sp modelId="{C31FA319-1B76-4D24-8E64-6A83C1E0D876}">
      <dsp:nvSpPr>
        <dsp:cNvPr id="0" name=""/>
        <dsp:cNvSpPr/>
      </dsp:nvSpPr>
      <dsp:spPr>
        <a:xfrm>
          <a:off x="4922043" y="394178"/>
          <a:ext cx="1171277" cy="702766"/>
        </a:xfrm>
        <a:prstGeom prst="roundRect">
          <a:avLst>
            <a:gd name="adj" fmla="val 10000"/>
          </a:avLst>
        </a:prstGeom>
        <a:solidFill>
          <a:schemeClr val="accent5">
            <a:hueOff val="-7754545"/>
            <a:satOff val="-39357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900" kern="1200" dirty="0"/>
            <a:t>小节</a:t>
          </a:r>
        </a:p>
      </dsp:txBody>
      <dsp:txXfrm>
        <a:off x="4942626" y="414761"/>
        <a:ext cx="1130111" cy="6616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7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6146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14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95CACFCE-3F6A-45EB-9806-39A5975C3C8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lIns="68580" tIns="34290" rIns="68580" bIns="3429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50EC7E3C-B80D-431C-A389-5E64AAFA3F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CECA933B-6254-454F-847F-E67E3AE5F3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../media/image1.png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7640" y="4371949"/>
            <a:ext cx="1456359" cy="781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12.jpeg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6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 flipH="1">
            <a:off x="6896" y="123478"/>
            <a:ext cx="3419872" cy="3131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6" name="文本框 1"/>
          <p:cNvSpPr txBox="1"/>
          <p:nvPr/>
        </p:nvSpPr>
        <p:spPr>
          <a:xfrm>
            <a:off x="80565" y="123478"/>
            <a:ext cx="2249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五年级</a:t>
            </a:r>
            <a:r>
              <a:rPr kumimoji="1"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kumimoji="1"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下册</a:t>
            </a:r>
            <a:r>
              <a:rPr kumimoji="1"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kumimoji="1"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第七单元 </a:t>
            </a:r>
            <a:r>
              <a:rPr kumimoji="1"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21</a:t>
            </a:r>
            <a:endParaRPr kumimoji="1"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TextBox 48"/>
          <p:cNvSpPr txBox="1"/>
          <p:nvPr/>
        </p:nvSpPr>
        <p:spPr>
          <a:xfrm>
            <a:off x="175573" y="699542"/>
            <a:ext cx="5670630" cy="992579"/>
          </a:xfrm>
          <a:prstGeom prst="rect">
            <a:avLst/>
          </a:prstGeom>
          <a:noFill/>
          <a:ln w="19050">
            <a:noFill/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6000" b="1" dirty="0">
                <a:ln w="19050">
                  <a:solidFill>
                    <a:schemeClr val="bg1"/>
                  </a:solidFill>
                </a:ln>
                <a:solidFill>
                  <a:srgbClr val="ECAE1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ea"/>
              </a:rPr>
              <a:t>21  </a:t>
            </a:r>
            <a:r>
              <a:rPr lang="zh-CN" altLang="en-US" sz="6000" b="1" dirty="0">
                <a:ln w="19050">
                  <a:solidFill>
                    <a:schemeClr val="bg1"/>
                  </a:solidFill>
                </a:ln>
                <a:solidFill>
                  <a:srgbClr val="ECAE1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ea"/>
              </a:rPr>
              <a:t>杨氏之子</a:t>
            </a:r>
            <a:endParaRPr lang="zh-CN" altLang="en-US" sz="6000" b="1" dirty="0">
              <a:ln w="19050">
                <a:solidFill>
                  <a:schemeClr val="bg1"/>
                </a:solidFill>
              </a:ln>
              <a:solidFill>
                <a:srgbClr val="ECAE1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n-ea"/>
            </a:endParaRPr>
          </a:p>
        </p:txBody>
      </p:sp>
      <p:pic>
        <p:nvPicPr>
          <p:cNvPr id="1026" name="Picture 2" descr="https://timgsa.baidu.com/timg?image&amp;quality=80&amp;size=b9999_10000&amp;sec=1574501260808&amp;di=36c689e8348c72fbd48cb4a059769372&amp;imgtype=0&amp;src=http%3A%2F%2Fs22.mogucdn.com%2Fb7%2Fpic%2F160403%2F1_ifrtsnlbgm2gkmdcg4zdambqhayde_750x750.jpg_750x999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345" y="699542"/>
            <a:ext cx="2844693" cy="2844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timgsa.baidu.com/timg?image&amp;quality=80&amp;size=b9999_10000&amp;sec=1574501284710&amp;di=deb9e43d6361ed40d5256a89698864a6&amp;imgtype=0&amp;src=http%3A%2F%2Fdpic.tiankong.com%2Fim%2Fxw%2FQJ68145954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121888"/>
            <a:ext cx="3600400" cy="2634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9"/>
          <p:cNvSpPr txBox="1"/>
          <p:nvPr/>
        </p:nvSpPr>
        <p:spPr>
          <a:xfrm>
            <a:off x="796932" y="557198"/>
            <a:ext cx="186646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学以致用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220" y="557198"/>
            <a:ext cx="559476" cy="54546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763022" y="1208302"/>
            <a:ext cx="626469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李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指以示儿曰：“此是君家果。”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儿应声答曰：“未闻</a:t>
            </a:r>
            <a:r>
              <a:rPr lang="en-US" altLang="zh-CN" sz="24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63023" y="2320135"/>
            <a:ext cx="5688633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石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指以示儿曰：“此是君家果。”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儿应声答曰：“未闻</a:t>
            </a:r>
            <a:r>
              <a:rPr lang="en-US" altLang="zh-CN" sz="24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63024" y="3465229"/>
            <a:ext cx="5688632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龙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指以示儿曰：“此是君家果。”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儿应声答曰：“未闻</a:t>
            </a:r>
            <a:r>
              <a:rPr lang="en-US" altLang="zh-CN" sz="24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71336" y="1644154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李子是夫子家果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46184" y="2764505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石榴是夫子家果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336" y="3911003"/>
            <a:ext cx="27035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龙眼是夫子家果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419608" y="824012"/>
            <a:ext cx="2227530" cy="1236362"/>
            <a:chOff x="6419608" y="824012"/>
            <a:chExt cx="2227530" cy="1236362"/>
          </a:xfrm>
        </p:grpSpPr>
        <p:pic>
          <p:nvPicPr>
            <p:cNvPr id="1026" name="Picture 2" descr="https://p1.ssl.qhimg.com/t016aef0e08233320f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9608" y="824012"/>
              <a:ext cx="1742255" cy="1236362"/>
            </a:xfrm>
            <a:prstGeom prst="ellipse">
              <a:avLst/>
            </a:prstGeom>
            <a:ln>
              <a:noFill/>
            </a:ln>
            <a:effectLst>
              <a:softEdge rad="3175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8102308" y="1025674"/>
              <a:ext cx="544830" cy="724097"/>
            </a:xfrm>
            <a:prstGeom prst="roundRect">
              <a:avLst/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eaVert" wrap="square" rtlCol="0" anchor="ctr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FF6600"/>
                  </a:solidFill>
                </a:rPr>
                <a:t>李子</a:t>
              </a:r>
              <a:endParaRPr lang="zh-CN" altLang="en-US" sz="2000" b="1" dirty="0">
                <a:solidFill>
                  <a:srgbClr val="FF6600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935334" y="1885578"/>
            <a:ext cx="2162360" cy="1502657"/>
            <a:chOff x="6935334" y="1885578"/>
            <a:chExt cx="2162360" cy="1502657"/>
          </a:xfrm>
        </p:grpSpPr>
        <p:pic>
          <p:nvPicPr>
            <p:cNvPr id="1028" name="Picture 4" descr="https://p1.ssl.qhimg.com/t01d4c6d3dd895f8b82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5334" y="1885578"/>
              <a:ext cx="1669114" cy="1502657"/>
            </a:xfrm>
            <a:prstGeom prst="ellipse">
              <a:avLst/>
            </a:prstGeom>
            <a:ln>
              <a:noFill/>
            </a:ln>
            <a:effectLst>
              <a:softEdge rad="3175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8552864" y="2162609"/>
              <a:ext cx="544830" cy="724097"/>
            </a:xfrm>
            <a:prstGeom prst="roundRect">
              <a:avLst/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eaVert" wrap="square" rtlCol="0" anchor="ctr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FF6600"/>
                  </a:solidFill>
                </a:rPr>
                <a:t>石榴</a:t>
              </a:r>
              <a:endParaRPr lang="zh-CN" altLang="en-US" sz="2000" b="1" dirty="0">
                <a:solidFill>
                  <a:srgbClr val="FF6600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639593" y="3232701"/>
            <a:ext cx="2253768" cy="1299767"/>
            <a:chOff x="6639593" y="3232701"/>
            <a:chExt cx="2253768" cy="1299767"/>
          </a:xfrm>
        </p:grpSpPr>
        <p:pic>
          <p:nvPicPr>
            <p:cNvPr id="1030" name="Picture 6" descr="https://p1.ssl.qhimg.com/t01c037c12219f42336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39593" y="3232701"/>
              <a:ext cx="1735126" cy="1299767"/>
            </a:xfrm>
            <a:prstGeom prst="ellipse">
              <a:avLst/>
            </a:prstGeom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  <a:softEdge rad="3175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8348531" y="3575845"/>
              <a:ext cx="544830" cy="724097"/>
            </a:xfrm>
            <a:prstGeom prst="roundRect">
              <a:avLst/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eaVert" wrap="square" rtlCol="0" anchor="ctr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FF6600"/>
                  </a:solidFill>
                </a:rPr>
                <a:t>龙眼</a:t>
              </a:r>
              <a:endParaRPr lang="zh-CN" altLang="en-US" sz="2000" b="1" dirty="0">
                <a:solidFill>
                  <a:srgbClr val="FF6600"/>
                </a:solidFill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83514" y="29601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课堂练习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5" grpId="0"/>
      <p:bldP spid="16" grpId="0"/>
      <p:bldP spid="2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92916" y="915566"/>
            <a:ext cx="5083540" cy="2931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24205">
              <a:lnSpc>
                <a:spcPct val="150000"/>
              </a:lnSpc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孔指以示儿曰：“此是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君家果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。”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624205">
              <a:lnSpc>
                <a:spcPct val="150000"/>
              </a:lnSpc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儿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应声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答曰：“未闻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孔雀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是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夫子家禽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84" y="1069291"/>
            <a:ext cx="3099659" cy="25408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199296" y="51470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知识讲解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51520" y="483518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难点突破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00584" y="1547761"/>
            <a:ext cx="756083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梁国杨氏子九岁，甚聪惠。孔君平诣其父，父不在，乃呼儿出。</a:t>
            </a:r>
            <a:r>
              <a:rPr lang="zh-CN" altLang="en-US" sz="2800" b="1" u="sng" dirty="0">
                <a:solidFill>
                  <a:srgbClr val="FF0000"/>
                </a:solidFill>
                <a:uFill>
                  <a:solidFill>
                    <a:schemeClr val="accent2">
                      <a:lumMod val="75000"/>
                    </a:schemeClr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</a:rPr>
              <a:t>为设果</a:t>
            </a:r>
            <a:r>
              <a:rPr lang="zh-CN" altLang="en-US" sz="2800" b="1" u="sng" dirty="0">
                <a:uFill>
                  <a:solidFill>
                    <a:schemeClr val="accent2">
                      <a:lumMod val="75000"/>
                    </a:schemeClr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</a:rPr>
              <a:t>，果有杨梅。</a:t>
            </a:r>
            <a:r>
              <a:rPr lang="zh-CN" altLang="en-US" sz="2800" b="1" u="sng" dirty="0">
                <a:uFill>
                  <a:solidFill>
                    <a:schemeClr val="accent4">
                      <a:lumMod val="60000"/>
                      <a:lumOff val="40000"/>
                    </a:schemeClr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</a:rPr>
              <a:t>孔指以示儿曰：“此是君家果。”</a:t>
            </a:r>
            <a:r>
              <a:rPr lang="zh-CN" altLang="en-US" sz="2800" b="1" u="sng" dirty="0">
                <a:uFill>
                  <a:solidFill>
                    <a:schemeClr val="accent6">
                      <a:lumMod val="50000"/>
                    </a:schemeClr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</a:rPr>
              <a:t>儿</a:t>
            </a:r>
            <a:r>
              <a:rPr lang="zh-CN" altLang="en-US" sz="2800" b="1" u="sng" dirty="0">
                <a:solidFill>
                  <a:srgbClr val="FF0000"/>
                </a:solidFill>
                <a:uFill>
                  <a:solidFill>
                    <a:schemeClr val="accent6">
                      <a:lumMod val="50000"/>
                    </a:schemeClr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</a:rPr>
              <a:t>应声答曰</a:t>
            </a:r>
            <a:r>
              <a:rPr lang="zh-CN" altLang="en-US" sz="2800" b="1" u="sng" dirty="0">
                <a:uFill>
                  <a:solidFill>
                    <a:schemeClr val="accent6">
                      <a:lumMod val="50000"/>
                    </a:schemeClr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</a:rPr>
              <a:t>：“未闻孔雀是</a:t>
            </a:r>
            <a:r>
              <a:rPr lang="zh-CN" altLang="en-US" sz="2800" b="1" u="sng" dirty="0">
                <a:solidFill>
                  <a:srgbClr val="FF0000"/>
                </a:solidFill>
                <a:uFill>
                  <a:solidFill>
                    <a:schemeClr val="accent6">
                      <a:lumMod val="50000"/>
                    </a:schemeClr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</a:rPr>
              <a:t>夫子</a:t>
            </a:r>
            <a:r>
              <a:rPr lang="zh-CN" altLang="en-US" sz="2800" b="1" u="sng" dirty="0">
                <a:uFill>
                  <a:solidFill>
                    <a:schemeClr val="accent6">
                      <a:lumMod val="50000"/>
                    </a:schemeClr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</a:rPr>
              <a:t>家禽。”</a:t>
            </a:r>
            <a:endParaRPr lang="zh-CN" altLang="en-US" sz="2800" b="1" u="sng" dirty="0">
              <a:uFill>
                <a:solidFill>
                  <a:schemeClr val="accent6">
                    <a:lumMod val="50000"/>
                  </a:schemeClr>
                </a:solidFill>
              </a:u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89978" y="339102"/>
            <a:ext cx="7560839" cy="10780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8286" tIns="57806" rIns="88286" bIns="57806" numCol="1" spcCol="1270" anchor="ctr" anchorCtr="0">
            <a:noAutofit/>
          </a:bodyPr>
          <a:lstStyle/>
          <a:p>
            <a:pPr indent="622300" defTabSz="711200">
              <a:lnSpc>
                <a:spcPct val="15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800" b="1" dirty="0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5173890" y="4198092"/>
            <a:ext cx="535855" cy="589364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27584" y="709598"/>
            <a:ext cx="63161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思考：你还读出了他是个怎样的孩子？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7504" y="60926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知识讲解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107504" y="416622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难点突破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771800" y="980285"/>
            <a:ext cx="1841724" cy="5407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待客热情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73510" y="987574"/>
            <a:ext cx="1980029" cy="52322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“为设果”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771800" y="1710453"/>
            <a:ext cx="1841723" cy="15748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反应敏捷聪明机智幽默风趣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773510" y="1994013"/>
            <a:ext cx="3887355" cy="954107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应声答曰：“未闻孔雀是夫子家禽。”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燕尾形箭头 10"/>
          <p:cNvSpPr/>
          <p:nvPr/>
        </p:nvSpPr>
        <p:spPr>
          <a:xfrm>
            <a:off x="2051720" y="2288521"/>
            <a:ext cx="629676" cy="331011"/>
          </a:xfrm>
          <a:prstGeom prst="notchedRightArrow">
            <a:avLst/>
          </a:prstGeom>
          <a:solidFill>
            <a:srgbClr val="C00000"/>
          </a:solidFill>
          <a:ln w="9525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2794099" y="3543193"/>
            <a:ext cx="1800200" cy="5407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有礼貌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73510" y="3519534"/>
            <a:ext cx="1660558" cy="52322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“夫子”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9" name="Picture 2" descr="http://www.51wendang.com/pic/49d14e746b07fd714c8a37eba358703d95634bc2/2-810-jpg_6-1080-0-0-1080.jpg"/>
          <p:cNvPicPr>
            <a:picLocks noChangeAspect="1" noChangeArrowheads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53" t="22247" r="41393"/>
          <a:stretch>
            <a:fillRect/>
          </a:stretch>
        </p:blipFill>
        <p:spPr bwMode="auto">
          <a:xfrm>
            <a:off x="504955" y="1491630"/>
            <a:ext cx="1474757" cy="19850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21735" y="51470"/>
            <a:ext cx="9252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知识梳理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9" grpId="0" animBg="1"/>
      <p:bldP spid="7" grpId="0" animBg="1"/>
      <p:bldP spid="11" grpId="0" animBg="1"/>
      <p:bldP spid="13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00584" y="1547761"/>
            <a:ext cx="756083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梁国杨氏子九岁，甚聪惠。孔君平诣其父，父不在，乃呼儿出。</a:t>
            </a:r>
            <a:r>
              <a:rPr lang="zh-CN" altLang="en-US" sz="2800" b="1" dirty="0">
                <a:uFill>
                  <a:solidFill>
                    <a:schemeClr val="accent2">
                      <a:lumMod val="75000"/>
                    </a:schemeClr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</a:rPr>
              <a:t>为设果，果有杨梅。</a:t>
            </a:r>
            <a:r>
              <a:rPr lang="zh-CN" altLang="en-US" sz="2800" b="1" dirty="0">
                <a:uFill>
                  <a:solidFill>
                    <a:schemeClr val="accent4">
                      <a:lumMod val="60000"/>
                      <a:lumOff val="40000"/>
                    </a:schemeClr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</a:rPr>
              <a:t>孔指以示儿曰：“此是君家果。”</a:t>
            </a:r>
            <a:r>
              <a:rPr lang="zh-CN" altLang="en-US" sz="2800" b="1" dirty="0">
                <a:uFill>
                  <a:solidFill>
                    <a:schemeClr val="accent6">
                      <a:lumMod val="50000"/>
                    </a:schemeClr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</a:rPr>
              <a:t>儿应声答曰：“未闻孔雀是夫子家禽。”</a:t>
            </a:r>
            <a:endParaRPr lang="zh-CN" altLang="en-US" sz="2800" b="1" dirty="0">
              <a:uFill>
                <a:solidFill>
                  <a:schemeClr val="accent6">
                    <a:lumMod val="50000"/>
                  </a:schemeClr>
                </a:solidFill>
              </a:u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5173890" y="4198092"/>
            <a:ext cx="535855" cy="589364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7504" y="51470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朗读课文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55576" y="481533"/>
            <a:ext cx="77048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kern="0" dirty="0">
                <a:latin typeface="黑体" panose="02010609060101010101" pitchFamily="49" charset="-122"/>
                <a:ea typeface="黑体" panose="02010609060101010101" pitchFamily="49" charset="-122"/>
              </a:rPr>
              <a:t>    听了杨氏之子的妙答，孔君平会有什么反应？请展开想象说一说</a:t>
            </a:r>
            <a:r>
              <a:rPr lang="zh-CN" altLang="en-US" sz="2800" b="1" kern="0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800" b="1" kern="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Picture 2" descr="http://www.51wendang.com/pic/49d14e746b07fd714c8a37eba358703d95634bc2/2-810-jpg_6-1080-0-0-1080.jpg"/>
          <p:cNvPicPr>
            <a:picLocks noChangeAspect="1" noChangeArrowheads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70" t="6973"/>
          <a:stretch>
            <a:fillRect/>
          </a:stretch>
        </p:blipFill>
        <p:spPr bwMode="auto">
          <a:xfrm>
            <a:off x="6876256" y="1980829"/>
            <a:ext cx="1627166" cy="2498812"/>
          </a:xfrm>
          <a:prstGeom prst="ellipse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椭圆形标注 10"/>
          <p:cNvSpPr/>
          <p:nvPr/>
        </p:nvSpPr>
        <p:spPr>
          <a:xfrm>
            <a:off x="3345011" y="1886265"/>
            <a:ext cx="3243213" cy="1045525"/>
          </a:xfrm>
          <a:prstGeom prst="wedgeEllipseCallout">
            <a:avLst>
              <a:gd name="adj1" fmla="val 57117"/>
              <a:gd name="adj2" fmla="val 49500"/>
            </a:avLst>
          </a:prstGeom>
          <a:solidFill>
            <a:schemeClr val="accent3">
              <a:lumMod val="20000"/>
              <a:lumOff val="80000"/>
              <a:alpha val="81176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705051" y="2006229"/>
            <a:ext cx="26671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孩子，你真厉害！老夫甘拜下风。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2480571" y="3322942"/>
            <a:ext cx="4467693" cy="1224136"/>
            <a:chOff x="2531394" y="2859782"/>
            <a:chExt cx="4261420" cy="1224136"/>
          </a:xfrm>
        </p:grpSpPr>
        <p:sp>
          <p:nvSpPr>
            <p:cNvPr id="14" name="云形标注 13"/>
            <p:cNvSpPr/>
            <p:nvPr/>
          </p:nvSpPr>
          <p:spPr>
            <a:xfrm>
              <a:off x="2531394" y="2859782"/>
              <a:ext cx="4261420" cy="1224136"/>
            </a:xfrm>
            <a:prstGeom prst="cloudCallout">
              <a:avLst>
                <a:gd name="adj1" fmla="val -54708"/>
                <a:gd name="adj2" fmla="val -48659"/>
              </a:avLst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chemeClr val="accent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2544342" y="3210240"/>
              <a:ext cx="424847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“未闻孔雀是夫子家禽。</a:t>
              </a:r>
              <a:r>
                <a:rPr lang="zh-CN" altLang="en-US" sz="2800" dirty="0">
                  <a:latin typeface="楷体" panose="02010609060101010101" pitchFamily="49" charset="-122"/>
                  <a:ea typeface="楷体" panose="02010609060101010101" pitchFamily="49" charset="-122"/>
                </a:rPr>
                <a:t>”</a:t>
              </a:r>
              <a:endPara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6" name="Picture 2" descr="http://www.51wendang.com/pic/49d14e746b07fd714c8a37eba358703d95634bc2/2-810-jpg_6-1080-0-0-1080.jpg"/>
          <p:cNvPicPr>
            <a:picLocks noChangeAspect="1" noChangeArrowheads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53" t="22247" r="41393"/>
          <a:stretch>
            <a:fillRect/>
          </a:stretch>
        </p:blipFill>
        <p:spPr bwMode="auto">
          <a:xfrm>
            <a:off x="483288" y="2176263"/>
            <a:ext cx="1784456" cy="240192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31882" y="59455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课堂练习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1242302"/>
            <a:ext cx="7344816" cy="2553584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>
            <a:spAutoFit/>
          </a:bodyPr>
          <a:lstStyle/>
          <a:p>
            <a:pPr indent="711200">
              <a:lnSpc>
                <a:spcPct val="150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如果你是孔君平，听到杨氏子巧妙又不失礼貌的回答，会怎么夸杨氏子？而聪慧的杨氏子又如何拱拱手谦虚地应答呢？我们试着来写写他们俩后来的对话。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0" y="339502"/>
            <a:ext cx="2073934" cy="1152128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lnTo>
                  <a:pt x="0" y="0"/>
                </a:lnTo>
                <a:lnTo>
                  <a:pt x="10000" y="2000"/>
                </a:lnTo>
                <a:lnTo>
                  <a:pt x="10000" y="8000"/>
                </a:lnTo>
                <a:lnTo>
                  <a:pt x="0" y="10000"/>
                </a:lnTo>
                <a:close/>
              </a:path>
            </a:pathLst>
          </a:custGeom>
          <a:scene3d>
            <a:camera prst="isometricOffAxis1Right"/>
            <a:lightRig rig="threePt" dir="t"/>
          </a:scene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1600" tIns="108390" rIns="103188" bIns="108391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sz="2400" b="1" kern="1200" dirty="0"/>
              <a:t>拓展</a:t>
            </a:r>
            <a:r>
              <a:rPr lang="zh-CN" altLang="en-US" sz="2400" b="1" kern="1200" dirty="0"/>
              <a:t>与总结</a:t>
            </a:r>
            <a:endParaRPr lang="zh-CN" sz="2400" kern="1200" dirty="0"/>
          </a:p>
        </p:txBody>
      </p:sp>
      <p:sp>
        <p:nvSpPr>
          <p:cNvPr id="5" name="文本框 4"/>
          <p:cNvSpPr txBox="1"/>
          <p:nvPr/>
        </p:nvSpPr>
        <p:spPr>
          <a:xfrm>
            <a:off x="107504" y="56226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课堂小结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知识加油站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</p:spPr>
        <p:txBody>
          <a:bodyPr/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背诵课文。把今天的故事讲给父母听。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搜集积累在表达上很有特点的语言。比如：歇后语、谚语、幽默故事、古今笑话等。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7504" y="43385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布置作业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3929063" y="929879"/>
            <a:ext cx="1285875" cy="633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3000" b="1">
                <a:solidFill>
                  <a:srgbClr val="29AAF8"/>
                </a:solidFill>
                <a:latin typeface="冬青黑体简体中文 W3" pitchFamily="34" charset="-122"/>
                <a:ea typeface="冬青黑体简体中文 W3" pitchFamily="34" charset="-122"/>
              </a:rPr>
              <a:t>目录</a:t>
            </a:r>
            <a:endParaRPr lang="en-US" altLang="zh-CN" sz="3000" b="1">
              <a:solidFill>
                <a:srgbClr val="29AAF8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46" name="矩形 45"/>
          <p:cNvSpPr>
            <a:spLocks noChangeArrowheads="1"/>
          </p:cNvSpPr>
          <p:nvPr/>
        </p:nvSpPr>
        <p:spPr bwMode="auto">
          <a:xfrm>
            <a:off x="3465910" y="1346597"/>
            <a:ext cx="2212181" cy="520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400">
                <a:solidFill>
                  <a:srgbClr val="29AAF8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CONTENTS</a:t>
            </a:r>
            <a:endParaRPr lang="en-US" altLang="zh-CN" sz="2400">
              <a:solidFill>
                <a:srgbClr val="29AAF8"/>
              </a:solidFill>
              <a:latin typeface="Century Gothic" panose="020B0502020202020204" pitchFamily="34" charset="0"/>
              <a:ea typeface="冬青黑体简体中文 W3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06B66-FD6F-4982-9D77-F4E26D5DBB5D}" type="slidenum">
              <a:rPr lang="zh-CN" altLang="en-US"/>
            </a:fld>
            <a:endParaRPr lang="zh-CN" altLang="en-US"/>
          </a:p>
        </p:txBody>
      </p:sp>
      <p:graphicFrame>
        <p:nvGraphicFramePr>
          <p:cNvPr id="3" name="图示 2"/>
          <p:cNvGraphicFramePr/>
          <p:nvPr/>
        </p:nvGraphicFramePr>
        <p:xfrm>
          <a:off x="1524000" y="2060540"/>
          <a:ext cx="6096000" cy="14911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55576" y="699542"/>
            <a:ext cx="1988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难点名称：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83568" y="1563638"/>
            <a:ext cx="736611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品读文章的词句，感受杨氏子的聪慧过人。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体会杨氏子应对语言的巧妙。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11560" y="486977"/>
            <a:ext cx="756083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梁国</a:t>
            </a:r>
            <a:r>
              <a:rPr lang="en-US" altLang="zh-CN" sz="28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8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杨氏子</a:t>
            </a:r>
            <a:r>
              <a:rPr lang="en-US" altLang="zh-CN" sz="28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8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九岁，</a:t>
            </a:r>
            <a:r>
              <a:rPr lang="zh-CN" altLang="en-US" sz="2800" b="1" u="sng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甚</a:t>
            </a:r>
            <a:r>
              <a:rPr lang="en-US" altLang="zh-CN" sz="28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800" b="1" u="sng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聪惠</a:t>
            </a:r>
            <a:r>
              <a:rPr lang="zh-CN" altLang="en-US" sz="28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孔君平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诣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其父，父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不在，乃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呼儿出。为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设果，果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有杨梅。孔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指以示儿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曰：“此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是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君家果。”儿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应声答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曰：“未闻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孔雀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是夫子家禽。”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92746" y="3579862"/>
            <a:ext cx="801170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思考：读了课文杨氏子给你留下了怎样的印象呢？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62746" y="0"/>
            <a:ext cx="6976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导入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92916" y="915566"/>
            <a:ext cx="5083540" cy="145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24205">
              <a:lnSpc>
                <a:spcPct val="150000"/>
              </a:lnSpc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孔指以示儿曰：“此是君家果。”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84" y="1069291"/>
            <a:ext cx="3099659" cy="25408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179512" y="5147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导入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3923" y="1003363"/>
            <a:ext cx="8784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chemeClr val="accent5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孔君平为什么要这样说，你听懂他的言外之意了吗？</a:t>
            </a:r>
            <a:endParaRPr lang="zh-CN" altLang="en-US" sz="2800" b="1" dirty="0">
              <a:solidFill>
                <a:schemeClr val="accent5">
                  <a:lumMod val="7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563888" y="1491630"/>
            <a:ext cx="4896544" cy="2775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    他看到杨梅，联想到孩子的姓，就故意逗孩子：“这是你家的水果。”意思是，你姓杨，它叫杨梅，你们本是一家嘛！这信手拈来的玩笑话，很幽默，也很有趣。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36513"/>
            <a:ext cx="2939086" cy="21420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本框 6"/>
          <p:cNvSpPr txBox="1"/>
          <p:nvPr/>
        </p:nvSpPr>
        <p:spPr>
          <a:xfrm>
            <a:off x="267915" y="51470"/>
            <a:ext cx="992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知识讲解  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67915" y="477785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难点突破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20072" y="915566"/>
            <a:ext cx="3456384" cy="2192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24205">
              <a:lnSpc>
                <a:spcPct val="150000"/>
              </a:lnSpc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儿应声答曰：“未闻孔雀是夫子家禽。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Picture 2" descr="http://att2.citysbs.com/hangzhou/sns01/forum/2011/07/12-16/middle_20110712_4282f99d628ab9a8c6cdwgaYAcZzcZvg.jpg"/>
          <p:cNvPicPr>
            <a:picLocks noChangeAspect="1" noChangeArrowheads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0" t="1982" r="1071" b="7488"/>
          <a:stretch>
            <a:fillRect/>
          </a:stretch>
        </p:blipFill>
        <p:spPr bwMode="auto">
          <a:xfrm>
            <a:off x="1619672" y="893831"/>
            <a:ext cx="3240360" cy="41044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</p:spPr>
      </p:pic>
      <p:sp>
        <p:nvSpPr>
          <p:cNvPr id="3" name="文本框 2"/>
          <p:cNvSpPr txBox="1"/>
          <p:nvPr/>
        </p:nvSpPr>
        <p:spPr>
          <a:xfrm>
            <a:off x="107504" y="51470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知识讲解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07504" y="411510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难点突破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右箭头 14"/>
          <p:cNvSpPr/>
          <p:nvPr/>
        </p:nvSpPr>
        <p:spPr>
          <a:xfrm rot="5400000">
            <a:off x="5994387" y="2235329"/>
            <a:ext cx="348431" cy="128550"/>
          </a:xfrm>
          <a:prstGeom prst="rightArrow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5715594" y="1559802"/>
            <a:ext cx="9060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否定</a:t>
            </a:r>
            <a:endParaRPr lang="zh-CN" altLang="en-US" sz="28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971600" y="1046077"/>
            <a:ext cx="3152560" cy="500137"/>
          </a:xfrm>
          <a:prstGeom prst="rect">
            <a:avLst/>
          </a:prstGeom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孔雀是夫子家禽。</a:t>
            </a:r>
            <a:endParaRPr lang="zh-CN" altLang="zh-CN" b="1" dirty="0"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481996" y="1035251"/>
            <a:ext cx="3747889" cy="500137"/>
          </a:xfrm>
          <a:prstGeom prst="rect">
            <a:avLst/>
          </a:prstGeom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未闻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孔雀是夫子家禽。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578411" y="2549835"/>
            <a:ext cx="5242061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婉转对答，表现了应有的礼貌，这足以反映出孩子思维的敏捷，语言的机智幽默，使孔君平无语可答了。</a:t>
            </a:r>
            <a:endParaRPr lang="zh-CN" altLang="en-US" sz="24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211960" y="915566"/>
            <a:ext cx="0" cy="857145"/>
          </a:xfrm>
          <a:prstGeom prst="line">
            <a:avLst/>
          </a:prstGeom>
          <a:ln w="19050">
            <a:solidFill>
              <a:srgbClr val="FF66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心形 24"/>
          <p:cNvSpPr/>
          <p:nvPr/>
        </p:nvSpPr>
        <p:spPr>
          <a:xfrm>
            <a:off x="1100087" y="2093061"/>
            <a:ext cx="1743721" cy="1333044"/>
          </a:xfrm>
          <a:custGeom>
            <a:avLst/>
            <a:gdLst>
              <a:gd name="connsiteX0" fmla="*/ 842206 w 1684412"/>
              <a:gd name="connsiteY0" fmla="*/ 319537 h 1278148"/>
              <a:gd name="connsiteX1" fmla="*/ 842206 w 1684412"/>
              <a:gd name="connsiteY1" fmla="*/ 1278148 h 1278148"/>
              <a:gd name="connsiteX2" fmla="*/ 842206 w 1684412"/>
              <a:gd name="connsiteY2" fmla="*/ 319537 h 1278148"/>
              <a:gd name="connsiteX0-1" fmla="*/ 848346 w 1696692"/>
              <a:gd name="connsiteY0-2" fmla="*/ 270133 h 1417430"/>
              <a:gd name="connsiteX1-3" fmla="*/ 848346 w 1696692"/>
              <a:gd name="connsiteY1-4" fmla="*/ 1417430 h 1417430"/>
              <a:gd name="connsiteX2-5" fmla="*/ 848346 w 1696692"/>
              <a:gd name="connsiteY2-6" fmla="*/ 270133 h 1417430"/>
              <a:gd name="connsiteX0-7" fmla="*/ 838321 w 1696735"/>
              <a:gd name="connsiteY0-8" fmla="*/ 287347 h 1333044"/>
              <a:gd name="connsiteX1-9" fmla="*/ 852835 w 1696735"/>
              <a:gd name="connsiteY1-10" fmla="*/ 1333044 h 1333044"/>
              <a:gd name="connsiteX2-11" fmla="*/ 838321 w 1696735"/>
              <a:gd name="connsiteY2-12" fmla="*/ 287347 h 13330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696735" h="1333044">
                <a:moveTo>
                  <a:pt x="838321" y="287347"/>
                </a:moveTo>
                <a:cubicBezTo>
                  <a:pt x="1189240" y="-458239"/>
                  <a:pt x="2572339" y="374433"/>
                  <a:pt x="852835" y="1333044"/>
                </a:cubicBezTo>
                <a:cubicBezTo>
                  <a:pt x="-866669" y="374433"/>
                  <a:pt x="487402" y="-458239"/>
                  <a:pt x="838321" y="287347"/>
                </a:cubicBezTo>
                <a:close/>
              </a:path>
            </a:pathLst>
          </a:custGeom>
          <a:solidFill>
            <a:schemeClr val="bg1"/>
          </a:solidFill>
          <a:ln w="57150">
            <a:gradFill>
              <a:gsLst>
                <a:gs pos="0">
                  <a:srgbClr val="FFF200"/>
                </a:gs>
                <a:gs pos="0">
                  <a:srgbClr val="FF7A00"/>
                </a:gs>
                <a:gs pos="91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a:ln>
          <a:effectLst>
            <a:outerShdw blurRad="50800" dist="50800" dir="5400000" algn="ctr" rotWithShape="0">
              <a:schemeClr val="bg1">
                <a:alpha val="51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gradFill flip="none" rotWithShape="1">
                  <a:gsLst>
                    <a:gs pos="0">
                      <a:srgbClr val="BA0066"/>
                    </a:gs>
                    <a:gs pos="54000">
                      <a:srgbClr val="FF0000"/>
                    </a:gs>
                    <a:gs pos="100000">
                      <a:srgbClr val="FF8200"/>
                    </a:gs>
                  </a:gsLst>
                  <a:lin ang="16200000" scaled="1"/>
                  <a:tileRect/>
                </a:gradFill>
                <a:latin typeface="黑体" panose="02010609060101010101" pitchFamily="49" charset="-122"/>
                <a:ea typeface="黑体" panose="02010609060101010101" pitchFamily="49" charset="-122"/>
              </a:rPr>
              <a:t>委婉</a:t>
            </a:r>
            <a:endParaRPr lang="en-US" altLang="zh-CN" sz="2800" b="1" dirty="0">
              <a:gradFill flip="none" rotWithShape="1">
                <a:gsLst>
                  <a:gs pos="0">
                    <a:srgbClr val="BA0066"/>
                  </a:gs>
                  <a:gs pos="54000">
                    <a:srgbClr val="FF0000"/>
                  </a:gs>
                  <a:gs pos="100000">
                    <a:srgbClr val="FF8200"/>
                  </a:gs>
                </a:gsLst>
                <a:lin ang="16200000" scaled="1"/>
                <a:tileRect/>
              </a:gra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 sz="2800" b="1" dirty="0">
                <a:gradFill flip="none" rotWithShape="1">
                  <a:gsLst>
                    <a:gs pos="0">
                      <a:srgbClr val="BA0066"/>
                    </a:gs>
                    <a:gs pos="54000">
                      <a:srgbClr val="FF0000"/>
                    </a:gs>
                    <a:gs pos="100000">
                      <a:srgbClr val="FF8200"/>
                    </a:gs>
                  </a:gsLst>
                  <a:lin ang="16200000" scaled="1"/>
                  <a:tileRect/>
                </a:gradFill>
                <a:latin typeface="黑体" panose="02010609060101010101" pitchFamily="49" charset="-122"/>
                <a:ea typeface="黑体" panose="02010609060101010101" pitchFamily="49" charset="-122"/>
              </a:rPr>
              <a:t>机智</a:t>
            </a:r>
            <a:endParaRPr lang="zh-CN" altLang="en-US" sz="2800" b="1" dirty="0">
              <a:gradFill flip="none" rotWithShape="1">
                <a:gsLst>
                  <a:gs pos="0">
                    <a:srgbClr val="BA0066"/>
                  </a:gs>
                  <a:gs pos="54000">
                    <a:srgbClr val="FF0000"/>
                  </a:gs>
                  <a:gs pos="100000">
                    <a:srgbClr val="FF8200"/>
                  </a:gs>
                </a:gsLst>
                <a:lin ang="16200000" scaled="1"/>
                <a:tileRect/>
              </a:gra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87624" y="464876"/>
            <a:ext cx="52116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你觉得杨氏子的话巧妙在哪里？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6596" y="0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知识讲解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6596" y="325622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难点突破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/>
      <p:bldP spid="27" grpId="0" animBg="1"/>
      <p:bldP spid="2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22593" y="781417"/>
            <a:ext cx="576064" cy="366254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都在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姓氏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上做文章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775" y="751770"/>
            <a:ext cx="2215097" cy="13430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35696" y="2048530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杨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梅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87576" y="1235067"/>
            <a:ext cx="1863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杨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氏之子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3" name="Picture 2" descr="http://www.51wendang.com/pic/49d14e746b07fd714c8a37eba358703d95634bc2/2-810-jpg_6-1080-0-0-108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53" t="22247" r="41393"/>
          <a:stretch>
            <a:fillRect/>
          </a:stretch>
        </p:blipFill>
        <p:spPr bwMode="auto">
          <a:xfrm>
            <a:off x="6876256" y="556142"/>
            <a:ext cx="1474757" cy="19850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835696" y="4208770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雀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6096" y="3447878"/>
            <a:ext cx="14684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君平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194" name="Picture 2" descr="http://att2.citysbs.com/hangzhou/sns01/forum/2011/07/12-16/middle_20110712_4282f99d628ab9a8c6cdwgaYAcZzcZvg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0" t="1982" r="1071" b="7488"/>
          <a:stretch>
            <a:fillRect/>
          </a:stretch>
        </p:blipFill>
        <p:spPr bwMode="auto">
          <a:xfrm>
            <a:off x="1185733" y="2704902"/>
            <a:ext cx="2306147" cy="15284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14" name="Picture 2" descr="http://www.51wendang.com/pic/49d14e746b07fd714c8a37eba358703d95634bc2/2-810-jpg_6-1080-0-0-108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70" t="6973"/>
          <a:stretch>
            <a:fillRect/>
          </a:stretch>
        </p:blipFill>
        <p:spPr bwMode="auto">
          <a:xfrm>
            <a:off x="6948264" y="2645022"/>
            <a:ext cx="1344765" cy="2065134"/>
          </a:xfrm>
          <a:prstGeom prst="ellipse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21495" y="51470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知识讲解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33223" y="359247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难点突破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11" grpId="0"/>
      <p:bldP spid="8" grpId="0"/>
      <p:bldP spid="10" grpId="0"/>
    </p:bldLst>
  </p:timing>
</p:sld>
</file>

<file path=ppt/theme/theme1.xml><?xml version="1.0" encoding="utf-8"?>
<a:theme xmlns:a="http://schemas.openxmlformats.org/drawingml/2006/main" name="语文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Mod val="20000"/>
            <a:lumOff val="80000"/>
          </a:schemeClr>
        </a:solidFill>
        <a:ln w="9525">
          <a:solidFill>
            <a:schemeClr val="accent3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1096</Words>
  <Application>WPS 演示</Application>
  <PresentationFormat>全屏显示(16:9)</PresentationFormat>
  <Paragraphs>150</Paragraphs>
  <Slides>17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0" baseType="lpstr">
      <vt:lpstr>Arial</vt:lpstr>
      <vt:lpstr>宋体</vt:lpstr>
      <vt:lpstr>Wingdings</vt:lpstr>
      <vt:lpstr>黑体</vt:lpstr>
      <vt:lpstr>冬青黑体简体中文 W3</vt:lpstr>
      <vt:lpstr>Century Gothic</vt:lpstr>
      <vt:lpstr>楷体</vt:lpstr>
      <vt:lpstr>Times New Roman</vt:lpstr>
      <vt:lpstr>微软雅黑</vt:lpstr>
      <vt:lpstr>Arial Unicode MS</vt:lpstr>
      <vt:lpstr>Calibri</vt:lpstr>
      <vt:lpstr>Impact</vt:lpstr>
      <vt:lpstr>语文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知识加油站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100</cp:revision>
  <dcterms:created xsi:type="dcterms:W3CDTF">2017-03-17T02:28:00Z</dcterms:created>
  <dcterms:modified xsi:type="dcterms:W3CDTF">2021-11-02T08:22:33Z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B6E4A3DB48264563A5A31833A5376677</vt:lpwstr>
  </property>
</Properties>
</file>