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0" d="100"/>
          <a:sy n="10" d="100"/>
        </p:scale>
        <p:origin x="-12" y="23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1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1" qsCatId="simple" csTypeId="urn:microsoft.com/office/officeart/2005/8/colors/colorful5#1" csCatId="colorful" phldr="1"/>
      <dgm:spPr/>
    </dgm:pt>
    <dgm:pt modelId="{7D8D6538-FFA5-4057-BF95-1F41051BDCCD}">
      <dgm:prSet phldrT="[文本]"/>
      <dgm:spPr/>
      <dgm:t>
        <a:bodyPr/>
        <a:lstStyle/>
        <a:p>
          <a:r>
            <a:rPr lang="zh-CN" altLang="en-US" dirty="0"/>
            <a:t>导入</a:t>
          </a:r>
        </a:p>
      </dgm:t>
    </dgm:pt>
    <dgm:pt modelId="{D7C32C2E-85A1-4858-8DCE-D2C44EA44818}" cxnId="{3A92847C-BDE1-4A56-AD36-6C9A535729A8}" type="parTrans">
      <dgm:prSet/>
      <dgm:spPr/>
      <dgm:t>
        <a:bodyPr/>
        <a:lstStyle/>
        <a:p>
          <a:endParaRPr lang="zh-CN" altLang="en-US"/>
        </a:p>
      </dgm:t>
    </dgm:pt>
    <dgm:pt modelId="{A3CED38E-EB10-4769-9108-B2573FA8FBE4}" cxnId="{3A92847C-BDE1-4A56-AD36-6C9A535729A8}" type="sib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/>
      <dgm:spPr/>
      <dgm:t>
        <a:bodyPr/>
        <a:lstStyle/>
        <a:p>
          <a:r>
            <a:rPr lang="zh-CN" altLang="en-US" dirty="0"/>
            <a:t>知识讲解</a:t>
          </a:r>
        </a:p>
      </dgm:t>
    </dgm:pt>
    <dgm:pt modelId="{BB6E305E-F4E3-4867-AAD6-977FB8C4455F}" cxnId="{59E881AB-C980-48D6-8C6F-F7338CBD6838}" type="parTrans">
      <dgm:prSet/>
      <dgm:spPr/>
      <dgm:t>
        <a:bodyPr/>
        <a:lstStyle/>
        <a:p>
          <a:endParaRPr lang="zh-CN" altLang="en-US"/>
        </a:p>
      </dgm:t>
    </dgm:pt>
    <dgm:pt modelId="{F01835B3-05F2-46DA-BD7C-EE7438DAD7CE}" cxnId="{59E881AB-C980-48D6-8C6F-F7338CBD6838}" type="sib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/>
      <dgm:t>
        <a:bodyPr/>
        <a:lstStyle/>
        <a:p>
          <a:r>
            <a:rPr lang="zh-CN" altLang="en-US" dirty="0"/>
            <a:t>课堂练习</a:t>
          </a:r>
        </a:p>
      </dgm:t>
    </dgm:pt>
    <dgm:pt modelId="{6CCC2A86-F85B-44CC-98A3-C46FF64B3170}" cxnId="{8829B035-B4FA-4EE2-874B-8CE70CF04572}" type="parTrans">
      <dgm:prSet/>
      <dgm:spPr/>
      <dgm:t>
        <a:bodyPr/>
        <a:lstStyle/>
        <a:p>
          <a:endParaRPr lang="zh-CN" altLang="en-US"/>
        </a:p>
      </dgm:t>
    </dgm:pt>
    <dgm:pt modelId="{715DB15F-B18C-408D-AF4D-0B689BA0E58F}" cxnId="{8829B035-B4FA-4EE2-874B-8CE70CF04572}" type="sib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/>
      <dgm:spPr/>
      <dgm:t>
        <a:bodyPr/>
        <a:lstStyle/>
        <a:p>
          <a:r>
            <a:rPr lang="zh-CN" altLang="en-US" dirty="0"/>
            <a:t>小节</a:t>
          </a:r>
        </a:p>
      </dgm:t>
    </dgm:pt>
    <dgm:pt modelId="{B4C59B78-86C3-4A2A-B0F6-61CC32DC173C}" cxnId="{FBDAC2E3-0204-49D7-AE0A-A1529D901268}" type="parTrans">
      <dgm:prSet/>
      <dgm:spPr/>
      <dgm:t>
        <a:bodyPr/>
        <a:lstStyle/>
        <a:p>
          <a:endParaRPr lang="zh-CN" altLang="en-US"/>
        </a:p>
      </dgm:t>
    </dgm:pt>
    <dgm:pt modelId="{EF0640CF-9B5B-4A2A-8EA1-B1435C113D4F}" cxnId="{FBDAC2E3-0204-49D7-AE0A-A1529D901268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 presStyleCnt="0">
        <dgm:presLayoutVars>
          <dgm:dir/>
          <dgm:resizeHandles val="exact"/>
        </dgm:presLayoutVars>
      </dgm:prSet>
      <dgm:spPr/>
    </dgm:pt>
    <dgm:pt modelId="{6BE8C442-C27B-4EE9-A58B-9E5BDD49A0C6}" type="pres">
      <dgm:prSet presAssocID="{7D8D6538-FFA5-4057-BF95-1F41051BDCCD}" presName="node" presStyleLbl="node1" presStyleIdx="0" presStyleCnt="4">
        <dgm:presLayoutVars>
          <dgm:bulletEnabled val="1"/>
        </dgm:presLayoutVars>
      </dgm:prSet>
      <dgm:spPr/>
    </dgm:pt>
    <dgm:pt modelId="{15B0F1CA-E9C1-436F-A000-48C2317E1AEE}" type="pres">
      <dgm:prSet presAssocID="{A3CED38E-EB10-4769-9108-B2573FA8FBE4}" presName="sibTrans" presStyleLbl="sibTrans2D1" presStyleIdx="0" presStyleCnt="3"/>
      <dgm:spPr/>
    </dgm:pt>
    <dgm:pt modelId="{655E6FA8-D806-4120-92B4-695524B5F569}" type="pres">
      <dgm:prSet presAssocID="{A3CED38E-EB10-4769-9108-B2573FA8FBE4}" presName="connectorText" presStyleLbl="sibTrans2D1" presStyleIdx="0" presStyleCnt="3"/>
      <dgm:spPr/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</dgm:pt>
    <dgm:pt modelId="{41B76FD1-4D28-4EF4-BF3A-265F6D2C909C}" type="pres">
      <dgm:prSet presAssocID="{F01835B3-05F2-46DA-BD7C-EE7438DAD7CE}" presName="sibTrans" presStyleLbl="sibTrans2D1" presStyleIdx="1" presStyleCnt="3"/>
      <dgm:spPr/>
    </dgm:pt>
    <dgm:pt modelId="{D789DD17-C468-41E2-88AD-4B7F7990EB39}" type="pres">
      <dgm:prSet presAssocID="{F01835B3-05F2-46DA-BD7C-EE7438DAD7CE}" presName="connectorText" presStyleLbl="sibTrans2D1" presStyleIdx="1" presStyleCnt="3"/>
      <dgm:spPr/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</dgm:pt>
    <dgm:pt modelId="{A363207B-3AD6-472F-AB35-5DE074AB6BC2}" type="pres">
      <dgm:prSet presAssocID="{715DB15F-B18C-408D-AF4D-0B689BA0E58F}" presName="sibTrans" presStyleLbl="sibTrans2D1" presStyleIdx="2" presStyleCnt="3"/>
      <dgm:spPr/>
    </dgm:pt>
    <dgm:pt modelId="{9F1752A6-F0C6-4116-8969-5F3A3113DEB4}" type="pres">
      <dgm:prSet presAssocID="{715DB15F-B18C-408D-AF4D-0B689BA0E58F}" presName="connectorText" presStyleLbl="sibTrans2D1" presStyleIdx="2" presStyleCnt="3"/>
      <dgm:spPr/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</dgm:pt>
  </dgm:ptLst>
  <dgm:cxnLst>
    <dgm:cxn modelId="{8829B035-B4FA-4EE2-874B-8CE70CF04572}" srcId="{5E6590A4-9632-4481-B10E-4DC4F3CF4B7D}" destId="{B8B470CB-DF17-4CB3-90CB-F1BF4FDB0D59}" srcOrd="2" destOrd="0" parTransId="{6CCC2A86-F85B-44CC-98A3-C46FF64B3170}" sibTransId="{715DB15F-B18C-408D-AF4D-0B689BA0E58F}"/>
    <dgm:cxn modelId="{C06D3140-81A4-4B35-A735-D8FF84021D1D}" type="presOf" srcId="{715DB15F-B18C-408D-AF4D-0B689BA0E58F}" destId="{A363207B-3AD6-472F-AB35-5DE074AB6BC2}" srcOrd="0" destOrd="0" presId="urn:microsoft.com/office/officeart/2005/8/layout/process1"/>
    <dgm:cxn modelId="{B1C0EE5B-AC72-4ED8-8B48-E4084A6908C8}" type="presOf" srcId="{5CBB7CE5-C92F-46EB-BF11-93A21D2FF561}" destId="{FAE70EB4-13DE-4207-8EEE-64892F90D980}" srcOrd="0" destOrd="0" presId="urn:microsoft.com/office/officeart/2005/8/layout/process1"/>
    <dgm:cxn modelId="{5CA25E6F-A26B-4A3D-A332-989FAAB22C62}" type="presOf" srcId="{A71BEDD8-220D-4CBD-929B-E387BF7E5B89}" destId="{C31FA319-1B76-4D24-8E64-6A83C1E0D876}" srcOrd="0" destOrd="0" presId="urn:microsoft.com/office/officeart/2005/8/layout/process1"/>
    <dgm:cxn modelId="{EC876179-9389-4988-B6EC-40F613410A0D}" type="presOf" srcId="{7D8D6538-FFA5-4057-BF95-1F41051BDCCD}" destId="{6BE8C442-C27B-4EE9-A58B-9E5BDD49A0C6}" srcOrd="0" destOrd="0" presId="urn:microsoft.com/office/officeart/2005/8/layout/process1"/>
    <dgm:cxn modelId="{3A92847C-BDE1-4A56-AD36-6C9A535729A8}" srcId="{5E6590A4-9632-4481-B10E-4DC4F3CF4B7D}" destId="{7D8D6538-FFA5-4057-BF95-1F41051BDCCD}" srcOrd="0" destOrd="0" parTransId="{D7C32C2E-85A1-4858-8DCE-D2C44EA44818}" sibTransId="{A3CED38E-EB10-4769-9108-B2573FA8FBE4}"/>
    <dgm:cxn modelId="{E56B447D-60B6-4A86-A109-5C51CE8CA930}" type="presOf" srcId="{5E6590A4-9632-4481-B10E-4DC4F3CF4B7D}" destId="{946525A1-11BE-4473-BD1E-5A02F57FAFE1}" srcOrd="0" destOrd="0" presId="urn:microsoft.com/office/officeart/2005/8/layout/process1"/>
    <dgm:cxn modelId="{01C02E8C-0DBE-4967-8D7C-4D54FC0B2A37}" type="presOf" srcId="{B8B470CB-DF17-4CB3-90CB-F1BF4FDB0D59}" destId="{2D20D324-F089-495B-A6AB-B3CA71D2E04A}" srcOrd="0" destOrd="0" presId="urn:microsoft.com/office/officeart/2005/8/layout/process1"/>
    <dgm:cxn modelId="{3D92408E-0D50-4798-A127-FB6632AA9C27}" type="presOf" srcId="{A3CED38E-EB10-4769-9108-B2573FA8FBE4}" destId="{15B0F1CA-E9C1-436F-A000-48C2317E1AEE}" srcOrd="0" destOrd="0" presId="urn:microsoft.com/office/officeart/2005/8/layout/process1"/>
    <dgm:cxn modelId="{C8493AA6-2050-41B3-8F0B-4379900C4C9E}" type="presOf" srcId="{715DB15F-B18C-408D-AF4D-0B689BA0E58F}" destId="{9F1752A6-F0C6-4116-8969-5F3A3113DEB4}" srcOrd="1" destOrd="0" presId="urn:microsoft.com/office/officeart/2005/8/layout/process1"/>
    <dgm:cxn modelId="{59E881AB-C980-48D6-8C6F-F7338CBD6838}" srcId="{5E6590A4-9632-4481-B10E-4DC4F3CF4B7D}" destId="{5CBB7CE5-C92F-46EB-BF11-93A21D2FF561}" srcOrd="1" destOrd="0" parTransId="{BB6E305E-F4E3-4867-AAD6-977FB8C4455F}" sibTransId="{F01835B3-05F2-46DA-BD7C-EE7438DAD7CE}"/>
    <dgm:cxn modelId="{D35A41B2-5D7B-4E31-BB89-F15DEF882298}" type="presOf" srcId="{F01835B3-05F2-46DA-BD7C-EE7438DAD7CE}" destId="{D789DD17-C468-41E2-88AD-4B7F7990EB39}" srcOrd="1" destOrd="0" presId="urn:microsoft.com/office/officeart/2005/8/layout/process1"/>
    <dgm:cxn modelId="{3C02D9DC-774B-4543-B109-A2DCEE20159D}" type="presOf" srcId="{F01835B3-05F2-46DA-BD7C-EE7438DAD7CE}" destId="{41B76FD1-4D28-4EF4-BF3A-265F6D2C909C}" srcOrd="0" destOrd="0" presId="urn:microsoft.com/office/officeart/2005/8/layout/process1"/>
    <dgm:cxn modelId="{FBDAC2E3-0204-49D7-AE0A-A1529D901268}" srcId="{5E6590A4-9632-4481-B10E-4DC4F3CF4B7D}" destId="{A71BEDD8-220D-4CBD-929B-E387BF7E5B89}" srcOrd="3" destOrd="0" parTransId="{B4C59B78-86C3-4A2A-B0F6-61CC32DC173C}" sibTransId="{EF0640CF-9B5B-4A2A-8EA1-B1435C113D4F}"/>
    <dgm:cxn modelId="{8F2092EB-4EAA-49C6-8E14-F320692181FA}" type="presOf" srcId="{A3CED38E-EB10-4769-9108-B2573FA8FBE4}" destId="{655E6FA8-D806-4120-92B4-695524B5F569}" srcOrd="1" destOrd="0" presId="urn:microsoft.com/office/officeart/2005/8/layout/process1"/>
    <dgm:cxn modelId="{81616EBE-0848-48F1-840B-B4CDFCAC29C4}" type="presParOf" srcId="{946525A1-11BE-4473-BD1E-5A02F57FAFE1}" destId="{6BE8C442-C27B-4EE9-A58B-9E5BDD49A0C6}" srcOrd="0" destOrd="0" presId="urn:microsoft.com/office/officeart/2005/8/layout/process1"/>
    <dgm:cxn modelId="{10EA12DC-4922-459C-B8F9-6A8BEF189E19}" type="presParOf" srcId="{946525A1-11BE-4473-BD1E-5A02F57FAFE1}" destId="{15B0F1CA-E9C1-436F-A000-48C2317E1AEE}" srcOrd="1" destOrd="0" presId="urn:microsoft.com/office/officeart/2005/8/layout/process1"/>
    <dgm:cxn modelId="{2958AAA2-ACDA-45AC-8E5C-A92BF9723B21}" type="presParOf" srcId="{15B0F1CA-E9C1-436F-A000-48C2317E1AEE}" destId="{655E6FA8-D806-4120-92B4-695524B5F569}" srcOrd="0" destOrd="0" presId="urn:microsoft.com/office/officeart/2005/8/layout/process1"/>
    <dgm:cxn modelId="{29411024-9FB7-4DDE-9D46-5A574A1776FE}" type="presParOf" srcId="{946525A1-11BE-4473-BD1E-5A02F57FAFE1}" destId="{FAE70EB4-13DE-4207-8EEE-64892F90D980}" srcOrd="2" destOrd="0" presId="urn:microsoft.com/office/officeart/2005/8/layout/process1"/>
    <dgm:cxn modelId="{2BEB5F6B-9651-492E-B6EC-0C0FF9254203}" type="presParOf" srcId="{946525A1-11BE-4473-BD1E-5A02F57FAFE1}" destId="{41B76FD1-4D28-4EF4-BF3A-265F6D2C909C}" srcOrd="3" destOrd="0" presId="urn:microsoft.com/office/officeart/2005/8/layout/process1"/>
    <dgm:cxn modelId="{A3E240CE-418C-48BA-A194-D6CAA3D7536D}" type="presParOf" srcId="{41B76FD1-4D28-4EF4-BF3A-265F6D2C909C}" destId="{D789DD17-C468-41E2-88AD-4B7F7990EB39}" srcOrd="0" destOrd="0" presId="urn:microsoft.com/office/officeart/2005/8/layout/process1"/>
    <dgm:cxn modelId="{649E8F83-2ABF-4B53-A85C-F263445AFD9C}" type="presParOf" srcId="{946525A1-11BE-4473-BD1E-5A02F57FAFE1}" destId="{2D20D324-F089-495B-A6AB-B3CA71D2E04A}" srcOrd="4" destOrd="0" presId="urn:microsoft.com/office/officeart/2005/8/layout/process1"/>
    <dgm:cxn modelId="{F1BCE3DF-F43F-49CF-B1A7-B857A940D245}" type="presParOf" srcId="{946525A1-11BE-4473-BD1E-5A02F57FAFE1}" destId="{A363207B-3AD6-472F-AB35-5DE074AB6BC2}" srcOrd="5" destOrd="0" presId="urn:microsoft.com/office/officeart/2005/8/layout/process1"/>
    <dgm:cxn modelId="{CD0398B0-E59E-4AB6-87C2-B4B5DAD2A850}" type="presParOf" srcId="{A363207B-3AD6-472F-AB35-5DE074AB6BC2}" destId="{9F1752A6-F0C6-4116-8969-5F3A3113DEB4}" srcOrd="0" destOrd="0" presId="urn:microsoft.com/office/officeart/2005/8/layout/process1"/>
    <dgm:cxn modelId="{7F7AF829-60AC-45DA-ADC1-868D57A74CC5}" type="presParOf" srcId="{946525A1-11BE-4473-BD1E-5A02F57FAFE1}" destId="{C31FA319-1B76-4D24-8E64-6A83C1E0D87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8C442-C27B-4EE9-A58B-9E5BDD49A0C6}">
      <dsp:nvSpPr>
        <dsp:cNvPr id="0" name=""/>
        <dsp:cNvSpPr/>
      </dsp:nvSpPr>
      <dsp:spPr>
        <a:xfrm>
          <a:off x="2678" y="394178"/>
          <a:ext cx="1171277" cy="70276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/>
            <a:t>导入</a:t>
          </a:r>
        </a:p>
      </dsp:txBody>
      <dsp:txXfrm>
        <a:off x="23261" y="414761"/>
        <a:ext cx="1130111" cy="661600"/>
      </dsp:txXfrm>
    </dsp:sp>
    <dsp:sp modelId="{15B0F1CA-E9C1-436F-A000-48C2317E1AEE}">
      <dsp:nvSpPr>
        <dsp:cNvPr id="0" name=""/>
        <dsp:cNvSpPr/>
      </dsp:nvSpPr>
      <dsp:spPr>
        <a:xfrm>
          <a:off x="1291083" y="600323"/>
          <a:ext cx="248310" cy="2904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300" kern="1200"/>
        </a:p>
      </dsp:txBody>
      <dsp:txXfrm>
        <a:off x="1291083" y="658418"/>
        <a:ext cx="173817" cy="174286"/>
      </dsp:txXfrm>
    </dsp:sp>
    <dsp:sp modelId="{FAE70EB4-13DE-4207-8EEE-64892F90D980}">
      <dsp:nvSpPr>
        <dsp:cNvPr id="0" name=""/>
        <dsp:cNvSpPr/>
      </dsp:nvSpPr>
      <dsp:spPr>
        <a:xfrm>
          <a:off x="1642467" y="394178"/>
          <a:ext cx="1171277" cy="702766"/>
        </a:xfrm>
        <a:prstGeom prst="roundRect">
          <a:avLst>
            <a:gd name="adj" fmla="val 10000"/>
          </a:avLst>
        </a:prstGeom>
        <a:solidFill>
          <a:schemeClr val="accent5">
            <a:hueOff val="1142853"/>
            <a:satOff val="4123"/>
            <a:lumOff val="-1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/>
            <a:t>知识讲解</a:t>
          </a:r>
        </a:p>
      </dsp:txBody>
      <dsp:txXfrm>
        <a:off x="1663050" y="414761"/>
        <a:ext cx="1130111" cy="661600"/>
      </dsp:txXfrm>
    </dsp:sp>
    <dsp:sp modelId="{41B76FD1-4D28-4EF4-BF3A-265F6D2C909C}">
      <dsp:nvSpPr>
        <dsp:cNvPr id="0" name=""/>
        <dsp:cNvSpPr/>
      </dsp:nvSpPr>
      <dsp:spPr>
        <a:xfrm>
          <a:off x="2930872" y="600323"/>
          <a:ext cx="248310" cy="2904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714280"/>
            <a:satOff val="6185"/>
            <a:lumOff val="-26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300" kern="1200"/>
        </a:p>
      </dsp:txBody>
      <dsp:txXfrm>
        <a:off x="2930872" y="658418"/>
        <a:ext cx="173817" cy="174286"/>
      </dsp:txXfrm>
    </dsp:sp>
    <dsp:sp modelId="{2D20D324-F089-495B-A6AB-B3CA71D2E04A}">
      <dsp:nvSpPr>
        <dsp:cNvPr id="0" name=""/>
        <dsp:cNvSpPr/>
      </dsp:nvSpPr>
      <dsp:spPr>
        <a:xfrm>
          <a:off x="3282255" y="394178"/>
          <a:ext cx="1171277" cy="702766"/>
        </a:xfrm>
        <a:prstGeom prst="roundRect">
          <a:avLst>
            <a:gd name="adj" fmla="val 10000"/>
          </a:avLst>
        </a:prstGeom>
        <a:solidFill>
          <a:schemeClr val="accent5">
            <a:hueOff val="2285707"/>
            <a:satOff val="8247"/>
            <a:lumOff val="-3568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/>
            <a:t>课堂练习</a:t>
          </a:r>
        </a:p>
      </dsp:txBody>
      <dsp:txXfrm>
        <a:off x="3302838" y="414761"/>
        <a:ext cx="1130111" cy="661600"/>
      </dsp:txXfrm>
    </dsp:sp>
    <dsp:sp modelId="{A363207B-3AD6-472F-AB35-5DE074AB6BC2}">
      <dsp:nvSpPr>
        <dsp:cNvPr id="0" name=""/>
        <dsp:cNvSpPr/>
      </dsp:nvSpPr>
      <dsp:spPr>
        <a:xfrm>
          <a:off x="4570660" y="600323"/>
          <a:ext cx="248310" cy="2904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3428560"/>
            <a:satOff val="12370"/>
            <a:lumOff val="-5353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300" kern="1200"/>
        </a:p>
      </dsp:txBody>
      <dsp:txXfrm>
        <a:off x="4570660" y="658418"/>
        <a:ext cx="173817" cy="174286"/>
      </dsp:txXfrm>
    </dsp:sp>
    <dsp:sp modelId="{C31FA319-1B76-4D24-8E64-6A83C1E0D876}">
      <dsp:nvSpPr>
        <dsp:cNvPr id="0" name=""/>
        <dsp:cNvSpPr/>
      </dsp:nvSpPr>
      <dsp:spPr>
        <a:xfrm>
          <a:off x="4922043" y="394178"/>
          <a:ext cx="1171277" cy="702766"/>
        </a:xfrm>
        <a:prstGeom prst="roundRect">
          <a:avLst>
            <a:gd name="adj" fmla="val 10000"/>
          </a:avLst>
        </a:prstGeom>
        <a:solidFill>
          <a:schemeClr val="accent5">
            <a:hueOff val="3428560"/>
            <a:satOff val="12370"/>
            <a:lumOff val="-535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/>
            <a:t>小节</a:t>
          </a:r>
        </a:p>
      </dsp:txBody>
      <dsp:txXfrm>
        <a:off x="4942626" y="414761"/>
        <a:ext cx="1130111" cy="661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2A48B96-639E-45A3-A0BA-2464DFDB1FAA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409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409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614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843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tags" Target="../tags/tag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760663" y="1473200"/>
            <a:ext cx="3622675" cy="9017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《手指》</a:t>
            </a:r>
            <a:endParaRPr kumimoji="0" lang="en-US" altLang="zh-CN" sz="405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3074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000" dirty="0"/>
            </a:fld>
            <a:endParaRPr lang="zh-CN" altLang="en-US" sz="1000" dirty="0"/>
          </a:p>
        </p:txBody>
      </p:sp>
      <p:sp>
        <p:nvSpPr>
          <p:cNvPr id="7" name="矩形 6"/>
          <p:cNvSpPr/>
          <p:nvPr/>
        </p:nvSpPr>
        <p:spPr>
          <a:xfrm>
            <a:off x="0" y="830263"/>
            <a:ext cx="2371725" cy="392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  <a:sym typeface="+mn-ea"/>
              </a:rPr>
              <a:t>五年级</a:t>
            </a:r>
            <a:r>
              <a:rPr kumimoji="0" lang="en-US" altLang="zh-CN" sz="15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  <a:sym typeface="+mn-ea"/>
              </a:rPr>
              <a:t>-</a:t>
            </a:r>
            <a:r>
              <a:rPr kumimoji="0" lang="zh-CN" altLang="en-US" sz="15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  <a:sym typeface="+mn-ea"/>
              </a:rPr>
              <a:t>下册</a:t>
            </a:r>
            <a:r>
              <a:rPr kumimoji="0" lang="en-US" altLang="zh-CN" sz="15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  <a:sym typeface="+mn-ea"/>
              </a:rPr>
              <a:t>-</a:t>
            </a:r>
            <a:r>
              <a:rPr kumimoji="0" lang="zh-CN" altLang="en-US" sz="15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  <a:sym typeface="+mn-ea"/>
              </a:rPr>
              <a:t>第八单元 </a:t>
            </a:r>
            <a:r>
              <a:rPr kumimoji="0" lang="en-US" altLang="zh-CN" sz="15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  <a:sym typeface="+mn-ea"/>
              </a:rPr>
              <a:t>22</a:t>
            </a:r>
            <a:endParaRPr kumimoji="0" lang="en-US" altLang="zh-CN" sz="1500" b="0" i="0" u="none" strike="noStrike" kern="1200" cap="none" spc="0" normalizeH="0" baseline="0" noProof="1">
              <a:ln>
                <a:noFill/>
              </a:ln>
              <a:solidFill>
                <a:srgbClr val="2089F4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3076" name="文本框 5"/>
          <p:cNvSpPr txBox="1"/>
          <p:nvPr/>
        </p:nvSpPr>
        <p:spPr>
          <a:xfrm>
            <a:off x="939800" y="3290888"/>
            <a:ext cx="7210425" cy="8302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en-US" sz="2400" dirty="0">
                <a:latin typeface="Century Gothic" panose="020B0502020202020204" pitchFamily="34" charset="0"/>
                <a:ea typeface="冬青黑体简体中文 W3" pitchFamily="34" charset="-122"/>
              </a:rPr>
              <a:t>难点名称：学习作者留心生活、善于观察、勤于思考,           从司空见惯的事物中得到启示的习惯。</a:t>
            </a:r>
            <a:endParaRPr lang="zh-CN" altLang="en-US" sz="2400" dirty="0"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7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52" name="Picture 3"/>
          <p:cNvPicPr>
            <a:picLocks noChangeAspect="1"/>
          </p:cNvPicPr>
          <p:nvPr/>
        </p:nvPicPr>
        <p:blipFill>
          <a:blip r:embed="rId1"/>
          <a:srcRect b="6705"/>
          <a:stretch>
            <a:fillRect/>
          </a:stretch>
        </p:blipFill>
        <p:spPr>
          <a:xfrm>
            <a:off x="4081463" y="2019300"/>
            <a:ext cx="1208087" cy="2466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2"/>
          <p:cNvSpPr txBox="1"/>
          <p:nvPr/>
        </p:nvSpPr>
        <p:spPr>
          <a:xfrm>
            <a:off x="922338" y="1225550"/>
            <a:ext cx="6546850" cy="730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中指的特点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——</a:t>
            </a:r>
            <a:endParaRPr lang="zh-CN" altLang="en-US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08413" y="1163638"/>
            <a:ext cx="3857625" cy="83026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曲线优美，养尊处优</a:t>
            </a:r>
            <a:endParaRPr lang="en-US" altLang="zh-CN" sz="32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17613" y="2200275"/>
            <a:ext cx="1862137" cy="2651125"/>
            <a:chOff x="8226" y="2751"/>
            <a:chExt cx="7414" cy="6413"/>
          </a:xfrm>
        </p:grpSpPr>
        <p:sp>
          <p:nvSpPr>
            <p:cNvPr id="11" name="标注: 线形 10"/>
            <p:cNvSpPr/>
            <p:nvPr/>
          </p:nvSpPr>
          <p:spPr>
            <a:xfrm>
              <a:off x="8239" y="2924"/>
              <a:ext cx="7401" cy="4624"/>
            </a:xfrm>
            <a:prstGeom prst="borderCallout1">
              <a:avLst>
                <a:gd name="adj1" fmla="val 509"/>
                <a:gd name="adj2" fmla="val 101536"/>
                <a:gd name="adj3" fmla="val -7758"/>
                <a:gd name="adj4" fmla="val 185080"/>
              </a:avLst>
            </a:prstGeom>
            <a:solidFill>
              <a:schemeClr val="bg1">
                <a:alpha val="70000"/>
              </a:schemeClr>
            </a:solidFill>
            <a:ln w="19050">
              <a:solidFill>
                <a:srgbClr val="FD77D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14342" name="TextBox 4"/>
            <p:cNvSpPr txBox="1"/>
            <p:nvPr/>
          </p:nvSpPr>
          <p:spPr>
            <a:xfrm>
              <a:off x="8226" y="2751"/>
              <a:ext cx="7231" cy="64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>
                <a:lnSpc>
                  <a:spcPct val="130000"/>
                </a:lnSpc>
                <a:buFont typeface="Arial" panose="020B0604020202020204" pitchFamily="34" charset="0"/>
              </a:pPr>
              <a:r>
                <a:rPr lang="zh-CN" altLang="en-US" sz="3200" b="1" dirty="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相貌堂堂</a:t>
              </a:r>
              <a:endPara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>
                <a:lnSpc>
                  <a:spcPct val="130000"/>
                </a:lnSpc>
                <a:buFont typeface="Arial" panose="020B0604020202020204" pitchFamily="34" charset="0"/>
              </a:pPr>
              <a:r>
                <a:rPr lang="zh-CN" altLang="en-US" sz="3200" b="1" dirty="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独特位置</a:t>
              </a:r>
              <a:endPara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>
                <a:lnSpc>
                  <a:spcPct val="130000"/>
                </a:lnSpc>
                <a:buFont typeface="Arial" panose="020B0604020202020204" pitchFamily="34" charset="0"/>
              </a:pPr>
              <a:r>
                <a:rPr lang="zh-CN" altLang="en-US" sz="3200" b="1" dirty="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地位最优</a:t>
              </a:r>
              <a:endPara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>
                <a:lnSpc>
                  <a:spcPct val="130000"/>
                </a:lnSpc>
                <a:buFont typeface="Arial" panose="020B0604020202020204" pitchFamily="34" charset="0"/>
              </a:pPr>
              <a:endPara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4" name="椭圆 3"/>
          <p:cNvSpPr/>
          <p:nvPr/>
        </p:nvSpPr>
        <p:spPr>
          <a:xfrm>
            <a:off x="4081463" y="2254250"/>
            <a:ext cx="400050" cy="338138"/>
          </a:xfrm>
          <a:prstGeom prst="ellipse">
            <a:avLst/>
          </a:prstGeom>
          <a:noFill/>
          <a:ln w="19050">
            <a:solidFill>
              <a:srgbClr val="FE59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943475" y="2208213"/>
            <a:ext cx="401638" cy="336550"/>
          </a:xfrm>
          <a:prstGeom prst="ellipse">
            <a:avLst/>
          </a:prstGeom>
          <a:noFill/>
          <a:ln w="19050">
            <a:solidFill>
              <a:srgbClr val="FE59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784850" y="2130425"/>
            <a:ext cx="3132138" cy="2052638"/>
            <a:chOff x="8236" y="3442"/>
            <a:chExt cx="7783" cy="4452"/>
          </a:xfrm>
        </p:grpSpPr>
        <p:sp>
          <p:nvSpPr>
            <p:cNvPr id="16" name="对话气泡: 圆角矩形 15"/>
            <p:cNvSpPr/>
            <p:nvPr/>
          </p:nvSpPr>
          <p:spPr>
            <a:xfrm>
              <a:off x="8236" y="3442"/>
              <a:ext cx="7759" cy="4452"/>
            </a:xfrm>
            <a:prstGeom prst="wedgeRoundRectCallout">
              <a:avLst>
                <a:gd name="adj1" fmla="val -71400"/>
                <a:gd name="adj2" fmla="val -43900"/>
                <a:gd name="adj3" fmla="val 16667"/>
              </a:avLst>
            </a:prstGeom>
            <a:solidFill>
              <a:schemeClr val="bg1">
                <a:alpha val="70000"/>
              </a:schemeClr>
            </a:solidFill>
            <a:ln w="19050">
              <a:solidFill>
                <a:srgbClr val="FE59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14347" name="TextBox 4"/>
            <p:cNvSpPr txBox="1"/>
            <p:nvPr/>
          </p:nvSpPr>
          <p:spPr>
            <a:xfrm>
              <a:off x="8386" y="3590"/>
              <a:ext cx="7633" cy="404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lnSpc>
                  <a:spcPct val="120000"/>
                </a:lnSpc>
                <a:buFont typeface="Arial" panose="020B0604020202020204" pitchFamily="34" charset="0"/>
              </a:pPr>
              <a:r>
                <a:rPr lang="zh-CN" altLang="zh-CN" sz="3200" b="1" dirty="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实际并不出力</a:t>
              </a:r>
              <a:r>
                <a:rPr lang="zh-CN" altLang="zh-CN" sz="3200" b="1" dirty="0">
                  <a:solidFill>
                    <a:srgbClr val="00B05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；好像</a:t>
              </a:r>
              <a:r>
                <a:rPr lang="zh-CN" altLang="zh-CN" sz="3200" b="1" dirty="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取得这物是他一人的功劳。</a:t>
              </a:r>
              <a:endParaRPr lang="zh-CN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593850" y="4521200"/>
            <a:ext cx="2416175" cy="863600"/>
            <a:chOff x="2248986" y="3957099"/>
            <a:chExt cx="2256372" cy="873080"/>
          </a:xfrm>
        </p:grpSpPr>
        <p:sp>
          <p:nvSpPr>
            <p:cNvPr id="19" name="缺角矩形 29"/>
            <p:cNvSpPr/>
            <p:nvPr/>
          </p:nvSpPr>
          <p:spPr>
            <a:xfrm>
              <a:off x="2248986" y="3957099"/>
              <a:ext cx="2256372" cy="873080"/>
            </a:xfrm>
            <a:prstGeom prst="cloud">
              <a:avLst/>
            </a:prstGeom>
            <a:solidFill>
              <a:schemeClr val="bg1"/>
            </a:solidFill>
            <a:ln>
              <a:solidFill>
                <a:srgbClr val="39FD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14350" name="矩形 19"/>
            <p:cNvSpPr/>
            <p:nvPr/>
          </p:nvSpPr>
          <p:spPr>
            <a:xfrm>
              <a:off x="2249221" y="4067926"/>
              <a:ext cx="2171338" cy="55915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en-US" altLang="zh-CN" sz="3000" b="1" dirty="0">
                  <a:solidFill>
                    <a:srgbClr val="FF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 </a:t>
              </a:r>
              <a:r>
                <a:rPr lang="zh-CN" altLang="en-US" sz="3000" b="1" dirty="0">
                  <a:solidFill>
                    <a:srgbClr val="FF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姿态优美</a:t>
              </a:r>
              <a:endParaRPr lang="en-US" altLang="zh-CN" sz="3000" b="1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313363" y="4630738"/>
            <a:ext cx="2416175" cy="946150"/>
            <a:chOff x="2107797" y="4052650"/>
            <a:chExt cx="2255777" cy="956021"/>
          </a:xfrm>
        </p:grpSpPr>
        <p:sp>
          <p:nvSpPr>
            <p:cNvPr id="22" name="缺角矩形 29"/>
            <p:cNvSpPr/>
            <p:nvPr/>
          </p:nvSpPr>
          <p:spPr>
            <a:xfrm>
              <a:off x="2107797" y="4052650"/>
              <a:ext cx="2255777" cy="956021"/>
            </a:xfrm>
            <a:prstGeom prst="cloud">
              <a:avLst/>
            </a:prstGeom>
            <a:solidFill>
              <a:schemeClr val="bg1"/>
            </a:solidFill>
            <a:ln>
              <a:solidFill>
                <a:srgbClr val="E35C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14353" name="矩形 22"/>
            <p:cNvSpPr/>
            <p:nvPr/>
          </p:nvSpPr>
          <p:spPr>
            <a:xfrm>
              <a:off x="2243707" y="4209295"/>
              <a:ext cx="2054814" cy="55885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3000" b="1" dirty="0">
                  <a:solidFill>
                    <a:srgbClr val="FF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性格高傲</a:t>
              </a:r>
              <a:endParaRPr lang="en-US" altLang="zh-CN" sz="3000" b="1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4" grpId="0" bldLvl="0" animBg="1"/>
      <p:bldP spid="14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823913" y="2082800"/>
            <a:ext cx="7569200" cy="2454275"/>
            <a:chOff x="684500" y="789527"/>
            <a:chExt cx="7570256" cy="2451914"/>
          </a:xfrm>
        </p:grpSpPr>
        <p:sp>
          <p:nvSpPr>
            <p:cNvPr id="15362" name="TextBox 1"/>
            <p:cNvSpPr txBox="1"/>
            <p:nvPr/>
          </p:nvSpPr>
          <p:spPr>
            <a:xfrm>
              <a:off x="684500" y="789527"/>
              <a:ext cx="4773333" cy="245191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lnSpc>
                  <a:spcPct val="120000"/>
                </a:lnSpc>
                <a:buFont typeface="Arial" panose="020B0604020202020204" pitchFamily="34" charset="0"/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舞蹈演员的手指不是常作兰花状吗？这两根手指正是这朵“兰花”中最优美的两瓣。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31763" name="Picture 2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5457460" y="901934"/>
              <a:ext cx="2797296" cy="1780274"/>
            </a:xfrm>
            <a:prstGeom prst="rect">
              <a:avLst/>
            </a:prstGeom>
            <a:ln>
              <a:noFill/>
            </a:ln>
            <a:effectLst>
              <a:reflection blurRad="6350" stA="52000" endA="300" endPos="35000" dir="5400000" sy="-100000" algn="bl" rotWithShape="0"/>
              <a:softEdge rad="112500"/>
            </a:effectLst>
          </p:spPr>
        </p:pic>
      </p:grpSp>
      <p:sp>
        <p:nvSpPr>
          <p:cNvPr id="6" name="矩形 5"/>
          <p:cNvSpPr/>
          <p:nvPr/>
        </p:nvSpPr>
        <p:spPr>
          <a:xfrm>
            <a:off x="3089861" y="1437152"/>
            <a:ext cx="2785110" cy="614045"/>
          </a:xfrm>
          <a:prstGeom prst="rect">
            <a:avLst/>
          </a:prstGeom>
          <a:solidFill>
            <a:srgbClr val="F7FFFF"/>
          </a:solidFill>
          <a:effectLst>
            <a:softEdge rad="63500"/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无名指和小指</a:t>
            </a:r>
            <a:endParaRPr kumimoji="0" lang="zh-CN" altLang="en-US" sz="3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652838" y="3922713"/>
            <a:ext cx="1031875" cy="625475"/>
            <a:chOff x="2402959" y="4060415"/>
            <a:chExt cx="1814758" cy="605378"/>
          </a:xfrm>
        </p:grpSpPr>
        <p:sp>
          <p:nvSpPr>
            <p:cNvPr id="8" name="缺角矩形 29"/>
            <p:cNvSpPr/>
            <p:nvPr/>
          </p:nvSpPr>
          <p:spPr>
            <a:xfrm>
              <a:off x="2402959" y="4060415"/>
              <a:ext cx="1778462" cy="582330"/>
            </a:xfrm>
            <a:prstGeom prst="wedgeRoundRectCallout">
              <a:avLst>
                <a:gd name="adj1" fmla="val -80336"/>
                <a:gd name="adj2" fmla="val -23762"/>
                <a:gd name="adj3" fmla="val 16667"/>
              </a:avLst>
            </a:prstGeom>
            <a:solidFill>
              <a:schemeClr val="bg1"/>
            </a:solidFill>
            <a:ln>
              <a:solidFill>
                <a:srgbClr val="24E2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439253" y="4100364"/>
              <a:ext cx="1778464" cy="56542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Times New Roman" panose="02020603050405020304" pitchFamily="18" charset="0"/>
                </a:rPr>
                <a:t>设问</a:t>
              </a:r>
              <a:endParaRPr kumimoji="0" lang="zh-CN" altLang="en-US" sz="3200" b="1" i="0" u="none" strike="noStrike" kern="1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81063" y="4414838"/>
            <a:ext cx="1822450" cy="801687"/>
            <a:chOff x="2248987" y="3957099"/>
            <a:chExt cx="1735862" cy="873080"/>
          </a:xfrm>
        </p:grpSpPr>
        <p:sp>
          <p:nvSpPr>
            <p:cNvPr id="11" name="缺角矩形 29"/>
            <p:cNvSpPr/>
            <p:nvPr/>
          </p:nvSpPr>
          <p:spPr>
            <a:xfrm>
              <a:off x="2248987" y="3957099"/>
              <a:ext cx="1735862" cy="873080"/>
            </a:xfrm>
            <a:prstGeom prst="horizontalScroll">
              <a:avLst/>
            </a:prstGeom>
            <a:solidFill>
              <a:schemeClr val="bg1"/>
            </a:solidFill>
            <a:ln>
              <a:solidFill>
                <a:srgbClr val="E86B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15370" name="矩形 11"/>
            <p:cNvSpPr/>
            <p:nvPr/>
          </p:nvSpPr>
          <p:spPr>
            <a:xfrm>
              <a:off x="2336751" y="4075694"/>
              <a:ext cx="1648097" cy="60233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3000" b="1" dirty="0">
                  <a:solidFill>
                    <a:srgbClr val="FF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体态秀丽</a:t>
              </a:r>
              <a:endParaRPr lang="en-US" altLang="zh-CN" sz="3000" b="1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241550" y="5094288"/>
            <a:ext cx="1787525" cy="800100"/>
            <a:chOff x="865414" y="4528384"/>
            <a:chExt cx="2390804" cy="956021"/>
          </a:xfrm>
        </p:grpSpPr>
        <p:sp>
          <p:nvSpPr>
            <p:cNvPr id="14" name="缺角矩形 29"/>
            <p:cNvSpPr/>
            <p:nvPr/>
          </p:nvSpPr>
          <p:spPr>
            <a:xfrm>
              <a:off x="865414" y="4528384"/>
              <a:ext cx="2390804" cy="956021"/>
            </a:xfrm>
            <a:prstGeom prst="horizontalScroll">
              <a:avLst/>
            </a:prstGeom>
            <a:solidFill>
              <a:schemeClr val="bg1"/>
            </a:solidFill>
            <a:ln>
              <a:solidFill>
                <a:srgbClr val="84D2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15373" name="矩形 14"/>
            <p:cNvSpPr/>
            <p:nvPr/>
          </p:nvSpPr>
          <p:spPr>
            <a:xfrm>
              <a:off x="865414" y="4675924"/>
              <a:ext cx="2390804" cy="66086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3000" b="1" dirty="0">
                  <a:solidFill>
                    <a:srgbClr val="FF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样子可爱</a:t>
              </a:r>
              <a:endParaRPr lang="en-US" altLang="zh-CN" sz="3000" b="1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294313" y="5037138"/>
            <a:ext cx="3011487" cy="800100"/>
            <a:chOff x="1911568" y="4501069"/>
            <a:chExt cx="3649453" cy="956021"/>
          </a:xfrm>
        </p:grpSpPr>
        <p:sp>
          <p:nvSpPr>
            <p:cNvPr id="17" name="缺角矩形 29"/>
            <p:cNvSpPr/>
            <p:nvPr/>
          </p:nvSpPr>
          <p:spPr>
            <a:xfrm>
              <a:off x="1911568" y="4501069"/>
              <a:ext cx="3535949" cy="956021"/>
            </a:xfrm>
            <a:prstGeom prst="horizontalScroll">
              <a:avLst/>
            </a:prstGeom>
            <a:solidFill>
              <a:schemeClr val="bg1"/>
            </a:solidFill>
            <a:ln>
              <a:solidFill>
                <a:srgbClr val="FC942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15376" name="矩形 17"/>
            <p:cNvSpPr/>
            <p:nvPr/>
          </p:nvSpPr>
          <p:spPr>
            <a:xfrm>
              <a:off x="2024392" y="4687306"/>
              <a:ext cx="3536629" cy="66086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3000" b="1" dirty="0">
                  <a:solidFill>
                    <a:srgbClr val="FF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其他手指的附庸</a:t>
              </a:r>
              <a:endParaRPr lang="en-US" altLang="zh-CN" sz="3000" b="1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52950" y="4394200"/>
            <a:ext cx="1908175" cy="800100"/>
            <a:chOff x="2107796" y="4052650"/>
            <a:chExt cx="3535950" cy="956021"/>
          </a:xfrm>
        </p:grpSpPr>
        <p:sp>
          <p:nvSpPr>
            <p:cNvPr id="3" name="缺角矩形 29"/>
            <p:cNvSpPr/>
            <p:nvPr/>
          </p:nvSpPr>
          <p:spPr>
            <a:xfrm>
              <a:off x="2107796" y="4052650"/>
              <a:ext cx="3535950" cy="956021"/>
            </a:xfrm>
            <a:prstGeom prst="horizontalScroll">
              <a:avLst/>
            </a:prstGeom>
            <a:solidFill>
              <a:schemeClr val="bg1"/>
            </a:solidFill>
            <a:ln>
              <a:solidFill>
                <a:srgbClr val="FC942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15379" name="矩形 17"/>
            <p:cNvSpPr/>
            <p:nvPr/>
          </p:nvSpPr>
          <p:spPr>
            <a:xfrm>
              <a:off x="2244292" y="4208952"/>
              <a:ext cx="3215891" cy="66086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3000" b="1" dirty="0">
                  <a:solidFill>
                    <a:srgbClr val="FF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能力薄弱</a:t>
              </a:r>
              <a:endParaRPr lang="zh-CN" altLang="en-US" sz="3000" b="1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1"/>
          <p:cNvGrpSpPr/>
          <p:nvPr/>
        </p:nvGrpSpPr>
        <p:grpSpPr>
          <a:xfrm>
            <a:off x="679450" y="2681288"/>
            <a:ext cx="7785100" cy="2400300"/>
            <a:chOff x="692990" y="2142196"/>
            <a:chExt cx="7621373" cy="2397557"/>
          </a:xfrm>
        </p:grpSpPr>
        <p:sp>
          <p:nvSpPr>
            <p:cNvPr id="24581" name="Text Box 5"/>
            <p:cNvSpPr txBox="1">
              <a:spLocks noChangeArrowheads="1"/>
            </p:cNvSpPr>
            <p:nvPr/>
          </p:nvSpPr>
          <p:spPr bwMode="auto">
            <a:xfrm>
              <a:off x="1768437" y="2142196"/>
              <a:ext cx="6545926" cy="239755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3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    </a:t>
              </a:r>
              <a:r>
                <a:rPr kumimoji="0" lang="en-US" altLang="zh-CN" sz="30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手指的全体，同人群的全体一样</a:t>
              </a:r>
              <a:r>
                <a:rPr kumimoji="0" lang="en-US" altLang="zh-CN" sz="3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，</a:t>
              </a:r>
              <a:r>
                <a:rPr kumimoji="0" lang="zh-CN" altLang="en-US" sz="3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五根手指如果能</a:t>
              </a:r>
              <a:r>
                <a:rPr kumimoji="0" lang="zh-CN" altLang="en-US" sz="3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一致团结</a:t>
              </a:r>
              <a:r>
                <a:rPr kumimoji="0" lang="zh-CN" altLang="en-US" sz="3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，成为一个</a:t>
              </a:r>
              <a:r>
                <a:rPr kumimoji="0" lang="zh-CN" altLang="en-US" sz="3000" b="1" i="0" u="none" strike="noStrike" kern="1200" cap="none" spc="11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拳头，那就根根有用，根根有力量，</a:t>
              </a:r>
              <a:r>
                <a:rPr kumimoji="0" lang="zh-CN" altLang="en-US" sz="3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不再有什么强弱、美丑之分了。</a:t>
              </a:r>
              <a:endPara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28675" name="Picture 8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692990" y="2629001"/>
              <a:ext cx="1005512" cy="1539701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5" name="TextBox 2"/>
          <p:cNvSpPr txBox="1"/>
          <p:nvPr/>
        </p:nvSpPr>
        <p:spPr>
          <a:xfrm>
            <a:off x="595313" y="1331913"/>
            <a:ext cx="7953375" cy="12922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3000" b="1" dirty="0">
                <a:latin typeface="黑体" panose="02010609060101010101" charset="-122"/>
                <a:ea typeface="黑体" panose="02010609060101010101" charset="-122"/>
              </a:rPr>
              <a:t>    读最后一个自然段，思考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3000" b="1" dirty="0">
                <a:latin typeface="黑体" panose="02010609060101010101" charset="-122"/>
                <a:ea typeface="黑体" panose="02010609060101010101" charset="-122"/>
              </a:rPr>
              <a:t>作者写五根手指各自不同的特点，想告诉我们一个什么道理？</a:t>
            </a:r>
            <a:endParaRPr lang="zh-CN" altLang="en-US" sz="30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051300" y="5130800"/>
            <a:ext cx="1925638" cy="598488"/>
            <a:chOff x="2402959" y="4043029"/>
            <a:chExt cx="1779178" cy="699737"/>
          </a:xfrm>
        </p:grpSpPr>
        <p:sp>
          <p:nvSpPr>
            <p:cNvPr id="7" name="缺角矩形 29"/>
            <p:cNvSpPr/>
            <p:nvPr/>
          </p:nvSpPr>
          <p:spPr>
            <a:xfrm>
              <a:off x="2402959" y="4052310"/>
              <a:ext cx="1779178" cy="690456"/>
            </a:xfrm>
            <a:prstGeom prst="borderCallout1">
              <a:avLst>
                <a:gd name="adj1" fmla="val -14600"/>
                <a:gd name="adj2" fmla="val 20523"/>
                <a:gd name="adj3" fmla="val -237674"/>
                <a:gd name="adj4" fmla="val 41295"/>
              </a:avLst>
            </a:prstGeom>
            <a:solidFill>
              <a:schemeClr val="bg1"/>
            </a:solidFill>
            <a:ln>
              <a:solidFill>
                <a:srgbClr val="43CE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16391" name="矩形 9"/>
            <p:cNvSpPr/>
            <p:nvPr/>
          </p:nvSpPr>
          <p:spPr>
            <a:xfrm>
              <a:off x="2448701" y="4043029"/>
              <a:ext cx="1713940" cy="68228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32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升华主旨</a:t>
              </a:r>
              <a:endPara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1084263"/>
            <a:ext cx="365125" cy="376238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410" name="文本框 28"/>
          <p:cNvSpPr txBox="1"/>
          <p:nvPr/>
        </p:nvSpPr>
        <p:spPr>
          <a:xfrm>
            <a:off x="425450" y="1076325"/>
            <a:ext cx="1390650" cy="4143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1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课堂练习</a:t>
            </a:r>
            <a:endParaRPr lang="en-US" altLang="zh-CN" sz="21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17411" name="灯片编号占位符 1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000" dirty="0"/>
            </a:fld>
            <a:endParaRPr lang="zh-CN" altLang="en-US" sz="1000" dirty="0"/>
          </a:p>
        </p:txBody>
      </p:sp>
      <p:sp>
        <p:nvSpPr>
          <p:cNvPr id="17412" name="Text Box 10"/>
          <p:cNvSpPr txBox="1"/>
          <p:nvPr/>
        </p:nvSpPr>
        <p:spPr>
          <a:xfrm>
            <a:off x="365125" y="1468438"/>
            <a:ext cx="1258888" cy="5064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dirty="0">
                <a:latin typeface="华文彩云" panose="02010800040101010101" pitchFamily="2" charset="-122"/>
                <a:ea typeface="华文彩云" panose="02010800040101010101" pitchFamily="2" charset="-122"/>
              </a:rPr>
              <a:t>难点巩固</a:t>
            </a:r>
            <a:endParaRPr lang="zh-CN" altLang="zh-CN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graphicFrame>
        <p:nvGraphicFramePr>
          <p:cNvPr id="3" name="表格 2"/>
          <p:cNvGraphicFramePr/>
          <p:nvPr/>
        </p:nvGraphicFramePr>
        <p:xfrm>
          <a:off x="1624013" y="1512888"/>
          <a:ext cx="6894513" cy="39338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2616"/>
                <a:gridCol w="1544884"/>
                <a:gridCol w="1358837"/>
                <a:gridCol w="1490911"/>
                <a:gridCol w="798158"/>
                <a:gridCol w="739106"/>
              </a:tblGrid>
              <a:tr h="885476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7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手指名称</a:t>
                      </a:r>
                      <a:endParaRPr lang="en-US" altLang="en-US" sz="27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3" marR="51433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7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大拇指  </a:t>
                      </a:r>
                      <a:endParaRPr lang="en-US" altLang="en-US" sz="27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3" marR="51433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7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食指 </a:t>
                      </a:r>
                      <a:endParaRPr lang="en-US" altLang="en-US" sz="27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3" marR="51433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7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中指</a:t>
                      </a:r>
                      <a:endParaRPr lang="en-US" altLang="en-US" sz="27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3" marR="51433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7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无名指</a:t>
                      </a:r>
                      <a:endParaRPr lang="en-US" altLang="en-US" sz="27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3" marR="51433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7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小指</a:t>
                      </a:r>
                      <a:endParaRPr lang="en-US" altLang="en-US" sz="27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3" marR="51433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9594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7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27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优点</a:t>
                      </a:r>
                      <a:endParaRPr lang="en-US" altLang="en-US" sz="27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3" marR="51433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sz="2400" b="1">
                        <a:solidFill>
                          <a:srgbClr val="0070C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 algn="ctr">
                        <a:buNone/>
                      </a:pPr>
                      <a:endParaRPr lang="en-US" altLang="en-US" sz="2400" b="1">
                        <a:solidFill>
                          <a:srgbClr val="0070C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3" marR="51433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2400" b="1">
                        <a:solidFill>
                          <a:srgbClr val="0070C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3" marR="51433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2400" b="1">
                        <a:solidFill>
                          <a:srgbClr val="0070C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3" marR="51433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2400" b="1">
                        <a:solidFill>
                          <a:srgbClr val="0070C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3" marR="51433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82875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27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endParaRPr lang="en-US" sz="27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27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缺点</a:t>
                      </a:r>
                      <a:endParaRPr lang="en-US" altLang="en-US" sz="27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3" marR="51433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2400" b="1">
                        <a:solidFill>
                          <a:srgbClr val="0070C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3" marR="51433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2400" b="1">
                        <a:solidFill>
                          <a:srgbClr val="0070C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3" marR="51433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2400" b="1">
                        <a:solidFill>
                          <a:srgbClr val="0070C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3" marR="51433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2400" b="1">
                        <a:solidFill>
                          <a:srgbClr val="0070C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3" marR="51433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2717800" y="2801938"/>
            <a:ext cx="1425575" cy="736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1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最肯吃苦</a:t>
            </a:r>
            <a:endParaRPr lang="en-US" altLang="en-US" sz="2100" b="1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92388" y="3762375"/>
            <a:ext cx="1676400" cy="17065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1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矮而胖，头大而肥，构造简单，比别人少一个关节。</a:t>
            </a:r>
            <a:endParaRPr lang="zh-CN" altLang="en-US" sz="2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68788" y="2528888"/>
            <a:ext cx="1112837" cy="1060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1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试险或冒险、主干</a:t>
            </a:r>
            <a:endParaRPr lang="zh-CN" altLang="en-US" sz="2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268788" y="3762375"/>
            <a:ext cx="1300162" cy="13827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1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直直落落的强硬的线条</a:t>
            </a:r>
            <a:endParaRPr lang="en-US" altLang="en-US" sz="2100" b="1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68950" y="2528888"/>
            <a:ext cx="1354138" cy="736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1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相貌堂皇、曲线优美</a:t>
            </a:r>
            <a:endParaRPr lang="zh-CN" altLang="en-US" sz="2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676900" y="4024313"/>
            <a:ext cx="1246188" cy="1384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1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并不出力、扶衬</a:t>
            </a:r>
            <a:endParaRPr lang="en-US" altLang="en-US" sz="2100" b="1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056438" y="2528888"/>
            <a:ext cx="1541462" cy="1060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1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体态秀丽、样子可爱</a:t>
            </a:r>
            <a:endParaRPr lang="en-US" altLang="en-US" sz="2100" b="1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056438" y="4024313"/>
            <a:ext cx="1362075" cy="1060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1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能力薄弱、附庸</a:t>
            </a:r>
            <a:endParaRPr lang="en-US" altLang="en-US" sz="2100" b="1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TextBox 2"/>
          <p:cNvSpPr txBox="1"/>
          <p:nvPr/>
        </p:nvSpPr>
        <p:spPr>
          <a:xfrm>
            <a:off x="606425" y="1395413"/>
            <a:ext cx="7953375" cy="12112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    作者笔下的五根手指分别让你联想到了生活中的哪些人？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1508" name="矩形 5"/>
          <p:cNvSpPr/>
          <p:nvPr/>
        </p:nvSpPr>
        <p:spPr>
          <a:xfrm>
            <a:off x="625475" y="2787650"/>
            <a:ext cx="6902450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大拇指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吃苦耐劳、默默奉献的人。</a:t>
            </a:r>
            <a:endParaRPr lang="zh-CN" altLang="en-US" sz="1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6425" y="3273425"/>
            <a:ext cx="7758113" cy="6080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食指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勤奋卖力、敢于冒险、不怕牺牲的人。</a:t>
            </a:r>
            <a:endParaRPr lang="zh-CN" altLang="en-US" sz="1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6425" y="3949700"/>
            <a:ext cx="6597650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中指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养尊处优、华而不实的人。</a:t>
            </a:r>
            <a:endParaRPr lang="zh-CN" altLang="en-US" sz="1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06425" y="4508500"/>
            <a:ext cx="6597650" cy="11239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无名指和小指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能力差、一味追求风光享乐的人。</a:t>
            </a:r>
            <a:endParaRPr lang="zh-CN" altLang="en-US" sz="1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" name="Picture 8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056438" y="3759200"/>
            <a:ext cx="1503363" cy="1824038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 descr="-58876009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025" y="3832225"/>
            <a:ext cx="2339975" cy="1824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f35e7a3b6a60fc621be1e8244e3fdcc8_bki-20111011225003-2965505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0063" y="3832225"/>
            <a:ext cx="2247900" cy="2057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 descr="09bd18500939f9e9757661600d5f2da4_70b8ef3e26b78603214b5f04401fb6cc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6913" y="3949700"/>
            <a:ext cx="2051050" cy="2051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7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1508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矩形 1"/>
          <p:cNvSpPr/>
          <p:nvPr/>
        </p:nvSpPr>
        <p:spPr>
          <a:xfrm>
            <a:off x="658813" y="1754188"/>
            <a:ext cx="7918450" cy="32083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35000"/>
              </a:lnSpc>
              <a:buFont typeface="Arial" panose="020B0604020202020204" pitchFamily="34" charset="0"/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    这篇课文详细描述了五根手指不同的姿态和性格，说明五根手指虽</a:t>
            </a:r>
            <a:r>
              <a:rPr lang="zh-CN" altLang="en-US" sz="3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各有所长，各有所短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，但如果能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团结一致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，成为一个拳头，那就</a:t>
            </a:r>
            <a:r>
              <a:rPr lang="zh-CN" altLang="en-US" sz="3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根根有用，根根有力量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，不再有强弱、美丑之分，从而阐明</a:t>
            </a: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团结就是力量</a:t>
            </a: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这一人生哲理。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PA_圆角矩形 9"/>
          <p:cNvSpPr/>
          <p:nvPr>
            <p:custDataLst>
              <p:tags r:id="rId1"/>
            </p:custDataLst>
          </p:nvPr>
        </p:nvSpPr>
        <p:spPr>
          <a:xfrm>
            <a:off x="0" y="1084263"/>
            <a:ext cx="365125" cy="376238"/>
          </a:xfrm>
          <a:prstGeom prst="roundRect">
            <a:avLst>
              <a:gd name="adj" fmla="val 0"/>
            </a:avLst>
          </a:prstGeom>
          <a:solidFill>
            <a:srgbClr val="2AAE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483" name="文本框 1"/>
          <p:cNvSpPr txBox="1"/>
          <p:nvPr/>
        </p:nvSpPr>
        <p:spPr>
          <a:xfrm>
            <a:off x="411163" y="1100138"/>
            <a:ext cx="777875" cy="4143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1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  <a:sym typeface="宋体" panose="02010600030101010101" pitchFamily="2" charset="-122"/>
              </a:rPr>
              <a:t>小结</a:t>
            </a:r>
            <a:endParaRPr lang="zh-CN" altLang="en-US" sz="2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2511742" y="2688916"/>
            <a:ext cx="4032250" cy="110680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00" b="1" kern="1200" cap="none" spc="0" normalizeH="0" baseline="0" noProof="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+mn-cs"/>
              </a:rPr>
              <a:t>谢谢欣赏！</a:t>
            </a:r>
            <a:endParaRPr kumimoji="0" lang="zh-CN" altLang="en-US" sz="6600" b="1" kern="1200" cap="none" spc="0" normalizeH="0" baseline="0" noProof="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" name="矩形 16"/>
          <p:cNvSpPr/>
          <p:nvPr/>
        </p:nvSpPr>
        <p:spPr>
          <a:xfrm>
            <a:off x="3929063" y="1787525"/>
            <a:ext cx="1285875" cy="6905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3000" b="1" dirty="0">
                <a:solidFill>
                  <a:srgbClr val="29AAF8"/>
                </a:solidFill>
                <a:latin typeface="冬青黑体简体中文 W3" pitchFamily="34" charset="-122"/>
                <a:ea typeface="冬青黑体简体中文 W3" pitchFamily="34" charset="-122"/>
              </a:rPr>
              <a:t>目录</a:t>
            </a:r>
            <a:endParaRPr lang="en-US" altLang="zh-CN" sz="3000" b="1" dirty="0">
              <a:solidFill>
                <a:srgbClr val="29AAF8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465513" y="2203450"/>
            <a:ext cx="2212975" cy="5715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lnSpc>
                <a:spcPct val="130000"/>
              </a:lnSpc>
            </a:pPr>
            <a:r>
              <a:rPr lang="en-US" altLang="zh-CN" sz="240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CONTENTS</a:t>
            </a:r>
            <a:endParaRPr lang="en-US" altLang="zh-CN" sz="2400" dirty="0">
              <a:solidFill>
                <a:srgbClr val="29AAF8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5123" name="灯片编号占位符 1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000" dirty="0"/>
            </a:fld>
            <a:endParaRPr lang="zh-CN" altLang="en-US" sz="1000" dirty="0"/>
          </a:p>
        </p:txBody>
      </p:sp>
      <p:graphicFrame>
        <p:nvGraphicFramePr>
          <p:cNvPr id="3" name="图示 2"/>
          <p:cNvGraphicFramePr/>
          <p:nvPr/>
        </p:nvGraphicFramePr>
        <p:xfrm>
          <a:off x="1524000" y="2917788"/>
          <a:ext cx="6096000" cy="1491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TextBox 1"/>
          <p:cNvSpPr txBox="1"/>
          <p:nvPr/>
        </p:nvSpPr>
        <p:spPr>
          <a:xfrm>
            <a:off x="687388" y="1419225"/>
            <a:ext cx="4394200" cy="5524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3000" b="1" dirty="0">
                <a:latin typeface="黑体" panose="02010609060101010101" charset="-122"/>
                <a:ea typeface="黑体" panose="02010609060101010101" charset="-122"/>
              </a:rPr>
              <a:t>回顾课文内容，细心填空</a:t>
            </a:r>
            <a:endParaRPr lang="zh-CN" altLang="en-US" sz="30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9" name="TextBox 48"/>
          <p:cNvSpPr txBox="1"/>
          <p:nvPr/>
        </p:nvSpPr>
        <p:spPr>
          <a:xfrm>
            <a:off x="357188" y="2111375"/>
            <a:ext cx="8191500" cy="20605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Font typeface="Arial" panose="020B0604020202020204" pitchFamily="34" charset="0"/>
            </a:pPr>
            <a:r>
              <a:rPr lang="en-US" altLang="zh-CN" sz="3000" b="1" dirty="0"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这篇文章首先开门见山指出</a:t>
            </a:r>
            <a:r>
              <a:rPr lang="zh-CN" altLang="en-US" sz="3200" b="1" u="sng" dirty="0">
                <a:latin typeface="黑体" panose="02010609060101010101" charset="-122"/>
                <a:ea typeface="黑体" panose="02010609060101010101" charset="-122"/>
              </a:rPr>
              <a:t>            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；     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en-US" sz="3200" b="1" u="sng" dirty="0">
                <a:latin typeface="黑体" panose="02010609060101010101" charset="-122"/>
                <a:ea typeface="黑体" panose="02010609060101010101" charset="-122"/>
              </a:rPr>
              <a:t>                         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 ；接着以风趣的语言具体描写</a:t>
            </a:r>
            <a:r>
              <a:rPr lang="zh-CN" altLang="en-US" sz="3200" b="1" u="sng" dirty="0">
                <a:latin typeface="黑体" panose="02010609060101010101" charset="-122"/>
                <a:ea typeface="黑体" panose="02010609060101010101" charset="-122"/>
              </a:rPr>
              <a:t>                      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；最后阐明了一个道理—— </a:t>
            </a:r>
            <a:r>
              <a:rPr lang="zh-CN" altLang="en-US" sz="3200" b="1" u="sng" dirty="0">
                <a:latin typeface="黑体" panose="02010609060101010101" charset="-122"/>
                <a:ea typeface="黑体" panose="02010609060101010101" charset="-122"/>
              </a:rPr>
              <a:t> </a:t>
            </a:r>
            <a:endParaRPr lang="zh-CN" altLang="en-US" sz="3200" b="1" u="sng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59713" y="914400"/>
            <a:ext cx="1425575" cy="2125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357188" y="2111375"/>
            <a:ext cx="11026775" cy="1076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200" b="1" dirty="0"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                        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一只手上的</a:t>
            </a:r>
            <a:endParaRPr lang="zh-CN" altLang="en-US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sym typeface="微软雅黑" panose="020B0503020204020204" pitchFamily="34" charset="-122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五根手指各有所长，各有所短</a:t>
            </a:r>
            <a:endParaRPr lang="zh-CN" altLang="en-US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sym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49638" y="3040063"/>
            <a:ext cx="4321175" cy="5826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五根手指不同的特点</a:t>
            </a:r>
            <a:endParaRPr lang="zh-CN" altLang="en-US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sym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57188" y="3600450"/>
            <a:ext cx="7831137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200" b="1" dirty="0"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                   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五根手指如果能一致团结，成为一个拳头，那就根根有用，根根有力量。</a:t>
            </a:r>
            <a:endParaRPr lang="zh-CN" altLang="en-US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sym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4910138" y="4079875"/>
            <a:ext cx="3057525" cy="1111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504825" y="4608513"/>
            <a:ext cx="7462838" cy="63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417513" y="5148263"/>
            <a:ext cx="2363788" cy="206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357188" y="2111375"/>
            <a:ext cx="11026775" cy="1076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200" b="1" dirty="0"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                        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一只手上的</a:t>
            </a:r>
            <a:endParaRPr lang="zh-CN" altLang="en-US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sym typeface="微软雅黑" panose="020B0503020204020204" pitchFamily="34" charset="-122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五根手指各有所长，各有所短</a:t>
            </a:r>
            <a:endParaRPr lang="zh-CN" altLang="en-US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sym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7188" y="3600450"/>
            <a:ext cx="7831137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200" b="1" dirty="0"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                   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五根手指如果能一致团结，成为一个拳头，那就根根有用，根根有力量。</a:t>
            </a:r>
            <a:endParaRPr lang="zh-CN" altLang="en-US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sym typeface="微软雅黑" panose="020B0503020204020204" pitchFamily="34" charset="-122"/>
            </a:endParaRPr>
          </a:p>
        </p:txBody>
      </p:sp>
      <p:sp>
        <p:nvSpPr>
          <p:cNvPr id="28" name="PA_圆角矩形 9"/>
          <p:cNvSpPr/>
          <p:nvPr>
            <p:custDataLst>
              <p:tags r:id="rId2"/>
            </p:custDataLst>
          </p:nvPr>
        </p:nvSpPr>
        <p:spPr>
          <a:xfrm>
            <a:off x="0" y="1084263"/>
            <a:ext cx="365125" cy="376238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81" name="文本框 3"/>
          <p:cNvSpPr txBox="1"/>
          <p:nvPr/>
        </p:nvSpPr>
        <p:spPr>
          <a:xfrm>
            <a:off x="504825" y="1084263"/>
            <a:ext cx="717550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  <a:sym typeface="宋体" panose="02010600030101010101" pitchFamily="2" charset="-122"/>
              </a:rPr>
              <a:t>导入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33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7">
                                            <p:txEl>
                                              <p:charRg st="33" end="4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2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33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2">
                                            <p:txEl>
                                              <p:charRg st="33" end="4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7" name="TextBox 4"/>
          <p:cNvSpPr txBox="1"/>
          <p:nvPr/>
        </p:nvSpPr>
        <p:spPr>
          <a:xfrm>
            <a:off x="363538" y="1622425"/>
            <a:ext cx="5283200" cy="7556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35000"/>
              </a:lnSpc>
              <a:spcBef>
                <a:spcPts val="1200"/>
              </a:spcBef>
              <a:buFont typeface="Arial" panose="020B0604020202020204" pitchFamily="34" charset="0"/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读第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自然段，体会其作用。</a:t>
            </a:r>
            <a:endParaRPr lang="zh-CN" altLang="en-US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4613" y="2382838"/>
            <a:ext cx="8207375" cy="2335212"/>
            <a:chOff x="598631" y="1743444"/>
            <a:chExt cx="8207443" cy="2249768"/>
          </a:xfrm>
        </p:grpSpPr>
        <p:pic>
          <p:nvPicPr>
            <p:cNvPr id="8195" name="Picture 2"/>
            <p:cNvPicPr>
              <a:picLocks noChangeAspect="1"/>
            </p:cNvPicPr>
            <p:nvPr/>
          </p:nvPicPr>
          <p:blipFill>
            <a:blip r:embed="rId1"/>
            <a:srcRect l="4688" t="3809" r="752" b="1648"/>
            <a:stretch>
              <a:fillRect/>
            </a:stretch>
          </p:blipFill>
          <p:spPr>
            <a:xfrm>
              <a:off x="598631" y="1743444"/>
              <a:ext cx="2315408" cy="224976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196" name="Rectangle 2"/>
            <p:cNvSpPr txBox="1"/>
            <p:nvPr/>
          </p:nvSpPr>
          <p:spPr>
            <a:xfrm>
              <a:off x="2461615" y="1743444"/>
              <a:ext cx="6344459" cy="195060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/>
            <a:p>
              <a:pPr>
                <a:lnSpc>
                  <a:spcPct val="130000"/>
                </a:lnSpc>
                <a:buFont typeface="Arial" panose="020B0604020202020204" pitchFamily="34" charset="0"/>
              </a:pPr>
              <a:r>
                <a:rPr lang="zh-CN" altLang="en-US" sz="3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一只手上的五根手指，各有</a:t>
              </a:r>
              <a:r>
                <a:rPr lang="zh-CN" altLang="en-US" sz="3600" b="1" dirty="0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不同的姿态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，各具</a:t>
              </a:r>
              <a:r>
                <a:rPr lang="zh-CN" altLang="en-US" sz="3600" b="1" dirty="0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不同的性格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</a:t>
              </a:r>
              <a:r>
                <a:rPr lang="zh-CN" altLang="en-US" sz="3600" b="1" dirty="0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各有所长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</a:t>
              </a:r>
              <a:r>
                <a:rPr lang="zh-CN" altLang="en-US" sz="3600" b="1" dirty="0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各有所短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280150" y="1622425"/>
            <a:ext cx="1501775" cy="660400"/>
            <a:chOff x="6379522" y="807328"/>
            <a:chExt cx="1501158" cy="660181"/>
          </a:xfrm>
        </p:grpSpPr>
        <p:sp>
          <p:nvSpPr>
            <p:cNvPr id="21" name="矩形: 圆角 20"/>
            <p:cNvSpPr/>
            <p:nvPr/>
          </p:nvSpPr>
          <p:spPr>
            <a:xfrm>
              <a:off x="6379522" y="807328"/>
              <a:ext cx="1501158" cy="660181"/>
            </a:xfrm>
            <a:prstGeom prst="roundRect">
              <a:avLst/>
            </a:prstGeom>
            <a:solidFill>
              <a:srgbClr val="FFF3FD"/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8199" name="矩形 2"/>
            <p:cNvSpPr/>
            <p:nvPr/>
          </p:nvSpPr>
          <p:spPr>
            <a:xfrm>
              <a:off x="6460523" y="844513"/>
              <a:ext cx="1407615" cy="58337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3200" b="1" dirty="0">
                  <a:solidFill>
                    <a:srgbClr val="FF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总起句</a:t>
              </a:r>
              <a:endParaRPr lang="zh-CN" altLang="en-US" sz="3200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60375" y="4760913"/>
            <a:ext cx="1090613" cy="690562"/>
            <a:chOff x="2402959" y="4060415"/>
            <a:chExt cx="2178406" cy="690576"/>
          </a:xfrm>
        </p:grpSpPr>
        <p:sp>
          <p:nvSpPr>
            <p:cNvPr id="4" name="卷形: 水平 3"/>
            <p:cNvSpPr/>
            <p:nvPr/>
          </p:nvSpPr>
          <p:spPr>
            <a:xfrm>
              <a:off x="2402959" y="4060415"/>
              <a:ext cx="2178406" cy="690576"/>
            </a:xfrm>
            <a:prstGeom prst="horizontalScroll">
              <a:avLst/>
            </a:prstGeom>
            <a:solidFill>
              <a:srgbClr val="FFF3FF"/>
            </a:solidFill>
            <a:ln>
              <a:solidFill>
                <a:srgbClr val="FFB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000" b="0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2" name="矩形 5"/>
            <p:cNvSpPr/>
            <p:nvPr/>
          </p:nvSpPr>
          <p:spPr>
            <a:xfrm>
              <a:off x="2415259" y="4124278"/>
              <a:ext cx="1986622" cy="55309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3000" b="1" dirty="0">
                  <a:solidFill>
                    <a:srgbClr val="FF00FF"/>
                  </a:solidFill>
                  <a:latin typeface="黑体" panose="02010609060101010101" charset="-122"/>
                  <a:ea typeface="黑体" panose="02010609060101010101" charset="-122"/>
                </a:rPr>
                <a:t>作用</a:t>
              </a:r>
              <a:r>
                <a:rPr lang="zh-CN" altLang="en-US" sz="3000" b="1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：</a:t>
              </a:r>
              <a:endParaRPr lang="zh-CN" altLang="en-US" sz="30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648200" y="4829175"/>
            <a:ext cx="2730500" cy="615950"/>
            <a:chOff x="3388300" y="4033362"/>
            <a:chExt cx="2092815" cy="690576"/>
          </a:xfrm>
        </p:grpSpPr>
        <p:sp>
          <p:nvSpPr>
            <p:cNvPr id="30" name="缺角矩形 29"/>
            <p:cNvSpPr/>
            <p:nvPr/>
          </p:nvSpPr>
          <p:spPr>
            <a:xfrm>
              <a:off x="3388300" y="4033362"/>
              <a:ext cx="2027110" cy="690576"/>
            </a:xfrm>
            <a:custGeom>
              <a:avLst/>
              <a:gdLst>
                <a:gd name="connsiteX0" fmla="*/ 0 w 2027274"/>
                <a:gd name="connsiteY0" fmla="*/ 115098 h 690576"/>
                <a:gd name="connsiteX1" fmla="*/ 115098 w 2027274"/>
                <a:gd name="connsiteY1" fmla="*/ 0 h 690576"/>
                <a:gd name="connsiteX2" fmla="*/ 1912176 w 2027274"/>
                <a:gd name="connsiteY2" fmla="*/ 0 h 690576"/>
                <a:gd name="connsiteX3" fmla="*/ 2027274 w 2027274"/>
                <a:gd name="connsiteY3" fmla="*/ 115098 h 690576"/>
                <a:gd name="connsiteX4" fmla="*/ 2027274 w 2027274"/>
                <a:gd name="connsiteY4" fmla="*/ 575478 h 690576"/>
                <a:gd name="connsiteX5" fmla="*/ 1912176 w 2027274"/>
                <a:gd name="connsiteY5" fmla="*/ 690576 h 690576"/>
                <a:gd name="connsiteX6" fmla="*/ 115098 w 2027274"/>
                <a:gd name="connsiteY6" fmla="*/ 690576 h 690576"/>
                <a:gd name="connsiteX7" fmla="*/ 0 w 2027274"/>
                <a:gd name="connsiteY7" fmla="*/ 575478 h 690576"/>
                <a:gd name="connsiteX8" fmla="*/ 0 w 2027274"/>
                <a:gd name="connsiteY8" fmla="*/ 115098 h 690576"/>
                <a:gd name="connsiteX0-1" fmla="*/ 0 w 2027274"/>
                <a:gd name="connsiteY0-2" fmla="*/ 115098 h 690576"/>
                <a:gd name="connsiteX1-3" fmla="*/ 115098 w 2027274"/>
                <a:gd name="connsiteY1-4" fmla="*/ 0 h 690576"/>
                <a:gd name="connsiteX2-5" fmla="*/ 1912176 w 2027274"/>
                <a:gd name="connsiteY2-6" fmla="*/ 0 h 690576"/>
                <a:gd name="connsiteX3-7" fmla="*/ 2027274 w 2027274"/>
                <a:gd name="connsiteY3-8" fmla="*/ 115098 h 690576"/>
                <a:gd name="connsiteX4-9" fmla="*/ 2027274 w 2027274"/>
                <a:gd name="connsiteY4-10" fmla="*/ 575478 h 690576"/>
                <a:gd name="connsiteX5-11" fmla="*/ 1912176 w 2027274"/>
                <a:gd name="connsiteY5-12" fmla="*/ 690576 h 690576"/>
                <a:gd name="connsiteX6-13" fmla="*/ 115098 w 2027274"/>
                <a:gd name="connsiteY6-14" fmla="*/ 690576 h 690576"/>
                <a:gd name="connsiteX7-15" fmla="*/ 0 w 2027274"/>
                <a:gd name="connsiteY7-16" fmla="*/ 575478 h 690576"/>
                <a:gd name="connsiteX8-17" fmla="*/ 0 w 2027274"/>
                <a:gd name="connsiteY8-18" fmla="*/ 115098 h 6905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2027274" h="690576">
                  <a:moveTo>
                    <a:pt x="0" y="115098"/>
                  </a:moveTo>
                  <a:cubicBezTo>
                    <a:pt x="63567" y="115098"/>
                    <a:pt x="115098" y="63567"/>
                    <a:pt x="115098" y="0"/>
                  </a:cubicBezTo>
                  <a:lnTo>
                    <a:pt x="1912176" y="0"/>
                  </a:lnTo>
                  <a:cubicBezTo>
                    <a:pt x="1912176" y="63567"/>
                    <a:pt x="1963707" y="115098"/>
                    <a:pt x="2027274" y="115098"/>
                  </a:cubicBezTo>
                  <a:lnTo>
                    <a:pt x="2027274" y="575478"/>
                  </a:lnTo>
                  <a:cubicBezTo>
                    <a:pt x="1963707" y="575478"/>
                    <a:pt x="1912176" y="627009"/>
                    <a:pt x="1912176" y="690576"/>
                  </a:cubicBezTo>
                  <a:lnTo>
                    <a:pt x="115098" y="690576"/>
                  </a:lnTo>
                  <a:cubicBezTo>
                    <a:pt x="115098" y="627009"/>
                    <a:pt x="63567" y="575478"/>
                    <a:pt x="0" y="575478"/>
                  </a:cubicBezTo>
                  <a:lnTo>
                    <a:pt x="0" y="115098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FFB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0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8205" name="矩形 30"/>
            <p:cNvSpPr/>
            <p:nvPr/>
          </p:nvSpPr>
          <p:spPr>
            <a:xfrm>
              <a:off x="3388336" y="4068994"/>
              <a:ext cx="2092779" cy="62009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3000" b="1" dirty="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为下文做铺垫</a:t>
              </a:r>
              <a:endParaRPr lang="en-US" altLang="zh-CN" sz="3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054225" y="4792663"/>
            <a:ext cx="1849438" cy="615950"/>
            <a:chOff x="2313538" y="4041194"/>
            <a:chExt cx="2092779" cy="690576"/>
          </a:xfrm>
        </p:grpSpPr>
        <p:sp>
          <p:nvSpPr>
            <p:cNvPr id="31" name="缺角矩形 29"/>
            <p:cNvSpPr/>
            <p:nvPr/>
          </p:nvSpPr>
          <p:spPr>
            <a:xfrm>
              <a:off x="2347670" y="4041194"/>
              <a:ext cx="2026313" cy="690576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solidFill>
                <a:srgbClr val="84D2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8208" name="矩形 30"/>
            <p:cNvSpPr/>
            <p:nvPr/>
          </p:nvSpPr>
          <p:spPr>
            <a:xfrm>
              <a:off x="2313538" y="4081808"/>
              <a:ext cx="2092779" cy="62009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3000" b="1" dirty="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总领全文</a:t>
              </a:r>
              <a:endParaRPr lang="en-US" altLang="zh-CN" sz="3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8" name="PA_圆角矩形 9"/>
          <p:cNvSpPr/>
          <p:nvPr>
            <p:custDataLst>
              <p:tags r:id="rId2"/>
            </p:custDataLst>
          </p:nvPr>
        </p:nvSpPr>
        <p:spPr>
          <a:xfrm>
            <a:off x="0" y="1084263"/>
            <a:ext cx="365125" cy="376238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210" name="文本框 68"/>
          <p:cNvSpPr txBox="1"/>
          <p:nvPr/>
        </p:nvSpPr>
        <p:spPr>
          <a:xfrm>
            <a:off x="425450" y="1076325"/>
            <a:ext cx="1390650" cy="4143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1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知识讲解</a:t>
            </a:r>
            <a:endParaRPr lang="en-US" altLang="zh-CN" sz="21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8211" name="文本框 2"/>
          <p:cNvSpPr txBox="1"/>
          <p:nvPr/>
        </p:nvSpPr>
        <p:spPr>
          <a:xfrm>
            <a:off x="74613" y="1366838"/>
            <a:ext cx="1593850" cy="5064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dirty="0">
                <a:latin typeface="华文彩云" panose="02010800040101010101" pitchFamily="2" charset="-122"/>
                <a:ea typeface="华文彩云" panose="02010800040101010101" pitchFamily="2" charset="-122"/>
                <a:sym typeface="宋体" panose="02010600030101010101" pitchFamily="2" charset="-122"/>
              </a:rPr>
              <a:t>难点突破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4"/>
          <p:cNvSpPr txBox="1"/>
          <p:nvPr/>
        </p:nvSpPr>
        <p:spPr>
          <a:xfrm>
            <a:off x="831850" y="1296988"/>
            <a:ext cx="6080125" cy="7556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35000"/>
              </a:lnSpc>
              <a:spcBef>
                <a:spcPts val="1200"/>
              </a:spcBef>
              <a:buFont typeface="Arial" panose="020B0604020202020204" pitchFamily="34" charset="0"/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研读第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自然段，了解大拇指。</a:t>
            </a:r>
            <a:endParaRPr lang="zh-CN" altLang="en-US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906463" y="2224088"/>
            <a:ext cx="7450138" cy="12588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“大拇指在五指中，形状实在算不上美。”</a:t>
            </a:r>
            <a:endParaRPr kumimoji="0" lang="en-US" altLang="zh-CN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“但在五指中，却是最肯吃苦的。”</a:t>
            </a:r>
            <a:endParaRPr kumimoji="0" lang="zh-CN" altLang="zh-CN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976938" y="3849688"/>
            <a:ext cx="2032000" cy="690562"/>
            <a:chOff x="2402959" y="4060415"/>
            <a:chExt cx="1844437" cy="690576"/>
          </a:xfrm>
        </p:grpSpPr>
        <p:sp>
          <p:nvSpPr>
            <p:cNvPr id="7" name="缺角矩形 29"/>
            <p:cNvSpPr/>
            <p:nvPr/>
          </p:nvSpPr>
          <p:spPr>
            <a:xfrm>
              <a:off x="2402959" y="4060415"/>
              <a:ext cx="1779593" cy="690576"/>
            </a:xfrm>
            <a:prstGeom prst="doubleWave">
              <a:avLst/>
            </a:prstGeom>
            <a:solidFill>
              <a:schemeClr val="bg1"/>
            </a:solidFill>
            <a:ln>
              <a:solidFill>
                <a:srgbClr val="FF7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9221" name="矩形 7"/>
            <p:cNvSpPr/>
            <p:nvPr/>
          </p:nvSpPr>
          <p:spPr>
            <a:xfrm>
              <a:off x="2468198" y="4108831"/>
              <a:ext cx="1779198" cy="5835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3200" b="1" dirty="0">
                  <a:solidFill>
                    <a:srgbClr val="FF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形状不美</a:t>
              </a:r>
              <a:endParaRPr lang="en-US" altLang="zh-CN" sz="3200" b="1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03300" y="3686175"/>
            <a:ext cx="1255713" cy="1949450"/>
            <a:chOff x="526128" y="2216777"/>
            <a:chExt cx="1255264" cy="1950311"/>
          </a:xfrm>
        </p:grpSpPr>
        <p:pic>
          <p:nvPicPr>
            <p:cNvPr id="9223" name="图片 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58985" y="2216777"/>
              <a:ext cx="1064534" cy="125362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24" name="矩形 10"/>
            <p:cNvSpPr/>
            <p:nvPr/>
          </p:nvSpPr>
          <p:spPr>
            <a:xfrm>
              <a:off x="526128" y="3645008"/>
              <a:ext cx="1255264" cy="5220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大拇指</a:t>
              </a:r>
              <a:endPara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左中括号 12"/>
          <p:cNvSpPr/>
          <p:nvPr/>
        </p:nvSpPr>
        <p:spPr>
          <a:xfrm>
            <a:off x="2673350" y="4075113"/>
            <a:ext cx="284163" cy="1257300"/>
          </a:xfrm>
          <a:prstGeom prst="leftBracket">
            <a:avLst>
              <a:gd name="adj" fmla="val 76661"/>
            </a:avLst>
          </a:prstGeom>
          <a:ln w="28575">
            <a:solidFill>
              <a:srgbClr val="CD26F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316288" y="3851275"/>
            <a:ext cx="1398587" cy="690563"/>
            <a:chOff x="2402959" y="4060415"/>
            <a:chExt cx="2270595" cy="690576"/>
          </a:xfrm>
        </p:grpSpPr>
        <p:sp>
          <p:nvSpPr>
            <p:cNvPr id="15" name="缺角矩形 29"/>
            <p:cNvSpPr/>
            <p:nvPr/>
          </p:nvSpPr>
          <p:spPr>
            <a:xfrm>
              <a:off x="2402959" y="4060415"/>
              <a:ext cx="2028329" cy="690576"/>
            </a:xfrm>
            <a:prstGeom prst="heptagon">
              <a:avLst/>
            </a:prstGeom>
            <a:solidFill>
              <a:schemeClr val="bg1"/>
            </a:solidFill>
            <a:ln>
              <a:solidFill>
                <a:srgbClr val="EAAC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9228" name="矩形 15"/>
            <p:cNvSpPr/>
            <p:nvPr/>
          </p:nvSpPr>
          <p:spPr>
            <a:xfrm>
              <a:off x="2580775" y="4094924"/>
              <a:ext cx="2092779" cy="583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3200" b="1" dirty="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短处</a:t>
              </a:r>
              <a:endPara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351213" y="4835525"/>
            <a:ext cx="1220787" cy="690563"/>
            <a:chOff x="2174627" y="4060415"/>
            <a:chExt cx="2234376" cy="690576"/>
          </a:xfrm>
        </p:grpSpPr>
        <p:sp>
          <p:nvSpPr>
            <p:cNvPr id="18" name="缺角矩形 29"/>
            <p:cNvSpPr/>
            <p:nvPr/>
          </p:nvSpPr>
          <p:spPr>
            <a:xfrm>
              <a:off x="2174627" y="4060415"/>
              <a:ext cx="2234376" cy="690576"/>
            </a:xfrm>
            <a:prstGeom prst="heptagon">
              <a:avLst/>
            </a:prstGeom>
            <a:solidFill>
              <a:schemeClr val="bg1"/>
            </a:solidFill>
            <a:ln>
              <a:solidFill>
                <a:srgbClr val="50FEF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9231" name="矩形 18"/>
            <p:cNvSpPr/>
            <p:nvPr/>
          </p:nvSpPr>
          <p:spPr>
            <a:xfrm>
              <a:off x="2307186" y="4131748"/>
              <a:ext cx="2092775" cy="583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3200" b="1" dirty="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长处</a:t>
              </a:r>
              <a:endPara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899150" y="4862513"/>
            <a:ext cx="2022475" cy="690562"/>
            <a:chOff x="2402959" y="4060415"/>
            <a:chExt cx="1844437" cy="690576"/>
          </a:xfrm>
        </p:grpSpPr>
        <p:sp>
          <p:nvSpPr>
            <p:cNvPr id="22" name="缺角矩形 29"/>
            <p:cNvSpPr/>
            <p:nvPr/>
          </p:nvSpPr>
          <p:spPr>
            <a:xfrm>
              <a:off x="2402959" y="4060415"/>
              <a:ext cx="1779289" cy="690576"/>
            </a:xfrm>
            <a:prstGeom prst="doubleWave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9234" name="矩形 22"/>
            <p:cNvSpPr/>
            <p:nvPr/>
          </p:nvSpPr>
          <p:spPr>
            <a:xfrm>
              <a:off x="2468198" y="4123007"/>
              <a:ext cx="1779198" cy="5835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3200" b="1" dirty="0">
                  <a:solidFill>
                    <a:srgbClr val="FF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最肯吃苦</a:t>
              </a:r>
              <a:endParaRPr lang="en-US" altLang="zh-CN" sz="3200" b="1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24" name="箭头: 燕尾形 23"/>
          <p:cNvSpPr/>
          <p:nvPr/>
        </p:nvSpPr>
        <p:spPr>
          <a:xfrm>
            <a:off x="4918075" y="3949700"/>
            <a:ext cx="636588" cy="461963"/>
          </a:xfrm>
          <a:prstGeom prst="notchedRightArrow">
            <a:avLst/>
          </a:prstGeom>
          <a:solidFill>
            <a:srgbClr val="FFFAEB"/>
          </a:solidFill>
          <a:ln>
            <a:solidFill>
              <a:srgbClr val="FC7B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箭头: 燕尾形 24"/>
          <p:cNvSpPr/>
          <p:nvPr/>
        </p:nvSpPr>
        <p:spPr>
          <a:xfrm>
            <a:off x="4868863" y="4986338"/>
            <a:ext cx="635000" cy="461963"/>
          </a:xfrm>
          <a:prstGeom prst="notchedRightArrow">
            <a:avLst/>
          </a:prstGeom>
          <a:solidFill>
            <a:srgbClr val="FCEBFF"/>
          </a:solidFill>
          <a:ln>
            <a:solidFill>
              <a:srgbClr val="FF7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ldLvl="0" animBg="1"/>
      <p:bldP spid="13" grpId="0" bldLvl="0" animBg="1"/>
      <p:bldP spid="24" grpId="0" bldLvl="0" animBg="1"/>
      <p:bldP spid="25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椭圆 6"/>
          <p:cNvSpPr/>
          <p:nvPr/>
        </p:nvSpPr>
        <p:spPr>
          <a:xfrm>
            <a:off x="4025900" y="3173413"/>
            <a:ext cx="1290638" cy="617538"/>
          </a:xfrm>
          <a:prstGeom prst="ellipse">
            <a:avLst/>
          </a:prstGeom>
          <a:solidFill>
            <a:srgbClr val="FFFF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064250" y="3184525"/>
            <a:ext cx="1292225" cy="617538"/>
          </a:xfrm>
          <a:prstGeom prst="ellipse">
            <a:avLst/>
          </a:prstGeom>
          <a:solidFill>
            <a:srgbClr val="FDE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20750" y="3100388"/>
            <a:ext cx="7881938" cy="1925637"/>
            <a:chOff x="908427" y="1746228"/>
            <a:chExt cx="7299907" cy="1926721"/>
          </a:xfrm>
        </p:grpSpPr>
        <p:sp>
          <p:nvSpPr>
            <p:cNvPr id="10244" name="TextBox 2"/>
            <p:cNvSpPr txBox="1"/>
            <p:nvPr/>
          </p:nvSpPr>
          <p:spPr>
            <a:xfrm>
              <a:off x="2254101" y="1746228"/>
              <a:ext cx="5954233" cy="1371737"/>
            </a:xfrm>
            <a:prstGeom prst="rect">
              <a:avLst/>
            </a:prstGeom>
            <a:noFill/>
            <a:ln w="41275">
              <a:noFill/>
            </a:ln>
          </p:spPr>
          <p:txBody>
            <a:bodyPr anchor="t" anchorCtr="0">
              <a:spAutoFit/>
            </a:bodyPr>
            <a:p>
              <a:pPr>
                <a:lnSpc>
                  <a:spcPct val="130000"/>
                </a:lnSpc>
                <a:buFont typeface="Arial" panose="020B0604020202020204" pitchFamily="34" charset="0"/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身体矮而胖，头大而肥，构造简单，比人家少一个关节。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1"/>
            <a:srcRect b="10162"/>
            <a:stretch>
              <a:fillRect/>
            </a:stretch>
          </p:blipFill>
          <p:spPr>
            <a:xfrm>
              <a:off x="908427" y="1851808"/>
              <a:ext cx="1240945" cy="1821141"/>
            </a:xfrm>
            <a:prstGeom prst="rect">
              <a:avLst/>
            </a:prstGeom>
            <a:effectLst>
              <a:softEdge rad="63500"/>
            </a:effectLst>
          </p:spPr>
        </p:pic>
      </p:grpSp>
      <p:sp>
        <p:nvSpPr>
          <p:cNvPr id="16385" name="TextBox 1"/>
          <p:cNvSpPr txBox="1"/>
          <p:nvPr/>
        </p:nvSpPr>
        <p:spPr>
          <a:xfrm>
            <a:off x="850900" y="1484313"/>
            <a:ext cx="6307138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作者是如何描写大拇指的外形的？</a:t>
            </a:r>
            <a:endParaRPr lang="zh-CN" altLang="en-US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983163" y="2314575"/>
            <a:ext cx="3119437" cy="690563"/>
            <a:chOff x="2402959" y="4060415"/>
            <a:chExt cx="1808704" cy="690576"/>
          </a:xfrm>
        </p:grpSpPr>
        <p:sp>
          <p:nvSpPr>
            <p:cNvPr id="10" name="缺角矩形 29"/>
            <p:cNvSpPr/>
            <p:nvPr/>
          </p:nvSpPr>
          <p:spPr>
            <a:xfrm>
              <a:off x="2402959" y="4060415"/>
              <a:ext cx="1779249" cy="690576"/>
            </a:xfrm>
            <a:prstGeom prst="doubleWave">
              <a:avLst/>
            </a:prstGeom>
            <a:solidFill>
              <a:schemeClr val="bg1"/>
            </a:solidFill>
            <a:ln>
              <a:solidFill>
                <a:srgbClr val="FF7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10249" name="矩形 10"/>
            <p:cNvSpPr/>
            <p:nvPr/>
          </p:nvSpPr>
          <p:spPr>
            <a:xfrm>
              <a:off x="2429761" y="4084587"/>
              <a:ext cx="1781902" cy="583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3200" b="1" dirty="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语言幽默、诙谐</a:t>
              </a:r>
              <a:endPara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012950" y="2349500"/>
            <a:ext cx="2813050" cy="601663"/>
            <a:chOff x="2402959" y="4042059"/>
            <a:chExt cx="1779198" cy="601121"/>
          </a:xfrm>
        </p:grpSpPr>
        <p:sp>
          <p:nvSpPr>
            <p:cNvPr id="13" name="缺角矩形 29"/>
            <p:cNvSpPr/>
            <p:nvPr/>
          </p:nvSpPr>
          <p:spPr>
            <a:xfrm>
              <a:off x="2402959" y="4061092"/>
              <a:ext cx="1779198" cy="582088"/>
            </a:xfrm>
            <a:prstGeom prst="wedgeRectCallout">
              <a:avLst>
                <a:gd name="adj1" fmla="val 40348"/>
                <a:gd name="adj2" fmla="val 78323"/>
              </a:avLst>
            </a:prstGeom>
            <a:solidFill>
              <a:schemeClr val="bg1"/>
            </a:solidFill>
            <a:ln>
              <a:solidFill>
                <a:srgbClr val="FA623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10252" name="矩形 13"/>
            <p:cNvSpPr/>
            <p:nvPr/>
          </p:nvSpPr>
          <p:spPr>
            <a:xfrm>
              <a:off x="2463252" y="4042059"/>
              <a:ext cx="1670171" cy="58304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3200" b="1" dirty="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描写生动形象</a:t>
              </a:r>
              <a:endPara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2960688" y="4941888"/>
            <a:ext cx="1552575" cy="0"/>
          </a:xfrm>
          <a:prstGeom prst="line">
            <a:avLst/>
          </a:prstGeom>
          <a:ln w="28575">
            <a:solidFill>
              <a:srgbClr val="FA62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064250" y="4941888"/>
            <a:ext cx="350838" cy="0"/>
          </a:xfrm>
          <a:prstGeom prst="line">
            <a:avLst/>
          </a:prstGeom>
          <a:ln w="28575">
            <a:solidFill>
              <a:srgbClr val="EC3C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511800" y="4910138"/>
            <a:ext cx="1323975" cy="9525"/>
          </a:xfrm>
          <a:prstGeom prst="line">
            <a:avLst/>
          </a:prstGeom>
          <a:ln w="28575">
            <a:solidFill>
              <a:srgbClr val="EC3C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4448175" y="5026025"/>
            <a:ext cx="2338388" cy="847725"/>
            <a:chOff x="2402958" y="4359406"/>
            <a:chExt cx="1957114" cy="690576"/>
          </a:xfrm>
        </p:grpSpPr>
        <p:sp>
          <p:nvSpPr>
            <p:cNvPr id="24" name="缺角矩形 29"/>
            <p:cNvSpPr/>
            <p:nvPr/>
          </p:nvSpPr>
          <p:spPr>
            <a:xfrm>
              <a:off x="2402958" y="4359406"/>
              <a:ext cx="1957114" cy="690576"/>
            </a:xfrm>
            <a:prstGeom prst="cloudCallout">
              <a:avLst>
                <a:gd name="adj1" fmla="val -94998"/>
                <a:gd name="adj2" fmla="val -16896"/>
              </a:avLst>
            </a:prstGeom>
            <a:solidFill>
              <a:schemeClr val="bg1"/>
            </a:solidFill>
            <a:ln>
              <a:solidFill>
                <a:srgbClr val="FD67E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10258" name="矩形 24"/>
            <p:cNvSpPr/>
            <p:nvPr/>
          </p:nvSpPr>
          <p:spPr>
            <a:xfrm>
              <a:off x="2580608" y="4428831"/>
              <a:ext cx="1779198" cy="47538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3200" b="1" dirty="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对比手法</a:t>
              </a:r>
              <a:endPara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346325" y="3949700"/>
            <a:ext cx="6484938" cy="1076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（人家有二个关节，他只有一个。）</a:t>
            </a:r>
            <a:endParaRPr lang="zh-CN" altLang="en-US" sz="32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795713" y="4403725"/>
            <a:ext cx="3057525" cy="11113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6" grpId="0" bldLvl="0" animBg="1"/>
      <p:bldP spid="16385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TextBox 2"/>
          <p:cNvSpPr txBox="1"/>
          <p:nvPr/>
        </p:nvSpPr>
        <p:spPr>
          <a:xfrm>
            <a:off x="669925" y="1271588"/>
            <a:ext cx="6307138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作者是如何描写大拇指的长处的？</a:t>
            </a:r>
            <a:endParaRPr lang="zh-CN" altLang="en-US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266" name="文本框 4"/>
          <p:cNvSpPr txBox="1"/>
          <p:nvPr/>
        </p:nvSpPr>
        <p:spPr>
          <a:xfrm>
            <a:off x="3100388" y="2063750"/>
            <a:ext cx="3159125" cy="585788"/>
          </a:xfrm>
          <a:prstGeom prst="rect">
            <a:avLst/>
          </a:prstGeom>
          <a:noFill/>
          <a:ln w="6350">
            <a:noFill/>
          </a:ln>
        </p:spPr>
        <p:txBody>
          <a:bodyPr anchor="t" anchorCtr="0"/>
          <a:p>
            <a:pPr algn="just"/>
            <a:endParaRPr lang="zh-CN" altLang="en-US" sz="30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276475" y="2019300"/>
            <a:ext cx="3367088" cy="596900"/>
            <a:chOff x="2402959" y="4060415"/>
            <a:chExt cx="1839491" cy="596520"/>
          </a:xfrm>
        </p:grpSpPr>
        <p:sp>
          <p:nvSpPr>
            <p:cNvPr id="18" name="缺角矩形 29"/>
            <p:cNvSpPr/>
            <p:nvPr/>
          </p:nvSpPr>
          <p:spPr>
            <a:xfrm>
              <a:off x="2402959" y="4060415"/>
              <a:ext cx="1778782" cy="582242"/>
            </a:xfrm>
            <a:prstGeom prst="plaque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463668" y="4073107"/>
              <a:ext cx="1778782" cy="58382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Times New Roman" panose="02020603050405020304" pitchFamily="18" charset="0"/>
                </a:rPr>
                <a:t>列举具体的事例</a:t>
              </a:r>
              <a:endParaRPr kumimoji="0" lang="zh-CN" altLang="en-US" sz="3200" b="1" i="0" u="none" strike="noStrike" kern="1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575425" y="2001838"/>
            <a:ext cx="1095375" cy="684212"/>
            <a:chOff x="2402959" y="4060415"/>
            <a:chExt cx="1959970" cy="690576"/>
          </a:xfrm>
        </p:grpSpPr>
        <p:sp>
          <p:nvSpPr>
            <p:cNvPr id="21" name="缺角矩形 29"/>
            <p:cNvSpPr/>
            <p:nvPr/>
          </p:nvSpPr>
          <p:spPr>
            <a:xfrm>
              <a:off x="2402959" y="4060415"/>
              <a:ext cx="1778176" cy="690576"/>
            </a:xfrm>
            <a:prstGeom prst="doubleWave">
              <a:avLst/>
            </a:prstGeom>
            <a:solidFill>
              <a:schemeClr val="bg1"/>
            </a:solidFill>
            <a:ln>
              <a:solidFill>
                <a:srgbClr val="FD67E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11272" name="矩形 21"/>
            <p:cNvSpPr/>
            <p:nvPr/>
          </p:nvSpPr>
          <p:spPr>
            <a:xfrm>
              <a:off x="2429760" y="4092351"/>
              <a:ext cx="1933169" cy="58899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3200" b="1" dirty="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排比</a:t>
              </a:r>
              <a:endPara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081463" y="5081588"/>
            <a:ext cx="2036762" cy="596900"/>
            <a:chOff x="2402959" y="4060415"/>
            <a:chExt cx="1839491" cy="596519"/>
          </a:xfrm>
        </p:grpSpPr>
        <p:sp>
          <p:nvSpPr>
            <p:cNvPr id="24" name="缺角矩形 29"/>
            <p:cNvSpPr/>
            <p:nvPr/>
          </p:nvSpPr>
          <p:spPr>
            <a:xfrm>
              <a:off x="2402959" y="4060415"/>
              <a:ext cx="1779274" cy="582240"/>
            </a:xfrm>
            <a:prstGeom prst="wedgeRoundRectCallout">
              <a:avLst>
                <a:gd name="adj1" fmla="val 42719"/>
                <a:gd name="adj2" fmla="val -66718"/>
                <a:gd name="adj3" fmla="val 16667"/>
              </a:avLst>
            </a:prstGeom>
            <a:solidFill>
              <a:schemeClr val="bg1"/>
            </a:solidFill>
            <a:ln>
              <a:solidFill>
                <a:srgbClr val="FC7B1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2463176" y="4073107"/>
              <a:ext cx="1779274" cy="58382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Times New Roman" panose="02020603050405020304" pitchFamily="18" charset="0"/>
                </a:rPr>
                <a:t>动作描写</a:t>
              </a:r>
              <a:endParaRPr kumimoji="0" lang="zh-CN" altLang="en-US" sz="3200" b="1" i="0" u="none" strike="noStrike" kern="1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899150" y="3736975"/>
            <a:ext cx="798513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b="1" dirty="0">
                <a:latin typeface="Arial" panose="020B0604020202020204" pitchFamily="34" charset="0"/>
                <a:ea typeface="微软雅黑" panose="020B0503020204020204" pitchFamily="34" charset="-122"/>
              </a:rPr>
              <a:t>（我）</a:t>
            </a: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832725" y="3117850"/>
            <a:ext cx="808038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b="1" dirty="0">
                <a:latin typeface="Arial" panose="020B0604020202020204" pitchFamily="34" charset="0"/>
                <a:ea typeface="微软雅黑" panose="020B0503020204020204" pitchFamily="34" charset="-122"/>
              </a:rPr>
              <a:t>（我）</a:t>
            </a: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30575" y="4291013"/>
            <a:ext cx="674688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b="1" dirty="0">
                <a:latin typeface="Arial" panose="020B0604020202020204" pitchFamily="34" charset="0"/>
                <a:ea typeface="微软雅黑" panose="020B0503020204020204" pitchFamily="34" charset="-122"/>
              </a:rPr>
              <a:t>（我）</a:t>
            </a: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68375" y="4902200"/>
            <a:ext cx="895350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b="1" dirty="0">
                <a:latin typeface="Arial" panose="020B0604020202020204" pitchFamily="34" charset="0"/>
                <a:ea typeface="微软雅黑" panose="020B0503020204020204" pitchFamily="34" charset="-122"/>
              </a:rPr>
              <a:t>（我）</a:t>
            </a: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32438" y="4902200"/>
            <a:ext cx="809625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b="1" dirty="0">
                <a:latin typeface="Arial" panose="020B0604020202020204" pitchFamily="34" charset="0"/>
                <a:ea typeface="微软雅黑" panose="020B0503020204020204" pitchFamily="34" charset="-122"/>
              </a:rPr>
              <a:t>（我）</a:t>
            </a: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114550" y="5529263"/>
            <a:ext cx="823913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b="1" dirty="0">
                <a:latin typeface="Arial" panose="020B0604020202020204" pitchFamily="34" charset="0"/>
                <a:ea typeface="微软雅黑" panose="020B0503020204020204" pitchFamily="34" charset="-122"/>
              </a:rPr>
              <a:t>（我）</a:t>
            </a: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746125" y="2686050"/>
            <a:ext cx="8034338" cy="29765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例如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拉胡琴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，总由其他四指按弦，却叫他相帮扶住琴身；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水要喷出来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，叫他死力抵住</a:t>
            </a: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;</a:t>
            </a:r>
            <a:r>
              <a:rPr kumimoji="0" lang="zh-CN" altLang="en-US" sz="3000" b="1" i="0" u="none" strike="noStrike" kern="1200" cap="none" spc="11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血要流出来</a:t>
            </a:r>
            <a:r>
              <a:rPr kumimoji="0" lang="zh-CN" altLang="en-US" sz="3000" b="1" i="0" u="none" strike="noStrike" kern="1200" cap="none" spc="1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，叫他拼命按住</a:t>
            </a:r>
            <a:r>
              <a:rPr kumimoji="0" lang="en-US" altLang="zh-CN" sz="3000" b="1" i="0" u="none" strike="noStrike" kern="1200" cap="none" spc="1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;</a:t>
            </a:r>
            <a:r>
              <a:rPr kumimoji="0" lang="zh-CN" altLang="en-US" sz="3000" b="1" i="0" u="none" strike="noStrike" kern="1200" cap="none" spc="11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重东西要翻倒去</a:t>
            </a:r>
            <a:r>
              <a:rPr kumimoji="0" lang="zh-CN" altLang="en-US" sz="3000" b="1" i="0" u="none" strike="noStrike" kern="1200" cap="none" spc="1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叫他用劲扳住；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要读书了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，叫他翻书页；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要进门了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，叫他揿电铃。 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5" grpId="0"/>
      <p:bldP spid="6" grpId="0"/>
      <p:bldP spid="7" grpId="0"/>
      <p:bldP spid="8" grpId="0"/>
      <p:bldP spid="9" grpId="0"/>
      <p:bldP spid="10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95300" y="2259013"/>
            <a:ext cx="8104188" cy="20113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</a:t>
            </a:r>
            <a:r>
              <a:rPr kumimoji="0" lang="zh-CN" altLang="en-US" sz="3200" b="1" i="0" u="none" strike="noStrike" kern="1200" cap="none" spc="1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例如</a:t>
            </a:r>
            <a:r>
              <a:rPr kumimoji="0" lang="zh-CN" altLang="en-US" sz="3200" b="1" i="0" u="none" strike="noStrike" kern="1200" cap="none" spc="11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招呼人</a:t>
            </a:r>
            <a:r>
              <a:rPr kumimoji="0" lang="zh-CN" altLang="en-US" sz="3200" b="1" i="0" u="none" strike="noStrike" kern="1200" cap="none" spc="1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，都由其他四指上前点头，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他只能呆呆站在一旁。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给人搔痒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，人舒服后，感谢的是其他四指。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495300" y="2259013"/>
            <a:ext cx="8104188" cy="20113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</a:t>
            </a:r>
            <a:r>
              <a:rPr kumimoji="0" lang="zh-CN" altLang="en-US" sz="3200" b="1" i="0" u="none" strike="noStrike" kern="1200" cap="none" spc="1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例如</a:t>
            </a:r>
            <a:r>
              <a:rPr kumimoji="0" lang="zh-CN" altLang="en-US" sz="3200" b="1" i="0" u="none" strike="noStrike" kern="1200" cap="none" spc="11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招呼人</a:t>
            </a:r>
            <a:r>
              <a:rPr kumimoji="0" lang="zh-CN" altLang="en-US" sz="3200" b="1" i="0" u="none" strike="noStrike" kern="1200" cap="none" spc="1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，都由其他四指上前点头，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他只能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呆呆站在一旁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。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给人搔痒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，人舒服后，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感谢的是其他四指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568575" y="1465263"/>
            <a:ext cx="4129088" cy="717550"/>
            <a:chOff x="2419637" y="3984095"/>
            <a:chExt cx="1802683" cy="659086"/>
          </a:xfrm>
        </p:grpSpPr>
        <p:sp>
          <p:nvSpPr>
            <p:cNvPr id="7" name="缺角矩形 29"/>
            <p:cNvSpPr/>
            <p:nvPr/>
          </p:nvSpPr>
          <p:spPr>
            <a:xfrm>
              <a:off x="2419637" y="3984095"/>
              <a:ext cx="1738920" cy="659086"/>
            </a:xfrm>
            <a:prstGeom prst="doubleWave">
              <a:avLst/>
            </a:prstGeom>
            <a:solidFill>
              <a:schemeClr val="bg1"/>
            </a:solidFill>
            <a:ln>
              <a:solidFill>
                <a:srgbClr val="FD43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443201" y="4051170"/>
              <a:ext cx="1779119" cy="53660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Times New Roman" panose="02020603050405020304" pitchFamily="18" charset="0"/>
                </a:rPr>
                <a:t>再次列举具体的事例</a:t>
              </a:r>
              <a:endParaRPr kumimoji="0" lang="en-US" altLang="zh-CN" sz="3200" b="1" i="0" u="none" strike="noStrike" kern="1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39800" y="4545013"/>
            <a:ext cx="2325688" cy="865187"/>
            <a:chOff x="2248986" y="3957099"/>
            <a:chExt cx="2171338" cy="873905"/>
          </a:xfrm>
        </p:grpSpPr>
        <p:sp>
          <p:nvSpPr>
            <p:cNvPr id="10" name="缺角矩形 29"/>
            <p:cNvSpPr/>
            <p:nvPr/>
          </p:nvSpPr>
          <p:spPr>
            <a:xfrm>
              <a:off x="2248986" y="3957099"/>
              <a:ext cx="2171338" cy="873905"/>
            </a:xfrm>
            <a:prstGeom prst="cloud">
              <a:avLst/>
            </a:prstGeom>
            <a:solidFill>
              <a:schemeClr val="bg1"/>
            </a:solidFill>
            <a:ln>
              <a:solidFill>
                <a:srgbClr val="16E8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endParaRPr>
            </a:p>
          </p:txBody>
        </p:sp>
        <p:sp>
          <p:nvSpPr>
            <p:cNvPr id="12296" name="矩形 10"/>
            <p:cNvSpPr/>
            <p:nvPr/>
          </p:nvSpPr>
          <p:spPr>
            <a:xfrm>
              <a:off x="2429760" y="4076822"/>
              <a:ext cx="1933169" cy="5894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3200" b="1" dirty="0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默默奉献</a:t>
              </a:r>
              <a:endPara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419600" y="3643313"/>
            <a:ext cx="2036763" cy="596900"/>
            <a:chOff x="2402959" y="4060415"/>
            <a:chExt cx="1839491" cy="594319"/>
          </a:xfrm>
        </p:grpSpPr>
        <p:sp>
          <p:nvSpPr>
            <p:cNvPr id="13" name="缺角矩形 29"/>
            <p:cNvSpPr/>
            <p:nvPr/>
          </p:nvSpPr>
          <p:spPr>
            <a:xfrm>
              <a:off x="2402959" y="4060415"/>
              <a:ext cx="1779274" cy="583254"/>
            </a:xfrm>
            <a:prstGeom prst="wedgeRoundRectCallout">
              <a:avLst>
                <a:gd name="adj1" fmla="val -71518"/>
                <a:gd name="adj2" fmla="val -17932"/>
                <a:gd name="adj3" fmla="val 16667"/>
              </a:avLst>
            </a:prstGeom>
            <a:solidFill>
              <a:schemeClr val="bg1"/>
            </a:solidFill>
            <a:ln>
              <a:solidFill>
                <a:srgbClr val="FB79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463176" y="4073060"/>
              <a:ext cx="1779274" cy="5816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Times New Roman" panose="02020603050405020304" pitchFamily="18" charset="0"/>
                </a:rPr>
                <a:t>对比手法</a:t>
              </a:r>
              <a:endParaRPr kumimoji="0" lang="zh-CN" altLang="en-US" sz="3200" b="1" i="0" u="none" strike="noStrike" kern="1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963988" y="4602163"/>
            <a:ext cx="2193925" cy="863600"/>
            <a:chOff x="2147205" y="4052650"/>
            <a:chExt cx="2049375" cy="873082"/>
          </a:xfrm>
        </p:grpSpPr>
        <p:sp>
          <p:nvSpPr>
            <p:cNvPr id="16" name="缺角矩形 29"/>
            <p:cNvSpPr/>
            <p:nvPr/>
          </p:nvSpPr>
          <p:spPr>
            <a:xfrm>
              <a:off x="2147205" y="4052650"/>
              <a:ext cx="2034546" cy="873082"/>
            </a:xfrm>
            <a:prstGeom prst="cloud">
              <a:avLst/>
            </a:prstGeom>
            <a:solidFill>
              <a:schemeClr val="bg1"/>
            </a:solidFill>
            <a:ln>
              <a:solidFill>
                <a:srgbClr val="43F7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endParaRPr>
            </a:p>
          </p:txBody>
        </p:sp>
        <p:sp>
          <p:nvSpPr>
            <p:cNvPr id="12302" name="矩形 16"/>
            <p:cNvSpPr/>
            <p:nvPr/>
          </p:nvSpPr>
          <p:spPr>
            <a:xfrm>
              <a:off x="2263411" y="4165126"/>
              <a:ext cx="1933169" cy="58997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3200" b="1" dirty="0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不图名利</a:t>
              </a:r>
              <a:endPara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b="7240"/>
          <a:stretch>
            <a:fillRect/>
          </a:stretch>
        </p:blipFill>
        <p:spPr>
          <a:xfrm>
            <a:off x="6523038" y="3656013"/>
            <a:ext cx="1722437" cy="18986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TextBox 2"/>
          <p:cNvSpPr txBox="1"/>
          <p:nvPr/>
        </p:nvSpPr>
        <p:spPr>
          <a:xfrm>
            <a:off x="922338" y="1100138"/>
            <a:ext cx="7880350" cy="6921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3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食指最突出的特点</a:t>
            </a:r>
            <a:r>
              <a:rPr lang="en-US" altLang="zh-CN" sz="3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——</a:t>
            </a:r>
            <a:endParaRPr lang="en-US" altLang="zh-CN" sz="3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26628" name="Picture 3"/>
          <p:cNvPicPr>
            <a:picLocks noChangeAspect="1"/>
          </p:cNvPicPr>
          <p:nvPr/>
        </p:nvPicPr>
        <p:blipFill>
          <a:blip r:embed="rId1"/>
          <a:srcRect b="3394"/>
          <a:stretch>
            <a:fillRect/>
          </a:stretch>
        </p:blipFill>
        <p:spPr>
          <a:xfrm>
            <a:off x="7653338" y="2557463"/>
            <a:ext cx="1108075" cy="21875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组合 7"/>
          <p:cNvGrpSpPr/>
          <p:nvPr/>
        </p:nvGrpSpPr>
        <p:grpSpPr>
          <a:xfrm>
            <a:off x="850900" y="4464050"/>
            <a:ext cx="1644650" cy="590550"/>
            <a:chOff x="2478502" y="3625278"/>
            <a:chExt cx="1779199" cy="690576"/>
          </a:xfrm>
        </p:grpSpPr>
        <p:sp>
          <p:nvSpPr>
            <p:cNvPr id="9" name="缺角矩形 29"/>
            <p:cNvSpPr/>
            <p:nvPr/>
          </p:nvSpPr>
          <p:spPr>
            <a:xfrm>
              <a:off x="2478502" y="3625278"/>
              <a:ext cx="1779199" cy="690576"/>
            </a:xfrm>
            <a:prstGeom prst="doubleWave">
              <a:avLst/>
            </a:prstGeom>
            <a:solidFill>
              <a:schemeClr val="bg1"/>
            </a:solidFill>
            <a:ln>
              <a:solidFill>
                <a:srgbClr val="43CE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13317" name="矩形 9"/>
            <p:cNvSpPr/>
            <p:nvPr/>
          </p:nvSpPr>
          <p:spPr>
            <a:xfrm>
              <a:off x="2478502" y="3664784"/>
              <a:ext cx="1779198" cy="61038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2800" b="1" dirty="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勤奋卖力</a:t>
              </a:r>
              <a:endPara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024188" y="1887538"/>
            <a:ext cx="1885950" cy="784225"/>
            <a:chOff x="8452" y="3187"/>
            <a:chExt cx="3239" cy="1444"/>
          </a:xfrm>
        </p:grpSpPr>
        <p:sp>
          <p:nvSpPr>
            <p:cNvPr id="12" name="六边形 11"/>
            <p:cNvSpPr/>
            <p:nvPr/>
          </p:nvSpPr>
          <p:spPr>
            <a:xfrm>
              <a:off x="8452" y="3368"/>
              <a:ext cx="3239" cy="1079"/>
            </a:xfrm>
            <a:prstGeom prst="hexagon">
              <a:avLst/>
            </a:prstGeom>
            <a:solidFill>
              <a:schemeClr val="bg1">
                <a:alpha val="70000"/>
              </a:schemeClr>
            </a:solidFill>
            <a:ln w="12700">
              <a:solidFill>
                <a:srgbClr val="FD77D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000" b="0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13320" name="TextBox 4"/>
            <p:cNvSpPr txBox="1"/>
            <p:nvPr/>
          </p:nvSpPr>
          <p:spPr>
            <a:xfrm>
              <a:off x="8540" y="3187"/>
              <a:ext cx="2945" cy="144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>
                <a:lnSpc>
                  <a:spcPct val="150000"/>
                </a:lnSpc>
                <a:buFont typeface="Arial" panose="020B0604020202020204" pitchFamily="34" charset="0"/>
              </a:pPr>
              <a:r>
                <a:rPr lang="zh-CN" altLang="en-US" sz="3000" b="1" dirty="0">
                  <a:solidFill>
                    <a:srgbClr val="FF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工作复杂</a:t>
              </a:r>
              <a:endParaRPr lang="en-US" altLang="zh-CN" sz="3000" b="1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787650" y="4497388"/>
            <a:ext cx="1643063" cy="590550"/>
            <a:chOff x="2402878" y="3634931"/>
            <a:chExt cx="1779198" cy="690576"/>
          </a:xfrm>
        </p:grpSpPr>
        <p:sp>
          <p:nvSpPr>
            <p:cNvPr id="15" name="缺角矩形 29"/>
            <p:cNvSpPr/>
            <p:nvPr/>
          </p:nvSpPr>
          <p:spPr>
            <a:xfrm>
              <a:off x="2402878" y="3634931"/>
              <a:ext cx="1779198" cy="690576"/>
            </a:xfrm>
            <a:prstGeom prst="doubleWave">
              <a:avLst/>
            </a:prstGeom>
            <a:solidFill>
              <a:schemeClr val="bg1"/>
            </a:solidFill>
            <a:ln>
              <a:solidFill>
                <a:srgbClr val="39FD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13323" name="矩形 15"/>
            <p:cNvSpPr/>
            <p:nvPr/>
          </p:nvSpPr>
          <p:spPr>
            <a:xfrm>
              <a:off x="2402878" y="3674437"/>
              <a:ext cx="1779198" cy="61038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2800" b="1" dirty="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敢于探险</a:t>
              </a:r>
              <a:endPara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22338" y="3122613"/>
            <a:ext cx="1662112" cy="736600"/>
            <a:chOff x="8236" y="3203"/>
            <a:chExt cx="5112" cy="1697"/>
          </a:xfrm>
        </p:grpSpPr>
        <p:sp>
          <p:nvSpPr>
            <p:cNvPr id="21" name="缺角矩形 20"/>
            <p:cNvSpPr/>
            <p:nvPr/>
          </p:nvSpPr>
          <p:spPr>
            <a:xfrm>
              <a:off x="8236" y="3441"/>
              <a:ext cx="3862" cy="1306"/>
            </a:xfrm>
            <a:prstGeom prst="plaque">
              <a:avLst/>
            </a:prstGeom>
            <a:solidFill>
              <a:schemeClr val="bg1">
                <a:alpha val="70000"/>
              </a:schemeClr>
            </a:solidFill>
            <a:ln w="12700">
              <a:solidFill>
                <a:srgbClr val="43CE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13326" name="TextBox 4"/>
            <p:cNvSpPr txBox="1"/>
            <p:nvPr/>
          </p:nvSpPr>
          <p:spPr>
            <a:xfrm>
              <a:off x="8358" y="3203"/>
              <a:ext cx="4990" cy="169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lnSpc>
                  <a:spcPct val="150000"/>
                </a:lnSpc>
                <a:buFont typeface="Arial" panose="020B0604020202020204" pitchFamily="34" charset="0"/>
              </a:pPr>
              <a:r>
                <a:rPr lang="zh-CN" altLang="en-US" sz="2800" b="1" dirty="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全靠他</a:t>
              </a:r>
              <a:endPara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584450" y="3103563"/>
            <a:ext cx="1982788" cy="736600"/>
            <a:chOff x="8358" y="3219"/>
            <a:chExt cx="7886" cy="1700"/>
          </a:xfrm>
        </p:grpSpPr>
        <p:sp>
          <p:nvSpPr>
            <p:cNvPr id="24" name="缺角矩形 23"/>
            <p:cNvSpPr/>
            <p:nvPr/>
          </p:nvSpPr>
          <p:spPr>
            <a:xfrm>
              <a:off x="8459" y="3428"/>
              <a:ext cx="7785" cy="1304"/>
            </a:xfrm>
            <a:prstGeom prst="plaque">
              <a:avLst/>
            </a:prstGeom>
            <a:solidFill>
              <a:schemeClr val="bg1">
                <a:alpha val="70000"/>
              </a:schemeClr>
            </a:solidFill>
            <a:ln w="12700">
              <a:solidFill>
                <a:srgbClr val="39FD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13329" name="TextBox 4"/>
            <p:cNvSpPr txBox="1"/>
            <p:nvPr/>
          </p:nvSpPr>
          <p:spPr>
            <a:xfrm>
              <a:off x="8358" y="3219"/>
              <a:ext cx="7836" cy="170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>
                <a:lnSpc>
                  <a:spcPct val="150000"/>
                </a:lnSpc>
                <a:buFont typeface="Arial" panose="020B0604020202020204" pitchFamily="34" charset="0"/>
              </a:pPr>
              <a:r>
                <a:rPr lang="zh-CN" altLang="en-US" sz="2800" b="1" dirty="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试探、冒险</a:t>
              </a:r>
              <a:endPara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064125" y="3198813"/>
            <a:ext cx="2184400" cy="1125537"/>
            <a:chOff x="8068" y="3410"/>
            <a:chExt cx="15268" cy="2925"/>
          </a:xfrm>
        </p:grpSpPr>
        <p:sp>
          <p:nvSpPr>
            <p:cNvPr id="27" name="缺角矩形 26"/>
            <p:cNvSpPr/>
            <p:nvPr/>
          </p:nvSpPr>
          <p:spPr>
            <a:xfrm>
              <a:off x="8068" y="3410"/>
              <a:ext cx="15268" cy="2768"/>
            </a:xfrm>
            <a:prstGeom prst="plaque">
              <a:avLst/>
            </a:prstGeom>
            <a:solidFill>
              <a:schemeClr val="bg1">
                <a:alpha val="70000"/>
              </a:schemeClr>
            </a:solidFill>
            <a:ln w="12700">
              <a:solidFill>
                <a:srgbClr val="FE59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13332" name="TextBox 4"/>
            <p:cNvSpPr txBox="1"/>
            <p:nvPr/>
          </p:nvSpPr>
          <p:spPr>
            <a:xfrm>
              <a:off x="8897" y="3411"/>
              <a:ext cx="14146" cy="29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lnSpc>
                  <a:spcPct val="120000"/>
                </a:lnSpc>
                <a:buFont typeface="Arial" panose="020B0604020202020204" pitchFamily="34" charset="0"/>
              </a:pPr>
              <a:r>
                <a:rPr lang="zh-CN" altLang="en-US" sz="2800" b="1" dirty="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接触、消受的机会最多</a:t>
              </a:r>
              <a:endPara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372100" y="4646613"/>
            <a:ext cx="1646238" cy="590550"/>
            <a:chOff x="2476462" y="3809431"/>
            <a:chExt cx="1780551" cy="690576"/>
          </a:xfrm>
        </p:grpSpPr>
        <p:sp>
          <p:nvSpPr>
            <p:cNvPr id="30" name="缺角矩形 29"/>
            <p:cNvSpPr/>
            <p:nvPr/>
          </p:nvSpPr>
          <p:spPr>
            <a:xfrm>
              <a:off x="2476462" y="3809431"/>
              <a:ext cx="1778833" cy="690576"/>
            </a:xfrm>
            <a:prstGeom prst="doubleWave">
              <a:avLst/>
            </a:prstGeom>
            <a:solidFill>
              <a:schemeClr val="bg1"/>
            </a:solidFill>
            <a:ln>
              <a:solidFill>
                <a:srgbClr val="FE59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13335" name="矩形 30"/>
            <p:cNvSpPr/>
            <p:nvPr/>
          </p:nvSpPr>
          <p:spPr>
            <a:xfrm>
              <a:off x="2477815" y="3809582"/>
              <a:ext cx="1779198" cy="61038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buFont typeface="Arial" panose="020B0604020202020204" pitchFamily="34" charset="0"/>
              </a:pPr>
              <a:r>
                <a:rPr lang="zh-CN" altLang="en-US" sz="2800" b="1" dirty="0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不怕牺牲</a:t>
              </a:r>
              <a:endPara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26624" name="左中括号 26623"/>
          <p:cNvSpPr/>
          <p:nvPr/>
        </p:nvSpPr>
        <p:spPr>
          <a:xfrm rot="5400000">
            <a:off x="3790950" y="493713"/>
            <a:ext cx="309563" cy="4910138"/>
          </a:xfrm>
          <a:prstGeom prst="leftBracket">
            <a:avLst>
              <a:gd name="adj" fmla="val 144696"/>
            </a:avLst>
          </a:prstGeom>
          <a:ln w="28575">
            <a:solidFill>
              <a:srgbClr val="DB60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625" name="箭头: 虚尾 26624"/>
          <p:cNvSpPr/>
          <p:nvPr/>
        </p:nvSpPr>
        <p:spPr>
          <a:xfrm rot="5400000">
            <a:off x="1254919" y="3869531"/>
            <a:ext cx="588963" cy="441325"/>
          </a:xfrm>
          <a:prstGeom prst="stripedRightArrow">
            <a:avLst/>
          </a:prstGeom>
          <a:solidFill>
            <a:schemeClr val="bg1"/>
          </a:solidFill>
          <a:ln>
            <a:solidFill>
              <a:srgbClr val="43CE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箭头: 虚尾 34"/>
          <p:cNvSpPr/>
          <p:nvPr/>
        </p:nvSpPr>
        <p:spPr>
          <a:xfrm rot="5400000">
            <a:off x="3284538" y="3868738"/>
            <a:ext cx="588963" cy="442913"/>
          </a:xfrm>
          <a:prstGeom prst="stripedRightArrow">
            <a:avLst/>
          </a:prstGeom>
          <a:solidFill>
            <a:schemeClr val="bg1"/>
          </a:solidFill>
          <a:ln>
            <a:solidFill>
              <a:srgbClr val="39FD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箭头: 虚尾 35"/>
          <p:cNvSpPr/>
          <p:nvPr/>
        </p:nvSpPr>
        <p:spPr>
          <a:xfrm rot="5400000">
            <a:off x="5961063" y="4230688"/>
            <a:ext cx="388938" cy="442913"/>
          </a:xfrm>
          <a:prstGeom prst="stripedRightArrow">
            <a:avLst/>
          </a:prstGeom>
          <a:solidFill>
            <a:schemeClr val="bg1"/>
          </a:solidFill>
          <a:ln>
            <a:solidFill>
              <a:srgbClr val="FE59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6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6624" grpId="0" bldLvl="0" animBg="1"/>
    </p:bldLst>
  </p:timing>
</p:sld>
</file>

<file path=ppt/tags/tag1.xml><?xml version="1.0" encoding="utf-8"?>
<p:tagLst xmlns:p="http://schemas.openxmlformats.org/presentationml/2006/main">
  <p:tag name="PA" val="v3.0.1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7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REFSHAPE" val="605727284"/>
</p:tagLst>
</file>

<file path=ppt/tags/tag9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1523</Words>
  <Application>WPS 演示</Application>
  <PresentationFormat>全屏显示(4:3)</PresentationFormat>
  <Paragraphs>223</Paragraphs>
  <Slides>16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2" baseType="lpstr">
      <vt:lpstr>Arial</vt:lpstr>
      <vt:lpstr>宋体</vt:lpstr>
      <vt:lpstr>Wingdings</vt:lpstr>
      <vt:lpstr>Calibri</vt:lpstr>
      <vt:lpstr>Century Gothic</vt:lpstr>
      <vt:lpstr>冬青黑体简体中文 W3</vt:lpstr>
      <vt:lpstr>黑体</vt:lpstr>
      <vt:lpstr>+mn-ea</vt:lpstr>
      <vt:lpstr>Segoe Print</vt:lpstr>
      <vt:lpstr>微软雅黑</vt:lpstr>
      <vt:lpstr>楷体</vt:lpstr>
      <vt:lpstr>华文彩云</vt:lpstr>
      <vt:lpstr>Times New Roman</vt:lpstr>
      <vt:lpstr>Calibri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3</cp:revision>
  <dcterms:created xsi:type="dcterms:W3CDTF">2020-08-13T07:10:29Z</dcterms:created>
  <dcterms:modified xsi:type="dcterms:W3CDTF">2021-11-02T08:25:08Z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3495B40965CF4B18B506BFCEFF209767</vt:lpwstr>
  </property>
</Properties>
</file>