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  <p:sldId id="257" r:id="rId4"/>
    <p:sldId id="272" r:id="rId5"/>
    <p:sldId id="262" r:id="rId6"/>
    <p:sldId id="275" r:id="rId7"/>
    <p:sldId id="270" r:id="rId8"/>
    <p:sldId id="274" r:id="rId9"/>
    <p:sldId id="276" r:id="rId10"/>
    <p:sldId id="271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4000" b="0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FFFF"/>
    <a:srgbClr val="000000"/>
    <a:srgbClr val="540000"/>
    <a:srgbClr val="260000"/>
    <a:srgbClr val="A50021"/>
    <a:srgbClr val="8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390"/>
    <p:restoredTop sz="99435"/>
  </p:normalViewPr>
  <p:slideViewPr>
    <p:cSldViewPr showGuides="1">
      <p:cViewPr>
        <p:scale>
          <a:sx n="66" d="100"/>
          <a:sy n="66" d="100"/>
        </p:scale>
        <p:origin x="-181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44" descr="292754ad197b57244a36d6f1 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47"/>
          <p:cNvGrpSpPr/>
          <p:nvPr/>
        </p:nvGrpSpPr>
        <p:grpSpPr>
          <a:xfrm>
            <a:off x="3124200" y="1447800"/>
            <a:ext cx="4419600" cy="4191000"/>
            <a:chOff x="2784" y="516"/>
            <a:chExt cx="2448" cy="2460"/>
          </a:xfrm>
        </p:grpSpPr>
        <p:sp>
          <p:nvSpPr>
            <p:cNvPr id="3076" name="Rectangle 46"/>
            <p:cNvSpPr/>
            <p:nvPr/>
          </p:nvSpPr>
          <p:spPr>
            <a:xfrm>
              <a:off x="2832" y="576"/>
              <a:ext cx="2400" cy="2400"/>
            </a:xfrm>
            <a:prstGeom prst="rect">
              <a:avLst/>
            </a:prstGeom>
            <a:solidFill>
              <a:schemeClr val="tx2">
                <a:alpha val="50195"/>
              </a:schemeClr>
            </a:solidFill>
            <a:ln w="9525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dirty="0">
                <a:ea typeface="楷体_GB2312" pitchFamily="49" charset="-122"/>
              </a:endParaRPr>
            </a:p>
          </p:txBody>
        </p:sp>
        <p:pic>
          <p:nvPicPr>
            <p:cNvPr id="3077" name="Picture 45" descr="2_200908131356192dani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84" y="516"/>
              <a:ext cx="2395" cy="241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4" descr="CXQD_0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Text Box 4"/>
          <p:cNvSpPr txBox="1"/>
          <p:nvPr/>
        </p:nvSpPr>
        <p:spPr>
          <a:xfrm>
            <a:off x="1600200" y="2727325"/>
            <a:ext cx="6477000" cy="1006475"/>
          </a:xfrm>
          <a:prstGeom prst="rect">
            <a:avLst/>
          </a:prstGeom>
          <a:solidFill>
            <a:srgbClr val="FFFFFF">
              <a:alpha val="81960"/>
            </a:srgbClr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 dirty="0">
                <a:latin typeface="楷体_GB2312" pitchFamily="49" charset="-122"/>
                <a:ea typeface="楷体_GB2312" pitchFamily="49" charset="-122"/>
              </a:rPr>
              <a:t>童年的发现</a:t>
            </a:r>
            <a:r>
              <a:rPr lang="zh-CN" altLang="en-US" sz="6000" dirty="0">
                <a:ea typeface="楷体_GB2312" pitchFamily="49" charset="-122"/>
              </a:rPr>
              <a:t> </a:t>
            </a:r>
            <a:endParaRPr lang="zh-CN" altLang="en-US" sz="6000" dirty="0"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12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 Box 4"/>
          <p:cNvSpPr txBox="1"/>
          <p:nvPr/>
        </p:nvSpPr>
        <p:spPr>
          <a:xfrm>
            <a:off x="228600" y="1681163"/>
            <a:ext cx="8915400" cy="2462212"/>
          </a:xfrm>
          <a:prstGeom prst="rect">
            <a:avLst/>
          </a:prstGeom>
          <a:solidFill>
            <a:srgbClr val="FFFFFF">
              <a:alpha val="81960"/>
            </a:srgbClr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>
                <a:ea typeface="楷体_GB2312" pitchFamily="49" charset="-122"/>
              </a:rPr>
              <a:t>1.</a:t>
            </a:r>
            <a:r>
              <a:rPr lang="zh-CN" altLang="en-US" sz="4400" dirty="0">
                <a:ea typeface="楷体_GB2312" pitchFamily="49" charset="-122"/>
              </a:rPr>
              <a:t>自由地、小声地读课文，读准字音，读通句子。</a:t>
            </a:r>
            <a:endParaRPr lang="en-US" altLang="zh-CN" sz="4400"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>
                <a:ea typeface="楷体_GB2312" pitchFamily="49" charset="-122"/>
              </a:rPr>
              <a:t>2.</a:t>
            </a:r>
            <a:r>
              <a:rPr lang="zh-CN" altLang="en-US" sz="4400" dirty="0">
                <a:ea typeface="楷体_GB2312" pitchFamily="49" charset="-122"/>
              </a:rPr>
              <a:t>想一想：课文讲了一件什么事？</a:t>
            </a:r>
            <a:endParaRPr lang="zh-CN" altLang="en-US" sz="4400" dirty="0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4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charRg st="24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814" name="Text Box 310"/>
          <p:cNvSpPr txBox="1"/>
          <p:nvPr/>
        </p:nvSpPr>
        <p:spPr>
          <a:xfrm>
            <a:off x="152400" y="1219200"/>
            <a:ext cx="8991600" cy="3416300"/>
          </a:xfrm>
          <a:prstGeom prst="rect">
            <a:avLst/>
          </a:prstGeom>
          <a:solidFill>
            <a:schemeClr val="bg1">
              <a:alpha val="87842"/>
            </a:schemeClr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读读下列词语：</a:t>
            </a:r>
            <a:endParaRPr lang="zh-CN" altLang="en-US" sz="4000" dirty="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dirty="0">
                <a:latin typeface="楷体_GB2312" pitchFamily="49" charset="-122"/>
                <a:ea typeface="楷体_GB2312" pitchFamily="49" charset="-122"/>
              </a:rPr>
              <a:t>默不作声    情不自禁   随心所欲       </a:t>
            </a:r>
            <a:endParaRPr lang="zh-CN" altLang="en-US" sz="4400" dirty="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dirty="0">
                <a:latin typeface="楷体_GB2312" pitchFamily="49" charset="-122"/>
                <a:ea typeface="楷体_GB2312" pitchFamily="49" charset="-122"/>
              </a:rPr>
              <a:t>一本正经    不怀好意   自我安慰      </a:t>
            </a:r>
            <a:endParaRPr lang="zh-CN" altLang="en-US" sz="4400" dirty="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dirty="0">
                <a:latin typeface="楷体_GB2312" pitchFamily="49" charset="-122"/>
                <a:ea typeface="楷体_GB2312" pitchFamily="49" charset="-122"/>
              </a:rPr>
              <a:t>绞尽脑汁    翻来覆去   妨  碍         困  窘      天  赋     痴  迷</a:t>
            </a:r>
            <a:endParaRPr lang="zh-CN" altLang="en-US" sz="44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47" name="Text Box 311"/>
          <p:cNvSpPr txBox="1"/>
          <p:nvPr/>
        </p:nvSpPr>
        <p:spPr>
          <a:xfrm>
            <a:off x="3032125" y="6288088"/>
            <a:ext cx="19970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4000" dirty="0">
              <a:ea typeface="楷体_GB2312" pitchFamily="49" charset="-122"/>
            </a:endParaRPr>
          </a:p>
        </p:txBody>
      </p:sp>
      <p:sp>
        <p:nvSpPr>
          <p:cNvPr id="6148" name="Text Box 312"/>
          <p:cNvSpPr txBox="1"/>
          <p:nvPr/>
        </p:nvSpPr>
        <p:spPr>
          <a:xfrm>
            <a:off x="4191000" y="6507163"/>
            <a:ext cx="19970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4000" dirty="0"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18" descr="292754ad197b57244a36d6f1"/>
          <p:cNvPicPr>
            <a:picLocks noChangeAspect="1"/>
          </p:cNvPicPr>
          <p:nvPr/>
        </p:nvPicPr>
        <p:blipFill>
          <a:blip r:embed="rId1">
            <a:lum bright="50000" contrast="-80000"/>
          </a:blip>
          <a:srcRect b="836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10" descr="28443_2009081111080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1138" y="9666288"/>
            <a:ext cx="12192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920" name="Text Box 16"/>
          <p:cNvSpPr txBox="1"/>
          <p:nvPr/>
        </p:nvSpPr>
        <p:spPr>
          <a:xfrm>
            <a:off x="190500" y="3257550"/>
            <a:ext cx="8910638" cy="193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再次浏览课文，请找出自己最感兴趣的句子，反复读一读，并结合上下文谈谈自己从中读出了些什么。</a:t>
            </a:r>
            <a:endParaRPr lang="zh-CN" altLang="en-US" sz="4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3" name="TextBox 1"/>
          <p:cNvSpPr txBox="1"/>
          <p:nvPr/>
        </p:nvSpPr>
        <p:spPr>
          <a:xfrm>
            <a:off x="190500" y="609600"/>
            <a:ext cx="8153400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>
                <a:ea typeface="楷体_GB2312" pitchFamily="49" charset="-122"/>
              </a:rPr>
              <a:t>1.</a:t>
            </a:r>
            <a:r>
              <a:rPr lang="zh-CN" altLang="en-US" sz="4000" dirty="0">
                <a:ea typeface="楷体_GB2312" pitchFamily="49" charset="-122"/>
              </a:rPr>
              <a:t>默读课文，用自己的话说说“我”发现了什么，是怎样发现的。与同桌交流。</a:t>
            </a:r>
            <a:endParaRPr lang="zh-CN" altLang="en-US" sz="4000" dirty="0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194" name="Picture 18" descr="292754ad197b57244a36d6f1"/>
          <p:cNvPicPr>
            <a:picLocks noChangeAspect="1"/>
          </p:cNvPicPr>
          <p:nvPr/>
        </p:nvPicPr>
        <p:blipFill>
          <a:blip r:embed="rId2">
            <a:lum bright="50000" contrast="-80000"/>
          </a:blip>
          <a:srcRect b="836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Picture 10" descr="28443_2009081111080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1138" y="9666288"/>
            <a:ext cx="12192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919" name="Text Box 15"/>
          <p:cNvSpPr txBox="1"/>
          <p:nvPr/>
        </p:nvSpPr>
        <p:spPr>
          <a:xfrm>
            <a:off x="152400" y="381000"/>
            <a:ext cx="8991600" cy="2862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读完这句话，你大概会忍不住哈哈大笑。愿意笑你就笑吧，反正笑声不会给你招来祸患。我跟你可不同，三年前，有一次我想起了自己的发现，情不自禁笑出了声，竟使我当众受到了惩罚。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3920" name="Text Box 16"/>
          <p:cNvSpPr txBox="1"/>
          <p:nvPr/>
        </p:nvSpPr>
        <p:spPr>
          <a:xfrm>
            <a:off x="190500" y="3257550"/>
            <a:ext cx="8910638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我以为在同学中间只有我一个人具有飞行的天赋。可是有一天，我终于弄明白了，每到夜晚，我的小伙伴也都会在梦中飞腾。</a:t>
            </a: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3921" name="Text Box 17"/>
          <p:cNvSpPr txBox="1"/>
          <p:nvPr/>
        </p:nvSpPr>
        <p:spPr>
          <a:xfrm>
            <a:off x="152400" y="5092700"/>
            <a:ext cx="894873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我明白了</a:t>
            </a:r>
            <a:r>
              <a:rPr lang="en-US" altLang="zh-CN" sz="3600" b="1">
                <a:latin typeface="宋体" panose="02010600030101010101" pitchFamily="2" charset="-122"/>
                <a:ea typeface="楷体_GB2312" pitchFamily="49" charset="-122"/>
              </a:rPr>
              <a:t>——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世界上所有重大的发现与发明，有时还面临着受到驱逐和迫害的风险。</a:t>
            </a: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9" grpId="0"/>
      <p:bldP spid="123920" grpId="0"/>
      <p:bldP spid="1239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18" descr="292754ad197b57244a36d6f1"/>
          <p:cNvPicPr>
            <a:picLocks noChangeAspect="1"/>
          </p:cNvPicPr>
          <p:nvPr/>
        </p:nvPicPr>
        <p:blipFill>
          <a:blip r:embed="rId1">
            <a:lum bright="50000" contrast="-80000"/>
          </a:blip>
          <a:srcRect b="836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10" descr="28443_2009081111080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1138" y="9666288"/>
            <a:ext cx="12192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TextBox 2"/>
          <p:cNvSpPr txBox="1"/>
          <p:nvPr/>
        </p:nvSpPr>
        <p:spPr>
          <a:xfrm>
            <a:off x="381000" y="1295400"/>
            <a:ext cx="8610600" cy="4400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ea typeface="楷体_GB2312" pitchFamily="49" charset="-122"/>
              </a:rPr>
              <a:t>说一说：</a:t>
            </a:r>
            <a:endParaRPr lang="en-US" altLang="zh-CN" sz="4400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 dirty="0">
                <a:ea typeface="楷体_GB2312" pitchFamily="49" charset="-122"/>
              </a:rPr>
              <a:t>      </a:t>
            </a:r>
            <a:endParaRPr lang="en-US" altLang="zh-CN" sz="4400" b="1"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ea typeface="楷体_GB2312" pitchFamily="49" charset="-122"/>
              </a:rPr>
              <a:t>       联系自己的课外阅读知识或者搜集到的有关科学家的故事，谈谈自己曾经的发现与体会。</a:t>
            </a:r>
            <a:endParaRPr lang="zh-CN" altLang="en-US" sz="4800" b="1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18" descr="292754ad197b57244a36d6f1"/>
          <p:cNvPicPr>
            <a:picLocks noChangeAspect="1"/>
          </p:cNvPicPr>
          <p:nvPr/>
        </p:nvPicPr>
        <p:blipFill>
          <a:blip r:embed="rId1">
            <a:lum bright="50000" contrast="-80000"/>
          </a:blip>
          <a:srcRect b="8366"/>
          <a:stretch>
            <a:fillRect/>
          </a:stretch>
        </p:blipFill>
        <p:spPr>
          <a:xfrm>
            <a:off x="1905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10" descr="28443_2009081111080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1138" y="9666288"/>
            <a:ext cx="12192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Box 1"/>
          <p:cNvSpPr txBox="1"/>
          <p:nvPr/>
        </p:nvSpPr>
        <p:spPr>
          <a:xfrm>
            <a:off x="935038" y="1066800"/>
            <a:ext cx="7751762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latin typeface="Arial" panose="020B0604020202020204" pitchFamily="34" charset="0"/>
              </a:rPr>
              <a:t>1.</a:t>
            </a:r>
            <a:r>
              <a:rPr lang="zh-CN" altLang="en-US" dirty="0">
                <a:latin typeface="Arial" panose="020B0604020202020204" pitchFamily="34" charset="0"/>
              </a:rPr>
              <a:t>围绕</a:t>
            </a:r>
            <a:r>
              <a:rPr lang="en-US" altLang="zh-CN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</a:rPr>
              <a:t>童年的发现</a:t>
            </a:r>
            <a:r>
              <a:rPr lang="en-US" altLang="zh-CN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，你有什么收获或启发？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3200400"/>
            <a:ext cx="75438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latin typeface="Arial" panose="020B0604020202020204" pitchFamily="34" charset="0"/>
              </a:rPr>
              <a:t>2.</a:t>
            </a:r>
            <a:r>
              <a:rPr lang="zh-CN" altLang="en-US" dirty="0">
                <a:latin typeface="Arial" panose="020B0604020202020204" pitchFamily="34" charset="0"/>
              </a:rPr>
              <a:t>请对童年的“我”作出评价。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0688" y="4038600"/>
            <a:ext cx="9637712" cy="2554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“我”是一个（      ）的少年。“我”</a:t>
            </a:r>
            <a:endParaRPr lang="en-US" altLang="zh-CN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之所以被老师驱逐出教室，是因为（           ）。</a:t>
            </a:r>
            <a:endParaRPr lang="zh-CN" altLang="en-US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9" descr="200808190522017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4936" name="Text Box 8"/>
          <p:cNvSpPr txBox="1"/>
          <p:nvPr/>
        </p:nvSpPr>
        <p:spPr>
          <a:xfrm>
            <a:off x="609600" y="2438400"/>
            <a:ext cx="8534400" cy="155575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以“童年趣事”为题，写一个小片断。</a:t>
            </a:r>
            <a:r>
              <a:rPr lang="zh-CN" altLang="en-US" sz="4800" b="1" dirty="0">
                <a:ea typeface="楷体_GB2312" pitchFamily="49" charset="-122"/>
              </a:rPr>
              <a:t> </a:t>
            </a:r>
            <a:endParaRPr lang="zh-CN" altLang="en-US" sz="4800" b="1" dirty="0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6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</Words>
  <Application>WPS 演示</Application>
  <PresentationFormat>在屏幕上显示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楷体_GB2312</vt:lpstr>
      <vt:lpstr>新宋体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294</cp:revision>
  <dcterms:created xsi:type="dcterms:W3CDTF">2021-11-02T08:27:42Z</dcterms:created>
  <dcterms:modified xsi:type="dcterms:W3CDTF">2021-11-02T08:27:54Z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07530A33B271421F9A46C1A07994CDE1</vt:lpwstr>
  </property>
  <property fmtid="{D5CDD505-2E9C-101B-9397-08002B2CF9AE}" pid="4" name="KSOProductBuildVer">
    <vt:lpwstr>2052-11.1.0.10938</vt:lpwstr>
  </property>
</Properties>
</file>