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14" r:id="rId3"/>
    <p:sldId id="404" r:id="rId5"/>
    <p:sldId id="405" r:id="rId6"/>
    <p:sldId id="406" r:id="rId7"/>
    <p:sldId id="407" r:id="rId8"/>
    <p:sldId id="408" r:id="rId9"/>
    <p:sldId id="409" r:id="rId10"/>
    <p:sldId id="410" r:id="rId11"/>
    <p:sldId id="411" r:id="rId12"/>
    <p:sldId id="412" r:id="rId13"/>
    <p:sldId id="413" r:id="rId14"/>
  </p:sldIdLst>
  <p:sldSz cx="9144000" cy="5143500" type="screen16x9"/>
  <p:notesSz cx="6858000" cy="9144000"/>
  <p:custDataLst>
    <p:tags r:id="rId19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xxk" initials="z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81" autoAdjust="0"/>
    <p:restoredTop sz="94660"/>
  </p:normalViewPr>
  <p:slideViewPr>
    <p:cSldViewPr snapToGrid="0">
      <p:cViewPr varScale="1">
        <p:scale>
          <a:sx n="94" d="100"/>
          <a:sy n="94" d="100"/>
        </p:scale>
        <p:origin x="84" y="228"/>
      </p:cViewPr>
      <p:guideLst>
        <p:guide orient="horz"/>
        <p:guide pos="575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1.xml"/><Relationship Id="rId18" Type="http://schemas.openxmlformats.org/officeDocument/2006/relationships/commentAuthors" Target="commentAuthors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D6E326-7A8B-4A2F-AFB5-FABE8D94FF5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8B8799-C4E5-4DE5-B743-0D2BA5D5479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8B8799-C4E5-4DE5-B743-0D2BA5D547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emf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1474626" y="1136758"/>
            <a:ext cx="5771409" cy="114004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200"/>
              <a:t>   </a:t>
            </a:r>
            <a:endParaRPr kumimoji="1" lang="zh-CN" altLang="en-US" sz="1200"/>
          </a:p>
        </p:txBody>
      </p:sp>
      <p:sp>
        <p:nvSpPr>
          <p:cNvPr id="29" name="TextBox 3"/>
          <p:cNvSpPr txBox="1">
            <a:spLocks noChangeArrowheads="1"/>
          </p:cNvSpPr>
          <p:nvPr/>
        </p:nvSpPr>
        <p:spPr bwMode="auto">
          <a:xfrm>
            <a:off x="1654071" y="1412227"/>
            <a:ext cx="5411567" cy="588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7466" tIns="48733" rIns="97466" bIns="48733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zh-CN" sz="32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口语交际：我们都来讲笑话</a:t>
            </a:r>
            <a:endParaRPr lang="zh-CN" altLang="zh-CN" sz="32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TextBox 4"/>
          <p:cNvSpPr txBox="1">
            <a:spLocks noChangeArrowheads="1"/>
          </p:cNvSpPr>
          <p:nvPr/>
        </p:nvSpPr>
        <p:spPr bwMode="auto">
          <a:xfrm>
            <a:off x="2885379" y="2696114"/>
            <a:ext cx="2722563" cy="403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66" tIns="48733" rIns="97466" bIns="48733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>
                <a:solidFill>
                  <a:srgbClr val="8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RJ</a:t>
            </a:r>
            <a:r>
              <a:rPr lang="en-US" altLang="zh-CN" sz="2000" b="1">
                <a:solidFill>
                  <a:srgbClr val="8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  </a:t>
            </a:r>
            <a:r>
              <a:rPr lang="zh-CN" altLang="en-US" sz="2000" b="1">
                <a:solidFill>
                  <a:srgbClr val="8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五年级下册 </a:t>
            </a:r>
            <a:endParaRPr lang="zh-CN" altLang="en-US" sz="2000" b="1">
              <a:solidFill>
                <a:srgbClr val="800000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5"/>
          <p:cNvPicPr>
            <a:picLocks noChangeAspect="1"/>
          </p:cNvPicPr>
          <p:nvPr/>
        </p:nvPicPr>
        <p:blipFill>
          <a:blip r:embed="rId1"/>
          <a:srcRect b="26118"/>
          <a:stretch>
            <a:fillRect/>
          </a:stretch>
        </p:blipFill>
        <p:spPr>
          <a:xfrm>
            <a:off x="2900251" y="-186973"/>
            <a:ext cx="3067050" cy="9540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26" name="矩形 1"/>
          <p:cNvSpPr/>
          <p:nvPr/>
        </p:nvSpPr>
        <p:spPr>
          <a:xfrm>
            <a:off x="630205" y="975535"/>
            <a:ext cx="7985125" cy="332975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65430" indent="-265430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005" indent="-200025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Tx/>
              <a:buFont typeface="Verdana" panose="020B0604030504040204" pitchFamily="34" charset="0"/>
              <a:buChar char="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130" indent="-182880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ED3742"/>
              </a:buClr>
              <a:buSzTx/>
              <a:buFont typeface="Wingdings 2" panose="05020102010507070707" pitchFamily="18" charset="2"/>
              <a:buChar char="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255" indent="-182880" algn="l" rtl="0" eaLnBrk="0" fontAlgn="base" hangingPunct="0">
              <a:spcBef>
                <a:spcPts val="225"/>
              </a:spcBef>
              <a:spcAft>
                <a:spcPct val="0"/>
              </a:spcAft>
              <a:buClr>
                <a:srgbClr val="ED3742"/>
              </a:buClr>
              <a:buSzPct val="112000"/>
              <a:buFont typeface="Verdana" panose="020B0604030504040204" pitchFamily="34" charset="0"/>
              <a:buChar char="◦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79525" indent="-182880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Tx/>
              <a:buFont typeface="Wingdings 2" panose="05020102010507070707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627380" defTabSz="457200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None/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桂龙到范村集上卖核桃。他旁边是个卖枣的。卖枣的嗓音清亮，高声叫道：“哎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卖枣喽，卖枣喽，上等的好枣：大枣小核，小枣没核！”一会儿工夫，一褡裢枣就被人抢购一空。桂龙一见，很受启发，也拉长声调，高声吆喝：“哎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卖核桃，卖核桃，大核桃小仁，小核桃没仁！” 尽管他喊破了嗓子，还是招不来买主。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63563" y="1033463"/>
            <a:ext cx="7993062" cy="23069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65430" indent="-265430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005" indent="-200025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Tx/>
              <a:buFont typeface="Verdana" panose="020B0604030504040204" pitchFamily="34" charset="0"/>
              <a:buChar char="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130" indent="-182880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ED3742"/>
              </a:buClr>
              <a:buSzTx/>
              <a:buFont typeface="Wingdings 2" panose="05020102010507070707" pitchFamily="18" charset="2"/>
              <a:buChar char="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255" indent="-182880" algn="l" rtl="0" eaLnBrk="0" fontAlgn="base" hangingPunct="0">
              <a:spcBef>
                <a:spcPts val="225"/>
              </a:spcBef>
              <a:spcAft>
                <a:spcPct val="0"/>
              </a:spcAft>
              <a:buClr>
                <a:srgbClr val="ED3742"/>
              </a:buClr>
              <a:buSzPct val="112000"/>
              <a:buFont typeface="Verdana" panose="020B0604030504040204" pitchFamily="34" charset="0"/>
              <a:buChar char="◦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79525" indent="-182880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Tx/>
              <a:buFont typeface="Wingdings 2" panose="05020102010507070707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457200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None/>
            </a:pPr>
            <a:r>
              <a:rPr lang="zh-CN" altLang="en-US" sz="3200" b="1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评析：</a:t>
            </a:r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en-US" altLang="zh-CN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defTabSz="457200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None/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做事要从实际出发，不能盲目照搬别人的经验。</a:t>
            </a:r>
            <a:endParaRPr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036300" y="11430000"/>
            <a:ext cx="342900" cy="266700"/>
          </a:xfrm>
          <a:prstGeom prst="cube">
            <a:avLst/>
          </a:prstGeom>
        </p:spPr>
      </p:pic>
      <p:pic>
        <p:nvPicPr>
          <p:cNvPr id="4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0248900" y="11709400"/>
            <a:ext cx="355600" cy="266700"/>
          </a:xfrm>
          <a:prstGeom prst="cub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023731" y="735496"/>
            <a:ext cx="186855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>
                <a:solidFill>
                  <a:srgbClr val="FF33CC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小笑话</a:t>
            </a:r>
            <a:br>
              <a:rPr lang="zh-CN" altLang="en-US" sz="3200">
                <a:latin typeface="华文彩云" panose="02010800040101010101" pitchFamily="2" charset="-122"/>
                <a:ea typeface="华文彩云" panose="02010800040101010101" pitchFamily="2" charset="-122"/>
              </a:rPr>
            </a:br>
            <a:endParaRPr lang="zh-CN" altLang="en-US" sz="3200"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212574" y="1459544"/>
            <a:ext cx="6539948" cy="2862322"/>
            <a:chOff x="1212574" y="1048726"/>
            <a:chExt cx="6539948" cy="2862322"/>
          </a:xfrm>
        </p:grpSpPr>
        <p:sp>
          <p:nvSpPr>
            <p:cNvPr id="8" name="圆角矩形 7"/>
            <p:cNvSpPr/>
            <p:nvPr/>
          </p:nvSpPr>
          <p:spPr>
            <a:xfrm>
              <a:off x="1212574" y="1058518"/>
              <a:ext cx="6539948" cy="2852530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212574" y="1048726"/>
              <a:ext cx="6361044" cy="28623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457200">
                <a:lnSpc>
                  <a:spcPct val="150000"/>
                </a:lnSpc>
              </a:pPr>
              <a:r>
                <a:rPr lang="zh-CN" altLang="en-US" sz="2400" b="1">
                  <a:latin typeface="宋体" panose="02010600030101010101" pitchFamily="2" charset="-122"/>
                  <a:ea typeface="宋体" panose="02010600030101010101" pitchFamily="2" charset="-122"/>
                </a:rPr>
                <a:t>小聪说</a:t>
              </a:r>
              <a:r>
                <a:rPr lang="en-US" altLang="zh-CN" sz="2400" b="1">
                  <a:latin typeface="宋体" panose="02010600030101010101" pitchFamily="2" charset="-122"/>
                  <a:ea typeface="宋体" panose="02010600030101010101" pitchFamily="2" charset="-122"/>
                </a:rPr>
                <a:t>:“</a:t>
              </a:r>
              <a:r>
                <a:rPr lang="zh-CN" altLang="en-US" sz="2400" b="1">
                  <a:latin typeface="宋体" panose="02010600030101010101" pitchFamily="2" charset="-122"/>
                  <a:ea typeface="宋体" panose="02010600030101010101" pitchFamily="2" charset="-122"/>
                </a:rPr>
                <a:t>小萌。我来拿“新闻这个词造句吧</a:t>
              </a:r>
              <a:r>
                <a:rPr lang="en-US" altLang="zh-CN" sz="2400" b="1">
                  <a:latin typeface="宋体" panose="02010600030101010101" pitchFamily="2" charset="-122"/>
                  <a:ea typeface="宋体" panose="02010600030101010101" pitchFamily="2" charset="-122"/>
                </a:rPr>
                <a:t>!</a:t>
              </a:r>
              <a:r>
                <a:rPr lang="zh-CN" altLang="en-US" sz="2400" b="1">
                  <a:latin typeface="宋体" panose="02010600030101010101" pitchFamily="2" charset="-122"/>
                  <a:ea typeface="宋体" panose="02010600030101010101" pitchFamily="2" charset="-122"/>
                </a:rPr>
                <a:t>我先来。周日，我们在家一边吃饭，看电视里的</a:t>
              </a:r>
              <a:r>
                <a:rPr lang="zh-CN" altLang="en-US" sz="2400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新闻</a:t>
              </a:r>
              <a:r>
                <a:rPr lang="zh-CN" altLang="en-US" sz="2400" b="1">
                  <a:latin typeface="宋体" panose="02010600030101010101" pitchFamily="2" charset="-122"/>
                  <a:ea typeface="宋体" panose="02010600030101010101" pitchFamily="2" charset="-122"/>
                </a:rPr>
                <a:t>。”</a:t>
              </a:r>
              <a:br>
                <a:rPr lang="zh-CN" altLang="en-US" sz="2400" b="1">
                  <a:latin typeface="宋体" panose="02010600030101010101" pitchFamily="2" charset="-122"/>
                  <a:ea typeface="宋体" panose="02010600030101010101" pitchFamily="2" charset="-122"/>
                </a:rPr>
              </a:br>
              <a:r>
                <a:rPr lang="zh-CN" altLang="en-US" sz="2400" b="1">
                  <a:latin typeface="宋体" panose="02010600030101010101" pitchFamily="2" charset="-122"/>
                  <a:ea typeface="宋体" panose="02010600030101010101" pitchFamily="2" charset="-122"/>
                </a:rPr>
                <a:t>   小萌支吾了半天说</a:t>
              </a:r>
              <a:r>
                <a:rPr lang="en-US" altLang="zh-CN" sz="2400" b="1">
                  <a:latin typeface="宋体" panose="02010600030101010101" pitchFamily="2" charset="-122"/>
                  <a:ea typeface="宋体" panose="02010600030101010101" pitchFamily="2" charset="-122"/>
                </a:rPr>
                <a:t>:“</a:t>
              </a:r>
              <a:r>
                <a:rPr lang="zh-CN" altLang="en-US" sz="2400" b="1">
                  <a:latin typeface="宋体" panose="02010600030101010101" pitchFamily="2" charset="-122"/>
                  <a:ea typeface="宋体" panose="02010600030101010101" pitchFamily="2" charset="-122"/>
                </a:rPr>
                <a:t>那个，我的袜子看起来很</a:t>
              </a:r>
              <a:r>
                <a:rPr lang="zh-CN" altLang="en-US" sz="2400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新</a:t>
              </a:r>
              <a:r>
                <a:rPr lang="zh-CN" altLang="en-US" sz="2400" b="1">
                  <a:latin typeface="宋体" panose="02010600030101010101" pitchFamily="2" charset="-122"/>
                  <a:ea typeface="宋体" panose="02010600030101010101" pitchFamily="2" charset="-122"/>
                </a:rPr>
                <a:t>，</a:t>
              </a:r>
              <a:r>
                <a:rPr lang="zh-CN" altLang="en-US" sz="2400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闻</a:t>
              </a:r>
              <a:r>
                <a:rPr lang="zh-CN" altLang="en-US" sz="2400" b="1">
                  <a:latin typeface="宋体" panose="02010600030101010101" pitchFamily="2" charset="-122"/>
                  <a:ea typeface="宋体" panose="02010600030101010101" pitchFamily="2" charset="-122"/>
                </a:rPr>
                <a:t>起来很臭。”</a:t>
              </a:r>
              <a:endParaRPr lang="zh-CN" altLang="en-US" sz="2400" b="1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pic>
        <p:nvPicPr>
          <p:cNvPr id="11265" name="Picture 1" descr="C:\Users\Administrator\AppData\Roaming\Tencent\Users\541737432\QQ\WinTemp\RichOle\N21DLW36(5`0J}OJZ2ZP_Z1.png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7752522" y="775252"/>
            <a:ext cx="1325217" cy="15985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6" name="Picture 2" descr="C:\Users\Administrator\AppData\Roaming\Tencent\Users\541737432\QQ\WinTemp\RichOle\QR98PG6YYE1(KSTHFQO_{U9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 rot="1336382">
            <a:off x="7404650" y="3041374"/>
            <a:ext cx="1676400" cy="1857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7" name="Picture 3" descr="C:\Users\Administrator\AppData\Roaming\Tencent\Users\541737432\QQ\WinTemp\RichOle\ZTJS3YSP$%2{{032S_U8P(R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0" y="735496"/>
            <a:ext cx="1212574" cy="13413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30250" y="832269"/>
            <a:ext cx="7807325" cy="1801172"/>
            <a:chOff x="730250" y="747368"/>
            <a:chExt cx="7683500" cy="1616420"/>
          </a:xfrm>
        </p:grpSpPr>
        <p:sp>
          <p:nvSpPr>
            <p:cNvPr id="22533" name="AutoShape 508"/>
            <p:cNvSpPr/>
            <p:nvPr/>
          </p:nvSpPr>
          <p:spPr>
            <a:xfrm>
              <a:off x="730250" y="754063"/>
              <a:ext cx="7683500" cy="1609725"/>
            </a:xfrm>
            <a:prstGeom prst="roundRect">
              <a:avLst>
                <a:gd name="adj" fmla="val 5074"/>
              </a:avLst>
            </a:prstGeom>
            <a:solidFill>
              <a:srgbClr val="FFFFFF"/>
            </a:solidFill>
            <a:ln w="57150" cap="flat" cmpd="sng">
              <a:solidFill>
                <a:srgbClr val="99CC0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265430" indent="-265430" algn="l" rtl="0" eaLnBrk="0" fontAlgn="base" hangingPunct="0">
                <a:spcBef>
                  <a:spcPts val="25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48005" indent="-200025" algn="l" rtl="0" eaLnBrk="0" fontAlgn="base" hangingPunct="0">
                <a:spcBef>
                  <a:spcPts val="25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Verdana" panose="020B0604030504040204" pitchFamily="34" charset="0"/>
                <a:buChar char="◦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86130" indent="-182880" algn="l" rtl="0" eaLnBrk="0" fontAlgn="base" hangingPunct="0">
                <a:spcBef>
                  <a:spcPts val="250"/>
                </a:spcBef>
                <a:spcAft>
                  <a:spcPct val="0"/>
                </a:spcAft>
                <a:buClr>
                  <a:srgbClr val="ED3742"/>
                </a:buClr>
                <a:buSzTx/>
                <a:buFont typeface="Wingdings 2" panose="05020102010507070707" pitchFamily="18" charset="2"/>
                <a:buChar char=""/>
                <a:defRPr sz="2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4255" indent="-182880" algn="l" rtl="0" eaLnBrk="0" fontAlgn="base" hangingPunct="0">
                <a:spcBef>
                  <a:spcPts val="225"/>
                </a:spcBef>
                <a:spcAft>
                  <a:spcPct val="0"/>
                </a:spcAft>
                <a:buClr>
                  <a:srgbClr val="ED3742"/>
                </a:buClr>
                <a:buSzPct val="112000"/>
                <a:buFont typeface="Verdana" panose="020B0604030504040204" pitchFamily="34" charset="0"/>
                <a:buChar char="◦"/>
                <a:defRPr sz="1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279525" indent="-182880" algn="l" rtl="0" eaLnBrk="0" fontAlgn="base" hangingPunct="0">
                <a:spcBef>
                  <a:spcPts val="250"/>
                </a:spcBef>
                <a:spcAft>
                  <a:spcPct val="0"/>
                </a:spcAft>
                <a:buClr>
                  <a:srgbClr val="4A85BF"/>
                </a:buClr>
                <a:buSzTx/>
                <a:buFont typeface="Wingdings 2" panose="05020102010507070707" pitchFamily="18" charset="2"/>
                <a:buChar char="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ClrTx/>
                <a:buSzTx/>
                <a:buNone/>
              </a:pPr>
              <a:endParaRPr lang="ko-KR" altLang="en-US" sz="1800">
                <a:solidFill>
                  <a:srgbClr val="000000"/>
                </a:solidFill>
                <a:latin typeface="宋体" panose="02010600030101010101" pitchFamily="2" charset="-122"/>
                <a:ea typeface="Malgun Gothic" panose="020B0503020000020004" pitchFamily="34" charset="-127"/>
              </a:endParaRPr>
            </a:p>
          </p:txBody>
        </p:sp>
        <p:sp>
          <p:nvSpPr>
            <p:cNvPr id="5" name="Rectangle 8"/>
            <p:cNvSpPr>
              <a:spLocks noChangeArrowheads="1"/>
            </p:cNvSpPr>
            <p:nvPr/>
          </p:nvSpPr>
          <p:spPr bwMode="auto">
            <a:xfrm>
              <a:off x="749557" y="747368"/>
              <a:ext cx="7543800" cy="1496696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spAutoFit/>
            </a:bodyPr>
            <a:lstStyle/>
            <a:p>
              <a:pPr lvl="0" indent="532130" eaLnBrk="0" fontAlgn="auto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b="1">
                  <a:latin typeface="宋体" panose="02010600030101010101" pitchFamily="2" charset="-122"/>
                  <a:ea typeface="宋体" panose="02010600030101010101" pitchFamily="2" charset="-122"/>
                  <a:cs typeface="Calibri" panose="020F0502020204030204" pitchFamily="34" charset="0"/>
                </a:rPr>
                <a:t>笑话给我们带来快乐，这</a:t>
              </a:r>
              <a:r>
                <a:rPr kumimoji="0" lang="zh-CN" altLang="en-US" sz="24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Calibri" panose="020F0502020204030204" pitchFamily="34" charset="0"/>
                </a:rPr>
                <a:t>节口语交际课</a:t>
              </a:r>
              <a:r>
                <a:rPr lang="zh-CN" altLang="en-US" sz="2400" b="1">
                  <a:latin typeface="宋体" panose="02010600030101010101" pitchFamily="2" charset="-122"/>
                  <a:ea typeface="宋体" panose="02010600030101010101" pitchFamily="2" charset="-122"/>
                  <a:cs typeface="Calibri" panose="020F0502020204030204" pitchFamily="34" charset="0"/>
                </a:rPr>
                <a:t>让我们都来讲笑话吧</a:t>
              </a:r>
              <a:r>
                <a:rPr kumimoji="0" lang="zh-CN" altLang="en-US" sz="24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  <a:cs typeface="Calibri" panose="020F0502020204030204" pitchFamily="34" charset="0"/>
                </a:rPr>
                <a:t>。</a:t>
              </a:r>
              <a:r>
                <a:rPr lang="zh-CN" altLang="en-US" sz="2400" b="1">
                  <a:latin typeface="宋体" panose="02010600030101010101" pitchFamily="2" charset="-122"/>
                  <a:ea typeface="宋体" panose="02010600030101010101" pitchFamily="2" charset="-122"/>
                  <a:cs typeface="Calibri" panose="020F0502020204030204" pitchFamily="34" charset="0"/>
                </a:rPr>
                <a:t>收集一些笑话，可以是从报刊、杂志上看到的，也可以是生活中的真实经历。</a:t>
              </a:r>
              <a:endPara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Calibri" panose="020F0502020204030204" pitchFamily="34" charset="0"/>
              </a:endParaRPr>
            </a:p>
          </p:txBody>
        </p:sp>
      </p:grpSp>
      <p:pic>
        <p:nvPicPr>
          <p:cNvPr id="8" name="Picture 1" descr="C:\Users\lenovo03\AppData\Roaming\Tencent\Users\541737432\QQ\WinTemp\RichOle\3(3IK6T_Z[Q]NK$D$ZP6N[E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35530" y="2653320"/>
            <a:ext cx="5241914" cy="21799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矩形 12"/>
          <p:cNvSpPr/>
          <p:nvPr/>
        </p:nvSpPr>
        <p:spPr>
          <a:xfrm>
            <a:off x="451262" y="2059041"/>
            <a:ext cx="8478982" cy="222176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65430" indent="-265430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005" indent="-200025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Tx/>
              <a:buFont typeface="Verdana" panose="020B0604030504040204" pitchFamily="34" charset="0"/>
              <a:buChar char="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130" indent="-182880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ED3742"/>
              </a:buClr>
              <a:buSzTx/>
              <a:buFont typeface="Wingdings 2" panose="05020102010507070707" pitchFamily="18" charset="2"/>
              <a:buChar char="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255" indent="-182880" algn="l" rtl="0" eaLnBrk="0" fontAlgn="base" hangingPunct="0">
              <a:spcBef>
                <a:spcPts val="225"/>
              </a:spcBef>
              <a:spcAft>
                <a:spcPct val="0"/>
              </a:spcAft>
              <a:buClr>
                <a:srgbClr val="ED3742"/>
              </a:buClr>
              <a:buSzPct val="112000"/>
              <a:buFont typeface="Verdana" panose="020B0604030504040204" pitchFamily="34" charset="0"/>
              <a:buChar char="◦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79525" indent="-182880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Tx/>
              <a:buFont typeface="Wingdings 2" panose="05020102010507070707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713105" defTabSz="457200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None/>
            </a:pP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本次口语交际的话题是“我们都来讲笑话”，我们要收集、讲述内容健康、积极向上的笑话，感知风趣的语言所富有的感染力和表现力，感受笑话给大家的生活带来的欢乐，同时养成良好的讲述和倾听的习惯。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7" name="矩形 12"/>
          <p:cNvSpPr>
            <a:spLocks noChangeArrowheads="1"/>
          </p:cNvSpPr>
          <p:nvPr/>
        </p:nvSpPr>
        <p:spPr bwMode="auto">
          <a:xfrm>
            <a:off x="593725" y="775035"/>
            <a:ext cx="8001000" cy="12840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读教材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115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页，说说这次口语交际给我们提出了哪些要求？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556" name="矩形 1"/>
          <p:cNvSpPr/>
          <p:nvPr/>
        </p:nvSpPr>
        <p:spPr>
          <a:xfrm>
            <a:off x="3084513" y="130249"/>
            <a:ext cx="2646362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65430" indent="-265430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005" indent="-200025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Tx/>
              <a:buFont typeface="Verdana" panose="020B0604030504040204" pitchFamily="34" charset="0"/>
              <a:buChar char="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130" indent="-182880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ED3742"/>
              </a:buClr>
              <a:buSzTx/>
              <a:buFont typeface="Wingdings 2" panose="05020102010507070707" pitchFamily="18" charset="2"/>
              <a:buChar char="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255" indent="-182880" algn="l" rtl="0" eaLnBrk="0" fontAlgn="base" hangingPunct="0">
              <a:spcBef>
                <a:spcPts val="225"/>
              </a:spcBef>
              <a:spcAft>
                <a:spcPct val="0"/>
              </a:spcAft>
              <a:buClr>
                <a:srgbClr val="ED3742"/>
              </a:buClr>
              <a:buSzPct val="112000"/>
              <a:buFont typeface="Verdana" panose="020B0604030504040204" pitchFamily="34" charset="0"/>
              <a:buChar char="◦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79525" indent="-182880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Tx/>
              <a:buFont typeface="Wingdings 2" panose="05020102010507070707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457200" eaLnBrk="1" hangingPunct="1">
              <a:spcBef>
                <a:spcPct val="0"/>
              </a:spcBef>
              <a:buClrTx/>
              <a:buSzTx/>
              <a:buNone/>
            </a:pP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明确交际要求</a:t>
            </a:r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45"/>
          <p:cNvSpPr/>
          <p:nvPr/>
        </p:nvSpPr>
        <p:spPr>
          <a:xfrm>
            <a:off x="736270" y="1944009"/>
            <a:ext cx="3133981" cy="639708"/>
          </a:xfrm>
          <a:prstGeom prst="wedgeRoundRectCallout">
            <a:avLst>
              <a:gd name="adj1" fmla="val 40712"/>
              <a:gd name="adj2" fmla="val 76663"/>
              <a:gd name="adj3" fmla="val 16667"/>
            </a:avLst>
          </a:prstGeom>
          <a:noFill/>
          <a:ln w="9525" cap="flat" cmpd="sng">
            <a:solidFill>
              <a:srgbClr val="000000"/>
            </a:solidFill>
            <a:prstDash val="dash"/>
            <a:miter/>
            <a:headEnd type="none" w="med" len="med"/>
            <a:tailEnd type="none" w="med" len="med"/>
          </a:ln>
        </p:spPr>
        <p:txBody>
          <a:bodyPr/>
          <a:lstStyle>
            <a:lvl1pPr marL="265430" indent="-265430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005" indent="-200025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Tx/>
              <a:buFont typeface="Verdana" panose="020B0604030504040204" pitchFamily="34" charset="0"/>
              <a:buChar char="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130" indent="-182880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ED3742"/>
              </a:buClr>
              <a:buSzTx/>
              <a:buFont typeface="Wingdings 2" panose="05020102010507070707" pitchFamily="18" charset="2"/>
              <a:buChar char="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255" indent="-182880" algn="l" rtl="0" eaLnBrk="0" fontAlgn="base" hangingPunct="0">
              <a:spcBef>
                <a:spcPts val="225"/>
              </a:spcBef>
              <a:spcAft>
                <a:spcPct val="0"/>
              </a:spcAft>
              <a:buClr>
                <a:srgbClr val="ED3742"/>
              </a:buClr>
              <a:buSzPct val="112000"/>
              <a:buFont typeface="Verdana" panose="020B0604030504040204" pitchFamily="34" charset="0"/>
              <a:buChar char="◦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79525" indent="-182880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Tx/>
              <a:buFont typeface="Wingdings 2" panose="05020102010507070707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just" defTabSz="457200" eaLnBrk="1" hangingPunct="1">
              <a:spcBef>
                <a:spcPct val="0"/>
              </a:spcBef>
              <a:buClrTx/>
              <a:buSzTx/>
              <a:buNone/>
            </a:pP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避免不良的口语习惯。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27" name="AutoShape 46"/>
          <p:cNvSpPr/>
          <p:nvPr/>
        </p:nvSpPr>
        <p:spPr>
          <a:xfrm>
            <a:off x="5783283" y="1630836"/>
            <a:ext cx="2806680" cy="1016679"/>
          </a:xfrm>
          <a:prstGeom prst="wedgeRoundRectCallout">
            <a:avLst>
              <a:gd name="adj1" fmla="val -61448"/>
              <a:gd name="adj2" fmla="val 59911"/>
              <a:gd name="adj3" fmla="val 16667"/>
            </a:avLst>
          </a:prstGeom>
          <a:noFill/>
          <a:ln w="9525" cap="flat" cmpd="sng">
            <a:solidFill>
              <a:srgbClr val="000000"/>
            </a:solidFill>
            <a:prstDash val="dash"/>
            <a:miter/>
            <a:headEnd type="none" w="med" len="med"/>
            <a:tailEnd type="none" w="med" len="med"/>
          </a:ln>
        </p:spPr>
        <p:txBody>
          <a:bodyPr/>
          <a:lstStyle>
            <a:lvl1pPr marL="265430" indent="-265430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005" indent="-200025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Tx/>
              <a:buFont typeface="Verdana" panose="020B0604030504040204" pitchFamily="34" charset="0"/>
              <a:buChar char="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130" indent="-182880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ED3742"/>
              </a:buClr>
              <a:buSzTx/>
              <a:buFont typeface="Wingdings 2" panose="05020102010507070707" pitchFamily="18" charset="2"/>
              <a:buChar char="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255" indent="-182880" algn="l" rtl="0" eaLnBrk="0" fontAlgn="base" hangingPunct="0">
              <a:spcBef>
                <a:spcPts val="225"/>
              </a:spcBef>
              <a:spcAft>
                <a:spcPct val="0"/>
              </a:spcAft>
              <a:buClr>
                <a:srgbClr val="ED3742"/>
              </a:buClr>
              <a:buSzPct val="112000"/>
              <a:buFont typeface="Verdana" panose="020B0604030504040204" pitchFamily="34" charset="0"/>
              <a:buChar char="◦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79525" indent="-182880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Tx/>
              <a:buFont typeface="Wingdings 2" panose="05020102010507070707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just" defTabSz="457200" eaLnBrk="1" hangingPunct="1">
              <a:spcBef>
                <a:spcPct val="0"/>
              </a:spcBef>
              <a:buClrTx/>
              <a:buSzTx/>
              <a:buNone/>
            </a:pP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用心倾听，做一个好的听众。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矩形 12"/>
          <p:cNvSpPr>
            <a:spLocks noChangeArrowheads="1"/>
          </p:cNvSpPr>
          <p:nvPr/>
        </p:nvSpPr>
        <p:spPr bwMode="auto">
          <a:xfrm>
            <a:off x="544513" y="839788"/>
            <a:ext cx="8045450" cy="714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713105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本次口语交际中我们应该注意什么？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pic>
        <p:nvPicPr>
          <p:cNvPr id="24581" name="Picture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38475" y="-285750"/>
            <a:ext cx="3067050" cy="1292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270181" y="2855428"/>
            <a:ext cx="2335695" cy="1618973"/>
          </a:xfrm>
          <a:prstGeom prst="rect">
            <a:avLst/>
          </a:prstGeom>
          <a:noFill/>
          <a:ln>
            <a:noFill/>
          </a:ln>
          <a:effectLst>
            <a:softEdge rad="127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2"/>
          <p:cNvSpPr>
            <a:spLocks noChangeArrowheads="1"/>
          </p:cNvSpPr>
          <p:nvPr/>
        </p:nvSpPr>
        <p:spPr bwMode="auto">
          <a:xfrm>
            <a:off x="728041" y="1532578"/>
            <a:ext cx="7758113" cy="26765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271780" marR="0" lvl="0" indent="45720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先想一想，你喜欢或者熟悉哪一方面的内容？哪些内容是健康的、积极向上的，人们听了之后能有所启发，受到教育？确定自己要讲的内容。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5603" name="Picture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41650" y="-304800"/>
            <a:ext cx="3060700" cy="1292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Rectangle 2"/>
          <p:cNvSpPr/>
          <p:nvPr/>
        </p:nvSpPr>
        <p:spPr>
          <a:xfrm>
            <a:off x="515384" y="794862"/>
            <a:ext cx="2586990" cy="52197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265430" indent="-265430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005" indent="-200025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chemeClr val="accent1"/>
              </a:buClr>
              <a:buSzTx/>
              <a:buFont typeface="Verdana" panose="020B0604030504040204" pitchFamily="34" charset="0"/>
              <a:buChar char="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130" indent="-182880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ED3742"/>
              </a:buClr>
              <a:buSzTx/>
              <a:buFont typeface="Wingdings 2" panose="05020102010507070707" pitchFamily="18" charset="2"/>
              <a:buChar char="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255" indent="-182880" algn="l" rtl="0" eaLnBrk="0" fontAlgn="base" hangingPunct="0">
              <a:spcBef>
                <a:spcPts val="225"/>
              </a:spcBef>
              <a:spcAft>
                <a:spcPct val="0"/>
              </a:spcAft>
              <a:buClr>
                <a:srgbClr val="ED3742"/>
              </a:buClr>
              <a:buSzPct val="112000"/>
              <a:buFont typeface="Verdana" panose="020B0604030504040204" pitchFamily="34" charset="0"/>
              <a:buChar char="◦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79525" indent="-182880" algn="l" rtl="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Tx/>
              <a:buFont typeface="Wingdings 2" panose="05020102010507070707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257175" algn="l" defTabSz="457200">
              <a:spcBef>
                <a:spcPct val="0"/>
              </a:spcBef>
              <a:buClrTx/>
              <a:buSzTx/>
              <a:buNone/>
            </a:pPr>
            <a:r>
              <a:rPr lang="en-US" altLang="zh-CN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确定思路。</a:t>
            </a:r>
            <a:endParaRPr lang="zh-CN" altLang="en-US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685800" y="856649"/>
            <a:ext cx="2610010" cy="95410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>
            <a:spAutoFit/>
          </a:bodyPr>
          <a:lstStyle/>
          <a:p>
            <a:pPr marL="0" marR="0" lvl="0" indent="257175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2.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搜集资料。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 marL="0" marR="0" lvl="0" indent="257175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792130" y="1547844"/>
            <a:ext cx="7732713" cy="19303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anchor="ctr">
            <a:spAutoFit/>
          </a:bodyPr>
          <a:lstStyle/>
          <a:p>
            <a:pPr lvl="0" indent="713105" defTabSz="457200" fontAlgn="base" latinLnBrk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根据自己定的内容搜集笑话，可以上网搜集，也可以查阅书籍和报纸搜集，可以是从别人那里听到的，也可以是根据生活经历自编的。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765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38828" y="834289"/>
            <a:ext cx="2610010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>
            <a:spAutoFit/>
          </a:bodyPr>
          <a:lstStyle/>
          <a:p>
            <a:pPr marL="0" marR="0" lvl="0" indent="257175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3.</a:t>
            </a:r>
            <a:r>
              <a:rPr kumimoji="0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注意技巧</a:t>
            </a:r>
            <a:r>
              <a:rPr kumimoji="0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。</a:t>
            </a:r>
            <a:endParaRPr kumimoji="0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774766" y="1427144"/>
            <a:ext cx="8100657" cy="257666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anchor="ctr">
            <a:spAutoFit/>
          </a:bodyPr>
          <a:lstStyle/>
          <a:p>
            <a:pPr lvl="0" indent="627380" defTabSz="457200" fontAlgn="base" latinLnBrk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熟记准备好的笑话，设身处地地想一想笑话中人物的神态、语气和动作，讲的时候尽量表现出来。要沉住气，逗大家笑的时候，自己不要笑场。克服口头禅、重复等不良的口语习惯。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765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36381" y="883913"/>
            <a:ext cx="2586990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>
            <a:spAutoFit/>
          </a:bodyPr>
          <a:lstStyle/>
          <a:p>
            <a:pPr marL="0" marR="0" lvl="0" indent="257175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4.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先练后比。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799919" y="1604241"/>
            <a:ext cx="7980363" cy="19303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marR="0" lvl="0" indent="713105" algn="l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在家里试着讲一讲，根据家人的建议改进，然后在班里讲笑话。别人讲笑话的时候要用心倾听，做一个好听众。 评议谁的笑话最精彩。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7656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ISPRING_PRESENTATION_TITLE" val="PowerPoint 演示文稿"/>
</p:tagLst>
</file>

<file path=ppt/theme/theme1.xml><?xml version="1.0" encoding="utf-8"?>
<a:theme xmlns:a="http://schemas.openxmlformats.org/drawingml/2006/main" name="Office 主题">
  <a:themeElements>
    <a:clrScheme name="那拉提草原的天空">
      <a:dk1>
        <a:srgbClr val="000000"/>
      </a:dk1>
      <a:lt1>
        <a:srgbClr val="FFFFFF"/>
      </a:lt1>
      <a:dk2>
        <a:srgbClr val="455F51"/>
      </a:dk2>
      <a:lt2>
        <a:srgbClr val="E2DFCC"/>
      </a:lt2>
      <a:accent1>
        <a:srgbClr val="4A7B29"/>
      </a:accent1>
      <a:accent2>
        <a:srgbClr val="2A3D52"/>
      </a:accent2>
      <a:accent3>
        <a:srgbClr val="739A28"/>
      </a:accent3>
      <a:accent4>
        <a:srgbClr val="37A76F"/>
      </a:accent4>
      <a:accent5>
        <a:srgbClr val="4EB3CF"/>
      </a:accent5>
      <a:accent6>
        <a:srgbClr val="51C3F9"/>
      </a:accent6>
      <a:hlink>
        <a:srgbClr val="08A5EF"/>
      </a:hlink>
      <a:folHlink>
        <a:srgbClr val="977B2D"/>
      </a:folHlink>
    </a:clrScheme>
    <a:fontScheme name="自定义 4">
      <a:majorFont>
        <a:latin typeface="Lao UI"/>
        <a:ea typeface="方正卡通简体"/>
        <a:cs typeface="Arial"/>
      </a:majorFont>
      <a:minorFont>
        <a:latin typeface="Lao UI"/>
        <a:ea typeface="方正卡通简体"/>
        <a:cs typeface="Arial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802</Words>
  <Application>WPS 演示</Application>
  <PresentationFormat>On-screen Show (16:9)</PresentationFormat>
  <Paragraphs>46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9" baseType="lpstr">
      <vt:lpstr>Arial</vt:lpstr>
      <vt:lpstr>宋体</vt:lpstr>
      <vt:lpstr>Wingdings</vt:lpstr>
      <vt:lpstr>Calibri</vt:lpstr>
      <vt:lpstr>黑体</vt:lpstr>
      <vt:lpstr>微软雅黑</vt:lpstr>
      <vt:lpstr>Times New Roman</vt:lpstr>
      <vt:lpstr>华文琥珀</vt:lpstr>
      <vt:lpstr>华文彩云</vt:lpstr>
      <vt:lpstr>Wingdings 2</vt:lpstr>
      <vt:lpstr>Verdana</vt:lpstr>
      <vt:lpstr>Malgun Gothic</vt:lpstr>
      <vt:lpstr>楷体</vt:lpstr>
      <vt:lpstr>Lao UI</vt:lpstr>
      <vt:lpstr>Segoe Print</vt:lpstr>
      <vt:lpstr>Arial Unicode MS</vt:lpstr>
      <vt:lpstr>方正卡通简体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2021-06-02T16:02:00Z</cp:lastPrinted>
  <dcterms:created xsi:type="dcterms:W3CDTF">2021-06-02T16:02:00Z</dcterms:created>
  <dcterms:modified xsi:type="dcterms:W3CDTF">2021-11-02T08:30:50Z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AAD15CCC5A67468B84061E024E0D75C6</vt:lpwstr>
  </property>
  <property fmtid="{D5CDD505-2E9C-101B-9397-08002B2CF9AE}" pid="7" name="KSOProductBuildVer">
    <vt:lpwstr>2052-11.1.0.10938</vt:lpwstr>
  </property>
</Properties>
</file>