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95" r:id="rId3"/>
    <p:sldId id="272" r:id="rId4"/>
    <p:sldId id="274" r:id="rId5"/>
    <p:sldId id="278" r:id="rId6"/>
    <p:sldId id="283" r:id="rId7"/>
    <p:sldId id="280" r:id="rId8"/>
    <p:sldId id="286" r:id="rId9"/>
    <p:sldId id="260" r:id="rId10"/>
    <p:sldId id="276" r:id="rId11"/>
    <p:sldId id="287" r:id="rId12"/>
    <p:sldId id="290" r:id="rId13"/>
    <p:sldId id="263" r:id="rId14"/>
    <p:sldId id="310" r:id="rId15"/>
    <p:sldId id="297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580832"/>
    <a:srgbClr val="00CC66"/>
    <a:srgbClr val="F8F8F8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" d="100"/>
          <a:sy n="10" d="100"/>
        </p:scale>
        <p:origin x="-12" y="2466"/>
      </p:cViewPr>
      <p:guideLst>
        <p:guide orient="horz" pos="2156"/>
        <p:guide pos="29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66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104866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88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04858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9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28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1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3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3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38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39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4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44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45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4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47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4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1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55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656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5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62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048623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62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-635"/>
            <a:ext cx="9145270" cy="21856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" y="2073275"/>
            <a:ext cx="9144635" cy="25952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" y="4191635"/>
            <a:ext cx="9145270" cy="27946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55047" y="203350"/>
            <a:ext cx="4093972" cy="345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/>
              <a:t>从漫画</a:t>
            </a:r>
            <a:r>
              <a:rPr lang="en-US" altLang="zh-CN" b="1" dirty="0"/>
              <a:t>《</a:t>
            </a:r>
            <a:r>
              <a:rPr lang="zh-CN" altLang="en-US" b="1" dirty="0"/>
              <a:t>假文盲</a:t>
            </a:r>
            <a:r>
              <a:rPr lang="en-US" altLang="zh-CN" b="1" dirty="0"/>
              <a:t>》</a:t>
            </a:r>
            <a:r>
              <a:rPr lang="zh-CN" altLang="en-US" b="1" dirty="0"/>
              <a:t>说起</a:t>
            </a:r>
            <a:endParaRPr lang="zh-CN" altLang="en-US" b="1" dirty="0"/>
          </a:p>
        </p:txBody>
      </p:sp>
      <p:sp>
        <p:nvSpPr>
          <p:cNvPr id="11" name="矩形 10"/>
          <p:cNvSpPr/>
          <p:nvPr/>
        </p:nvSpPr>
        <p:spPr>
          <a:xfrm>
            <a:off x="170180" y="548640"/>
            <a:ext cx="7007225" cy="5446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今天，我在语文书上看到了一幅漫画，内容其实很简单，却让我感触很深。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漫画中，一个寒风凛冽的冬天，车站里设有一块很醒目的牌子，上面写着：“母子上车处”。一位包着头巾的年轻妇女抱着一个幼小的孩子，静静的站在牌子的旁边，而牌子下站着四个大男人。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站在最前面的那位从依着看好像是个知识深渊的国家干部，他双手插在大衣口袋里，一动不动；第二位好像是名年轻军人，高个子，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材魁梧，戴着军绿帽，穿着暖和的大衣，看着就挺聪明，他比前面的那位高得多，站在那里紧闭着双眼；第三位好像是个知识分子，鼻梁上架着一副金丝眼镜，看上去知识渊博、很有修养的样子，难说，看到他那目不斜视、若有所思的神情，说不定还是个教授呢！第四位好像是位大夫，一只大口罩快盖住了他的整张脸，估计他有很急的事情要做。就算有急事，急事也可以走绿色通道呀，所以根本不用在这里自讨没趣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他们似乎对这块醒目的牌子视而不见，对寒风中的那对母子视而不见。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" y="548640"/>
            <a:ext cx="367030" cy="111125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405486" y="0"/>
            <a:ext cx="2147372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美文赏析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3380" y="3948056"/>
            <a:ext cx="461665" cy="5980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302500" y="770890"/>
            <a:ext cx="15589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038975" y="36195"/>
            <a:ext cx="12065" cy="650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051040" y="36195"/>
            <a:ext cx="48444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   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开头简明扼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  <a:p>
            <a:pPr algn="l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要引入漫画和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  <a:p>
            <a:pPr algn="l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看漫画的感受，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  <a:p>
            <a:pPr algn="l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引出下文。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51040" y="2306320"/>
            <a:ext cx="194754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B05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从外貌、动作等方面对漫画中的四个“假文盲”进行了具体描写，想象合理，描写生动。</a:t>
            </a:r>
            <a:endParaRPr lang="zh-CN" altLang="en-US" sz="2000" b="1" dirty="0">
              <a:solidFill>
                <a:srgbClr val="00B050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097159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-263525"/>
            <a:ext cx="10330815" cy="7385050"/>
          </a:xfrm>
          <a:prstGeom prst="rect">
            <a:avLst/>
          </a:prstGeom>
        </p:spPr>
      </p:pic>
      <p:sp>
        <p:nvSpPr>
          <p:cNvPr id="1048606" name="TextBox 1048668"/>
          <p:cNvSpPr txBox="1"/>
          <p:nvPr/>
        </p:nvSpPr>
        <p:spPr>
          <a:xfrm>
            <a:off x="700554" y="2474259"/>
            <a:ext cx="7943118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        </a:t>
            </a:r>
            <a:endParaRPr lang="x-none" sz="2800" dirty="0">
              <a:solidFill>
                <a:srgbClr val="000000"/>
              </a:solidFill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-288514" y="2164337"/>
            <a:ext cx="91440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endParaRPr kumimoji="0" lang="zh-CN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1065" y="376555"/>
            <a:ext cx="70510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这些人真不认识字吗？不，不是的。他们只不过是为了方便，为了自己的利益，置公共道德于不顾，使那些真正该受到照顾的“母子”享受不到社会的关爱，他们是假文盲、公德盲。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8035" y="1831975"/>
            <a:ext cx="68376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其实，在现实生活中，有很多这样的人。花园里的牌子上写着：“保护环境，人人有责”，可是，花园里依旧有垃圾；电影院里写着：“请勿吸烟”，可是，还是有人吞云吐雾；公共场所到处都是“请勿吐痰”的牌子，可还是有人随地吐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这些都表明了这个社会存在太多的假文盲，他们不是真的文盲，而是为了一己私利而选择视而不见的假文盲！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5990" y="4878070"/>
            <a:ext cx="65417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现代社会是文明社会，文盲是可耻的，假文盲更可耻。我们生活在文明社会里，我呼吁大家不做文盲，更不做假文盲，我们要做遵守社会公德的高素质的文明人！做好国家四好新人。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774940" y="112395"/>
            <a:ext cx="0" cy="6945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774940" y="113030"/>
            <a:ext cx="25558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发表看法，揭示漫画主旨：他们是没有公德的“假文盲”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75270" y="2045335"/>
            <a:ext cx="188023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联系生活实际，揭示社会上的“假文盲”现象深化主题。</a:t>
            </a:r>
            <a:endParaRPr lang="zh-CN" altLang="en-US" sz="2400" b="1" dirty="0">
              <a:solidFill>
                <a:srgbClr val="FF00FF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75270" y="4754880"/>
            <a:ext cx="198056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结尾总结全文，发出呼吁，突出文章中心。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6" grpId="0"/>
      <p:bldP spid="4608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097159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-20863" y="0"/>
            <a:ext cx="9164863" cy="72130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13185" y="1624404"/>
            <a:ext cx="73905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en-US" sz="3200" b="1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今</a:t>
            </a:r>
            <a:r>
              <a:rPr lang="zh-CN" altLang="zh-CN" sz="3200" b="1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天大家学会了看漫画作文的</a:t>
            </a:r>
            <a:r>
              <a:rPr lang="zh-CN" altLang="en-US" sz="3200" b="1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zh-CN" sz="3200" b="1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方法。但是文无定法，你还可以去尝试不同的写作方法，只要你的作文符合了写作要求，只要你</a:t>
            </a:r>
            <a:r>
              <a:rPr lang="zh-CN" altLang="en-US" sz="3200" b="1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大胆展开想象</a:t>
            </a:r>
            <a:r>
              <a:rPr lang="zh-CN" altLang="zh-CN" sz="3200" b="1" dirty="0">
                <a:solidFill>
                  <a:srgbClr val="00206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写出了真情实感，就是一篇好文章</a:t>
            </a:r>
            <a:r>
              <a:rPr lang="zh-CN" altLang="zh-CN" sz="3200" b="1" dirty="0">
                <a:solidFill>
                  <a:srgbClr val="580832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4400" b="1" dirty="0">
              <a:solidFill>
                <a:srgbClr val="580832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4254" y="785308"/>
            <a:ext cx="3065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</a:rPr>
              <a:t>总结主题：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097159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617336" cy="7385123"/>
          </a:xfrm>
          <a:prstGeom prst="rect">
            <a:avLst/>
          </a:prstGeom>
        </p:spPr>
      </p:pic>
      <p:sp>
        <p:nvSpPr>
          <p:cNvPr id="1048606" name="TextBox 1048668"/>
          <p:cNvSpPr txBox="1"/>
          <p:nvPr/>
        </p:nvSpPr>
        <p:spPr>
          <a:xfrm>
            <a:off x="688489" y="2474259"/>
            <a:ext cx="7943118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        </a:t>
            </a:r>
            <a:endParaRPr lang="x-none" sz="2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338" y="1032735"/>
            <a:ext cx="26356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</a:rPr>
              <a:t>板书设计：</a:t>
            </a:r>
            <a:endParaRPr lang="zh-CN" altLang="zh-CN" sz="4000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-301214" y="1702047"/>
            <a:ext cx="9144000" cy="144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）欣赏漫画 了解内容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漫画的启示  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）借助提示 了解含义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（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）联系生活 受到启示</a:t>
            </a:r>
            <a:endParaRPr kumimoji="0" lang="zh-CN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2355925" y="1882589"/>
            <a:ext cx="161365" cy="11833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4003325"/>
            <a:ext cx="9144000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按照刚才所学的方法：写课本中的第一幅漫画或其他漫画，写一写从漫画中获得的启示。</a:t>
            </a:r>
            <a:endParaRPr kumimoji="0" lang="zh-CN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6" grpId="0"/>
      <p:bldP spid="5" grpId="0"/>
      <p:bldP spid="46084" grpId="0" bldLvl="0" animBg="1"/>
      <p:bldP spid="4608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097159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617336" cy="7385123"/>
          </a:xfrm>
          <a:prstGeom prst="rect">
            <a:avLst/>
          </a:prstGeom>
        </p:spPr>
      </p:pic>
      <p:sp>
        <p:nvSpPr>
          <p:cNvPr id="1048606" name="TextBox 1048668"/>
          <p:cNvSpPr txBox="1"/>
          <p:nvPr/>
        </p:nvSpPr>
        <p:spPr>
          <a:xfrm>
            <a:off x="837079" y="2474259"/>
            <a:ext cx="7943118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        </a:t>
            </a:r>
            <a:endParaRPr lang="x-none" sz="2800" dirty="0">
              <a:solidFill>
                <a:srgbClr val="000000"/>
              </a:solidFill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-301214" y="2164337"/>
            <a:ext cx="91440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endParaRPr kumimoji="0" lang="zh-CN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0385" y="1686560"/>
            <a:ext cx="8536940" cy="26460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166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谢谢</a:t>
            </a:r>
            <a:endParaRPr lang="zh-CN" altLang="zh-CN" sz="16600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6" grpId="0"/>
      <p:bldP spid="46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 descr="淡雅ppt背景（扒土梦幻馆搜集） (164).jpg"/>
          <p:cNvPicPr>
            <a:picLocks noGrp="1" noChangeAspect="1"/>
          </p:cNvPicPr>
          <p:nvPr isPhoto="1"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30306" y="236668"/>
            <a:ext cx="4625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了解什么是漫画？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65" y="806825"/>
            <a:ext cx="67235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rgbClr val="FF0000"/>
                </a:solidFill>
              </a:rPr>
              <a:t>漫画</a:t>
            </a:r>
            <a:r>
              <a:rPr lang="zh-CN" altLang="en-US" sz="2000" dirty="0">
                <a:solidFill>
                  <a:srgbClr val="FF0000"/>
                </a:solidFill>
              </a:rPr>
              <a:t>：</a:t>
            </a:r>
            <a:r>
              <a:rPr lang="zh-CN" altLang="zh-CN" sz="2000" dirty="0"/>
              <a:t>是一种具有强烈讽刺性或批评性的图画。画家从生活现象中取材，通过夸张、比喻、象征等手法，来讽刺、批评或表扬某些人和事。漫画能让我们会心一笑，也能让我们有所思考，获得生活的启示</a:t>
            </a:r>
            <a:endParaRPr lang="zh-CN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08791" y="2086985"/>
            <a:ext cx="28722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漫画的特点：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488" y="2646381"/>
            <a:ext cx="8283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画面简洁明了；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画面意味深长；透过画面的内容一定包含着对这种现象的讽刺或歌颂。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画风诙谐幽默。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" y="0"/>
            <a:ext cx="92838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893345" y="1549101"/>
            <a:ext cx="666717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目标：</a:t>
            </a:r>
            <a:endParaRPr lang="en-US" altLang="zh-CN" sz="2000" dirty="0">
              <a:solidFill>
                <a:srgbClr val="FF0000"/>
              </a:solidFill>
            </a:endParaRPr>
          </a:p>
          <a:p>
            <a:r>
              <a:rPr lang="en-US" altLang="zh-CN" sz="2000" dirty="0"/>
              <a:t>1</a:t>
            </a:r>
            <a:r>
              <a:rPr lang="en-US" altLang="zh-CN" sz="2400" dirty="0"/>
              <a:t>.</a:t>
            </a:r>
            <a:r>
              <a:rPr lang="zh-CN" altLang="zh-CN" sz="2000" dirty="0"/>
              <a:t>仔细观察</a:t>
            </a:r>
            <a:r>
              <a:rPr lang="zh-CN" altLang="en-US" sz="2000" dirty="0"/>
              <a:t>漫画</a:t>
            </a:r>
            <a:r>
              <a:rPr lang="zh-CN" altLang="zh-CN" sz="2000" dirty="0"/>
              <a:t>，看懂图意，了解漫画内容，得到启示。</a:t>
            </a:r>
            <a:endParaRPr lang="zh-CN" altLang="zh-CN" sz="2000" dirty="0"/>
          </a:p>
          <a:p>
            <a:r>
              <a:rPr lang="en-US" altLang="zh-CN" sz="2000" dirty="0"/>
              <a:t>2.</a:t>
            </a:r>
            <a:r>
              <a:rPr lang="zh-CN" altLang="zh-CN" sz="2000" dirty="0"/>
              <a:t>能根据阅读提示把看到的、想到的编成故事，并能抓住中心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r>
              <a:rPr lang="en-US" altLang="zh-CN" sz="2000" dirty="0"/>
              <a:t>3.</a:t>
            </a:r>
            <a:r>
              <a:rPr lang="zh-CN" altLang="zh-CN" sz="2000" dirty="0"/>
              <a:t>恰当地运用语言、动作、神态进行习作描写</a:t>
            </a:r>
            <a:r>
              <a:rPr lang="zh-CN" altLang="en-US" sz="2000" dirty="0"/>
              <a:t>。</a:t>
            </a:r>
            <a:endParaRPr lang="zh-CN" altLang="en-US" sz="20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1376978" y="2323652"/>
            <a:ext cx="430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重难点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65760" y="-236667"/>
            <a:ext cx="9509760" cy="709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75012" y="1"/>
            <a:ext cx="5593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FF00FF"/>
                </a:solidFill>
              </a:rPr>
              <a:t>漫画的启示</a:t>
            </a:r>
            <a:endParaRPr lang="zh-CN" altLang="en-US" sz="48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209715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-139850" y="-389069"/>
            <a:ext cx="9684188" cy="72470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7609" y="0"/>
            <a:ext cx="3603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明确习作要求：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8974" y="1667435"/>
            <a:ext cx="322729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>
              <a:solidFill>
                <a:srgbClr val="FF00FF"/>
              </a:solidFill>
            </a:endParaRPr>
          </a:p>
          <a:p>
            <a:endParaRPr lang="en-US" altLang="zh-CN" dirty="0">
              <a:solidFill>
                <a:srgbClr val="FF00FF"/>
              </a:solidFill>
            </a:endParaRPr>
          </a:p>
          <a:p>
            <a:r>
              <a:rPr lang="zh-CN" altLang="en-US" dirty="0">
                <a:solidFill>
                  <a:srgbClr val="FF00FF"/>
                </a:solidFill>
              </a:rPr>
              <a:t>（</a:t>
            </a:r>
            <a:r>
              <a:rPr lang="en-US" altLang="zh-CN" dirty="0">
                <a:solidFill>
                  <a:srgbClr val="FF00FF"/>
                </a:solidFill>
              </a:rPr>
              <a:t>1</a:t>
            </a:r>
            <a:r>
              <a:rPr lang="zh-CN" altLang="en-US" dirty="0">
                <a:solidFill>
                  <a:srgbClr val="FF00FF"/>
                </a:solidFill>
              </a:rPr>
              <a:t>）观察：</a:t>
            </a:r>
            <a:r>
              <a:rPr lang="zh-CN" altLang="en-US" dirty="0"/>
              <a:t>看看漫画画的是什么内容，可笑之处在哪里。</a:t>
            </a:r>
            <a:endParaRPr lang="en-US" altLang="zh-CN" dirty="0"/>
          </a:p>
          <a:p>
            <a:r>
              <a:rPr lang="zh-CN" altLang="en-US" dirty="0">
                <a:solidFill>
                  <a:srgbClr val="FF00FF"/>
                </a:solidFill>
              </a:rPr>
              <a:t>（</a:t>
            </a:r>
            <a:r>
              <a:rPr lang="en-US" altLang="zh-CN" dirty="0">
                <a:solidFill>
                  <a:srgbClr val="FF00FF"/>
                </a:solidFill>
              </a:rPr>
              <a:t>2</a:t>
            </a:r>
            <a:r>
              <a:rPr lang="zh-CN" altLang="en-US" dirty="0">
                <a:solidFill>
                  <a:srgbClr val="FF00FF"/>
                </a:solidFill>
              </a:rPr>
              <a:t>）思考：</a:t>
            </a:r>
            <a:r>
              <a:rPr lang="zh-CN" altLang="en-US" dirty="0"/>
              <a:t>借助漫画的标题或简单的文字提示，联系生活中的人或事，思考漫画的含义，获得启示。</a:t>
            </a:r>
            <a:endParaRPr lang="en-US" altLang="zh-CN" dirty="0"/>
          </a:p>
          <a:p>
            <a:r>
              <a:rPr lang="zh-CN" altLang="en-US" dirty="0">
                <a:solidFill>
                  <a:srgbClr val="FF00FF"/>
                </a:solidFill>
              </a:rPr>
              <a:t>（</a:t>
            </a:r>
            <a:r>
              <a:rPr lang="en-US" altLang="zh-CN" dirty="0">
                <a:solidFill>
                  <a:srgbClr val="FF00FF"/>
                </a:solidFill>
              </a:rPr>
              <a:t>3</a:t>
            </a:r>
            <a:r>
              <a:rPr lang="zh-CN" altLang="en-US" dirty="0">
                <a:solidFill>
                  <a:srgbClr val="FF00FF"/>
                </a:solidFill>
              </a:rPr>
              <a:t>）撰写：</a:t>
            </a:r>
            <a:r>
              <a:rPr lang="zh-CN" altLang="en-US" dirty="0"/>
              <a:t>先写清楚漫画的内容，再写出自己的思考。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5153" y="3119718"/>
            <a:ext cx="331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25143" y="740230"/>
            <a:ext cx="3918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这次习作</a:t>
            </a:r>
            <a:r>
              <a:rPr lang="en-US" altLang="zh-CN" dirty="0"/>
              <a:t>,</a:t>
            </a:r>
            <a:r>
              <a:rPr lang="zh-CN" altLang="en-US" dirty="0"/>
              <a:t>让我们写一写从漫画中得到的启示。可以从上面两幅漫画中选幅来写</a:t>
            </a:r>
            <a:r>
              <a:rPr lang="en-US" altLang="zh-CN" dirty="0"/>
              <a:t>,</a:t>
            </a:r>
            <a:r>
              <a:rPr lang="zh-CN" altLang="en-US" dirty="0"/>
              <a:t>也可以写其他漫画。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033656"/>
            <a:ext cx="4876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FF"/>
                </a:solidFill>
              </a:rPr>
              <a:t>1.</a:t>
            </a:r>
            <a:r>
              <a:rPr lang="zh-CN" altLang="zh-CN" dirty="0">
                <a:solidFill>
                  <a:srgbClr val="FF00FF"/>
                </a:solidFill>
              </a:rPr>
              <a:t>我们可以写课文中的漫画，也可以写其他的漫画内容。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679115"/>
            <a:ext cx="4130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FF"/>
                </a:solidFill>
              </a:rPr>
              <a:t>2.</a:t>
            </a:r>
            <a:r>
              <a:rPr lang="zh-CN" altLang="zh-CN" dirty="0">
                <a:solidFill>
                  <a:srgbClr val="FF00FF"/>
                </a:solidFill>
              </a:rPr>
              <a:t>先写清楚漫画的内容，再写出受到的启示。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685796"/>
            <a:ext cx="424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读了习作要求，你们知道了写什么？</a:t>
            </a:r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214" y="-1"/>
            <a:ext cx="3453205" cy="259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817580" y="0"/>
            <a:ext cx="2366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FF"/>
                </a:solidFill>
              </a:rPr>
              <a:t>漫画的启示</a:t>
            </a:r>
            <a:endParaRPr lang="zh-CN" altLang="en-US" sz="2800" dirty="0">
              <a:solidFill>
                <a:srgbClr val="FF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61365" y="4335332"/>
            <a:ext cx="4335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FF"/>
                </a:solidFill>
              </a:rPr>
              <a:t>3</a:t>
            </a:r>
            <a:r>
              <a:rPr lang="zh-CN" altLang="zh-CN" dirty="0">
                <a:solidFill>
                  <a:srgbClr val="FF00FF"/>
                </a:solidFill>
              </a:rPr>
              <a:t>也可以根据画意编一个故事，让读</a:t>
            </a:r>
            <a:endParaRPr lang="en-US" altLang="zh-CN" dirty="0">
              <a:solidFill>
                <a:srgbClr val="FF00FF"/>
              </a:solidFill>
            </a:endParaRPr>
          </a:p>
          <a:p>
            <a:r>
              <a:rPr lang="zh-CN" altLang="zh-CN" dirty="0">
                <a:solidFill>
                  <a:srgbClr val="FF00FF"/>
                </a:solidFill>
              </a:rPr>
              <a:t>故事的人自己去体会漫画的含义。</a:t>
            </a:r>
            <a:r>
              <a:rPr lang="en-US" altLang="zh-CN" dirty="0">
                <a:solidFill>
                  <a:srgbClr val="FF00FF"/>
                </a:solidFill>
              </a:rPr>
              <a:t>.</a:t>
            </a:r>
            <a:endParaRPr lang="zh-CN" altLang="en-US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2" grpId="0"/>
      <p:bldP spid="14" grpId="0"/>
      <p:bldP spid="11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958" y="1036453"/>
            <a:ext cx="4518213" cy="4462426"/>
          </a:xfrm>
          <a:prstGeom prst="rect">
            <a:avLst/>
          </a:prstGeom>
        </p:spPr>
      </p:pic>
      <p:sp>
        <p:nvSpPr>
          <p:cNvPr id="2" name="矩形标注 1"/>
          <p:cNvSpPr/>
          <p:nvPr/>
        </p:nvSpPr>
        <p:spPr>
          <a:xfrm>
            <a:off x="4572000" y="1"/>
            <a:ext cx="2376264" cy="989703"/>
          </a:xfrm>
          <a:prstGeom prst="wedgeRectCallout">
            <a:avLst>
              <a:gd name="adj1" fmla="val -61828"/>
              <a:gd name="adj2" fmla="val 91360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提示牌上的文字写着此处为“母子上车处”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8122025" y="3367144"/>
            <a:ext cx="1021975" cy="3033656"/>
          </a:xfrm>
          <a:prstGeom prst="wedgeRectCallout">
            <a:avLst>
              <a:gd name="adj1" fmla="val -152306"/>
              <a:gd name="adj2" fmla="val -15319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图中人物衣着为冬季穿戴，可见天气寒冷。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257056" y="608046"/>
            <a:ext cx="2367314" cy="1344149"/>
          </a:xfrm>
          <a:prstGeom prst="wedgeRectCallout">
            <a:avLst>
              <a:gd name="adj1" fmla="val 79049"/>
              <a:gd name="adj2" fmla="val 62912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一个妇女抱着孩子正在看着站在“母子上车处”的那些人。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209410" y="3316636"/>
            <a:ext cx="2414961" cy="2432955"/>
          </a:xfrm>
          <a:prstGeom prst="wedgeRectCallout">
            <a:avLst>
              <a:gd name="adj1" fmla="val 74423"/>
              <a:gd name="adj2" fmla="val -75830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漫画标题：假文盲。文盲是指不识字并且不会写字的成年人。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假文盲是指明明识字却装作不识字。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7530354" y="1140310"/>
            <a:ext cx="1355463" cy="1528129"/>
          </a:xfrm>
          <a:prstGeom prst="wedgeRectCallout">
            <a:avLst>
              <a:gd name="adj1" fmla="val -87868"/>
              <a:gd name="adj2" fmla="val -20536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四个男人站成一排准备在母子上车处上车。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209715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129093"/>
            <a:ext cx="8653868" cy="7072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80161" y="2452744"/>
            <a:ext cx="468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FF"/>
                </a:solidFill>
              </a:rPr>
              <a:t>2.</a:t>
            </a:r>
            <a:r>
              <a:rPr lang="zh-CN" altLang="zh-CN" sz="2000" dirty="0">
                <a:solidFill>
                  <a:srgbClr val="FF00FF"/>
                </a:solidFill>
              </a:rPr>
              <a:t>讲清楚这幅漫画的内容是什么。</a:t>
            </a:r>
            <a:endParaRPr lang="zh-CN" altLang="en-US" sz="2000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405" y="1151068"/>
            <a:ext cx="461665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8340" y="2969111"/>
            <a:ext cx="70032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       </a:t>
            </a:r>
            <a:r>
              <a:rPr lang="zh-CN" altLang="en-US" dirty="0"/>
              <a:t>在一个车站旁有两个上车处</a:t>
            </a:r>
            <a:r>
              <a:rPr lang="en-US" altLang="zh-CN" dirty="0"/>
              <a:t>,</a:t>
            </a:r>
            <a:r>
              <a:rPr lang="zh-CN" altLang="en-US" dirty="0"/>
              <a:t>其中一个是晋通乘客上车处</a:t>
            </a:r>
            <a:r>
              <a:rPr lang="en-US" altLang="zh-CN" dirty="0"/>
              <a:t>,</a:t>
            </a:r>
            <a:r>
              <a:rPr lang="zh-CN" altLang="en-US" dirty="0"/>
              <a:t>而另一个则是母子上车处</a:t>
            </a:r>
            <a:r>
              <a:rPr lang="en-US" altLang="zh-CN" dirty="0"/>
              <a:t>.</a:t>
            </a:r>
            <a:r>
              <a:rPr lang="zh-CN" altLang="en-US" dirty="0"/>
              <a:t>可奇怪的是</a:t>
            </a:r>
            <a:r>
              <a:rPr lang="en-US" altLang="zh-CN" dirty="0"/>
              <a:t>:</a:t>
            </a:r>
            <a:r>
              <a:rPr lang="zh-CN" altLang="en-US" dirty="0"/>
              <a:t>在母子上车处站的都是一些四肢健全、衣冠楚楚的“绅士”</a:t>
            </a:r>
            <a:r>
              <a:rPr lang="en-US" altLang="zh-CN" dirty="0"/>
              <a:t>,</a:t>
            </a:r>
            <a:r>
              <a:rPr lang="zh-CN" altLang="en-US" dirty="0"/>
              <a:t>而真正的母子却被挤到了“荒无人烟”的普通乘客上车处。</a:t>
            </a:r>
            <a:endParaRPr lang="zh-CN" alt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63792" y="4335332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FF"/>
                </a:solidFill>
              </a:rPr>
              <a:t>3.</a:t>
            </a:r>
            <a:r>
              <a:rPr lang="zh-CN" altLang="zh-CN" dirty="0">
                <a:solidFill>
                  <a:srgbClr val="FF00FF"/>
                </a:solidFill>
              </a:rPr>
              <a:t>说出自己的真实感情，理解这幅漫画的意义。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2128" y="5152912"/>
            <a:ext cx="7455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漫画上面的那些“绅士”真没公德心。他们的行为是那么的令人鄙夷啊</a:t>
            </a:r>
            <a:r>
              <a:rPr lang="en-US" altLang="zh-CN" dirty="0"/>
              <a:t>!</a:t>
            </a:r>
            <a:r>
              <a:rPr lang="zh-CN" altLang="en-US" dirty="0"/>
              <a:t>所以我呼吁</a:t>
            </a:r>
            <a:r>
              <a:rPr lang="en-US" altLang="zh-CN" dirty="0"/>
              <a:t>:</a:t>
            </a:r>
            <a:r>
              <a:rPr lang="zh-CN" altLang="en-US" dirty="0"/>
              <a:t>作为新一代的小学生</a:t>
            </a:r>
            <a:r>
              <a:rPr lang="en-US" altLang="zh-CN" dirty="0"/>
              <a:t>,</a:t>
            </a:r>
            <a:r>
              <a:rPr lang="zh-CN" altLang="en-US" dirty="0"/>
              <a:t>从现在开始我们要学会关心他人、帮助他人的好学生。</a:t>
            </a:r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561242" cy="20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68819" y="344245"/>
            <a:ext cx="3760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根据提示与观察漫画，技法点拨</a:t>
            </a:r>
            <a:endParaRPr lang="zh-CN" altLang="en-US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22607" y="666974"/>
            <a:ext cx="399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FF"/>
                </a:solidFill>
              </a:rPr>
              <a:t>1.</a:t>
            </a:r>
            <a:r>
              <a:rPr lang="zh-CN" altLang="en-US" dirty="0">
                <a:solidFill>
                  <a:srgbClr val="FF00FF"/>
                </a:solidFill>
              </a:rPr>
              <a:t>选</a:t>
            </a:r>
            <a:r>
              <a:rPr lang="zh-CN" altLang="zh-CN" dirty="0">
                <a:solidFill>
                  <a:srgbClr val="FF00FF"/>
                </a:solidFill>
              </a:rPr>
              <a:t>取给自己印象最深的一副漫画</a:t>
            </a:r>
            <a:r>
              <a:rPr lang="zh-CN" altLang="en-US" dirty="0"/>
              <a:t>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13816" y="1032734"/>
            <a:ext cx="4475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 那是一年的今天</a:t>
            </a:r>
            <a:r>
              <a:rPr lang="en-US" altLang="zh-CN" dirty="0"/>
              <a:t>,</a:t>
            </a:r>
            <a:r>
              <a:rPr lang="zh-CN" altLang="en-US" dirty="0"/>
              <a:t>我看了著名漫画家华君武爷爷所画的一幅漫画。该漫画的画面虽然简单但内容却让人深思。</a:t>
            </a:r>
            <a:endParaRPr lang="zh-CN" alt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6d76c94ed523827d31b70d6"/>
          <p:cNvPicPr>
            <a:picLocks noChangeAspect="1" noChangeArrowheads="1"/>
          </p:cNvPicPr>
          <p:nvPr/>
        </p:nvPicPr>
        <p:blipFill>
          <a:blip r:embed="rId1" cstate="print"/>
          <a:srcRect b="6667"/>
          <a:stretch>
            <a:fillRect/>
          </a:stretch>
        </p:blipFill>
        <p:spPr bwMode="auto">
          <a:xfrm>
            <a:off x="1" y="0"/>
            <a:ext cx="10015368" cy="707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066800" y="3429000"/>
            <a:ext cx="2666104" cy="723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kumimoji="1" lang="en-US" altLang="zh-CN" sz="1800" b="1"/>
          </a:p>
          <a:p>
            <a:pPr>
              <a:lnSpc>
                <a:spcPct val="130000"/>
              </a:lnSpc>
            </a:pPr>
            <a:r>
              <a:rPr kumimoji="1" lang="en-US" altLang="zh-CN" sz="1800" b="1"/>
              <a:t>    </a:t>
            </a:r>
            <a:endParaRPr lang="en-US" altLang="zh-CN" sz="18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002306" cy="321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95945" y="129092"/>
            <a:ext cx="4604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FF"/>
                </a:solidFill>
              </a:rPr>
              <a:t>根据习作要求与漫画得出内容列好提纲</a:t>
            </a:r>
            <a:endParaRPr lang="zh-CN" altLang="en-US" sz="2000" dirty="0">
              <a:solidFill>
                <a:srgbClr val="FF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60489" y="505609"/>
            <a:ext cx="40341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从</a:t>
            </a:r>
            <a:r>
              <a:rPr lang="en-US" altLang="zh-CN" dirty="0"/>
              <a:t>    </a:t>
            </a:r>
            <a:endParaRPr lang="en-US" altLang="zh-CN" dirty="0"/>
          </a:p>
          <a:p>
            <a:r>
              <a:rPr lang="zh-CN" altLang="zh-CN" dirty="0"/>
              <a:t>漫</a:t>
            </a:r>
            <a:endParaRPr lang="en-US" altLang="zh-CN" dirty="0"/>
          </a:p>
          <a:p>
            <a:r>
              <a:rPr lang="zh-CN" altLang="zh-CN" dirty="0"/>
              <a:t>画</a:t>
            </a:r>
            <a:endParaRPr lang="zh-CN" altLang="zh-CN" dirty="0"/>
          </a:p>
          <a:p>
            <a:r>
              <a:rPr lang="en-US" altLang="zh-CN" dirty="0"/>
              <a:t>                </a:t>
            </a:r>
            <a:endParaRPr lang="en-US" altLang="zh-CN" dirty="0"/>
          </a:p>
          <a:p>
            <a:r>
              <a:rPr lang="en-US" altLang="zh-CN" dirty="0"/>
              <a:t>                             </a:t>
            </a:r>
            <a:endParaRPr lang="en-US" altLang="zh-CN" dirty="0"/>
          </a:p>
          <a:p>
            <a:endParaRPr lang="en-US" altLang="zh-CN" dirty="0"/>
          </a:p>
          <a:p>
            <a:br>
              <a:rPr lang="en-US" altLang="zh-CN" dirty="0"/>
            </a:br>
            <a:r>
              <a:rPr lang="zh-CN" altLang="zh-CN" dirty="0"/>
              <a:t>说</a:t>
            </a:r>
            <a:endParaRPr lang="en-US" altLang="zh-CN" dirty="0"/>
          </a:p>
          <a:p>
            <a:r>
              <a:rPr lang="zh-CN" altLang="zh-CN" dirty="0"/>
              <a:t>起</a:t>
            </a:r>
            <a:r>
              <a:rPr lang="en-US" altLang="zh-CN" dirty="0"/>
              <a:t>            </a:t>
            </a:r>
            <a:r>
              <a:rPr lang="zh-CN" altLang="zh-CN" dirty="0"/>
              <a:t>结尾：发出呼吁，不做假文盲 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5273076" y="1376979"/>
            <a:ext cx="461665" cy="10434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《</a:t>
            </a:r>
            <a:r>
              <a:rPr lang="zh-CN" altLang="en-US" dirty="0"/>
              <a:t>假文盲</a:t>
            </a:r>
            <a:r>
              <a:rPr lang="en-US" altLang="zh-CN" dirty="0"/>
              <a:t>》</a:t>
            </a:r>
            <a:endParaRPr lang="zh-CN" altLang="en-US" dirty="0"/>
          </a:p>
        </p:txBody>
      </p:sp>
      <p:sp>
        <p:nvSpPr>
          <p:cNvPr id="19" name="左大括号 18"/>
          <p:cNvSpPr/>
          <p:nvPr/>
        </p:nvSpPr>
        <p:spPr>
          <a:xfrm>
            <a:off x="6874135" y="1129553"/>
            <a:ext cx="139850" cy="8928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003228" y="914400"/>
            <a:ext cx="2323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漫画内容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035501" y="1463040"/>
            <a:ext cx="2560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发表看法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992471" y="1925618"/>
            <a:ext cx="251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联系实际说启示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174889" y="505609"/>
            <a:ext cx="3646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开头：</a:t>
            </a:r>
            <a:r>
              <a:rPr lang="en-US" altLang="zh-CN" dirty="0"/>
              <a:t>  </a:t>
            </a:r>
            <a:r>
              <a:rPr lang="zh-CN" altLang="zh-CN" dirty="0"/>
              <a:t>引入漫画和看漫画的感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174889" y="1452282"/>
            <a:ext cx="98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zh-CN" altLang="zh-CN" dirty="0"/>
              <a:t>中间 ：</a:t>
            </a:r>
            <a:endParaRPr lang="zh-CN" altLang="en-US" dirty="0"/>
          </a:p>
        </p:txBody>
      </p:sp>
      <p:sp>
        <p:nvSpPr>
          <p:cNvPr id="27" name="左大括号 26"/>
          <p:cNvSpPr/>
          <p:nvPr/>
        </p:nvSpPr>
        <p:spPr>
          <a:xfrm>
            <a:off x="5712310" y="548641"/>
            <a:ext cx="494852" cy="22483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76518" y="3367144"/>
            <a:ext cx="3689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独立完成习作</a:t>
            </a:r>
            <a:endParaRPr lang="zh-CN" altLang="en-US" sz="4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2264</Words>
  <Application>WPS 演示</Application>
  <PresentationFormat>全屏显示(4:3)</PresentationFormat>
  <Paragraphs>163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黑体</vt:lpstr>
      <vt:lpstr>楷体</vt:lpstr>
      <vt:lpstr>Times New Roman</vt:lpstr>
      <vt:lpstr>幼圆</vt:lpstr>
      <vt:lpstr>仿宋</vt:lpstr>
      <vt:lpstr>Calibri</vt:lpstr>
      <vt:lpstr>Calibri Light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99</cp:revision>
  <dcterms:created xsi:type="dcterms:W3CDTF">2020-03-21T14:01:00Z</dcterms:created>
  <dcterms:modified xsi:type="dcterms:W3CDTF">2021-11-02T08:33:14Z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593E3B7E82D946CA8E154D9F03209E63</vt:lpwstr>
  </property>
</Properties>
</file>