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5" r:id="rId3"/>
    <p:sldId id="258" r:id="rId5"/>
    <p:sldId id="257" r:id="rId6"/>
    <p:sldId id="264" r:id="rId7"/>
    <p:sldId id="269" r:id="rId8"/>
    <p:sldId id="267" r:id="rId9"/>
    <p:sldId id="272" r:id="rId10"/>
    <p:sldId id="284" r:id="rId11"/>
    <p:sldId id="263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9900"/>
    <a:srgbClr val="58BB5A"/>
    <a:srgbClr val="206B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2" autoAdjust="0"/>
    <p:restoredTop sz="94660"/>
  </p:normalViewPr>
  <p:slideViewPr>
    <p:cSldViewPr snapToGrid="0" showGuides="1">
      <p:cViewPr varScale="1">
        <p:scale>
          <a:sx n="10" d="100"/>
          <a:sy n="10" d="100"/>
        </p:scale>
        <p:origin x="-102" y="2322"/>
      </p:cViewPr>
      <p:guideLst>
        <p:guide orient="horz" pos="2154"/>
        <p:guide pos="37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A9685-19CE-47C2-A54A-94C9E513C3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04827-8068-41DE-9417-416DDB56DA5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C404827-8068-41DE-9417-416DDB56DA5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04827-8068-41DE-9417-416DDB56DA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04827-8068-41DE-9417-416DDB56DA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04827-8068-41DE-9417-416DDB56DA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04827-8068-41DE-9417-416DDB56DA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04827-8068-41DE-9417-416DDB56DA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04827-8068-41DE-9417-416DDB56DA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04827-8068-41DE-9417-416DDB56DA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04827-8068-41DE-9417-416DDB56DA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9258678" y="389747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228E4-F2D2-48EC-97C0-2B0E4BE61E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5BBDA-7982-4CDD-A96B-29ABE01D0F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79428" y="1041211"/>
            <a:ext cx="86228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6000" b="1" dirty="0">
                <a:solidFill>
                  <a:srgbClr val="099900"/>
                </a:solidFill>
                <a:cs typeface="+mn-ea"/>
                <a:sym typeface="+mn-lt"/>
              </a:rPr>
              <a:t>五年级下册第八单元语文园地词句段运用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0999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76916" y="2933157"/>
            <a:ext cx="71653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099900"/>
                </a:solidFill>
                <a:cs typeface="+mn-ea"/>
                <a:sym typeface="+mn-lt"/>
              </a:rPr>
              <a:t>       体会下面句子表达的特点，在选择一种情景说一说。</a:t>
            </a:r>
            <a:endParaRPr lang="zh-CN" altLang="en-US" sz="4400" b="1" dirty="0">
              <a:solidFill>
                <a:srgbClr val="099900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1647661" y="1950939"/>
            <a:ext cx="2013524" cy="349780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364105" y="1610995"/>
            <a:ext cx="34607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99900"/>
                </a:solidFill>
              </a:rPr>
              <a:t>难点名称：</a:t>
            </a:r>
            <a:endParaRPr lang="zh-CN" altLang="en-US" sz="4000" b="1" dirty="0">
              <a:solidFill>
                <a:srgbClr val="0999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260988" y="1809023"/>
            <a:ext cx="1427726" cy="2910462"/>
            <a:chOff x="3011129" y="1892709"/>
            <a:chExt cx="1060389" cy="2161636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011129" y="2271252"/>
              <a:ext cx="757085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6200000">
              <a:off x="3011129" y="2271252"/>
              <a:ext cx="757085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/>
          </p:nvSpPr>
          <p:spPr>
            <a:xfrm>
              <a:off x="3314433" y="1892710"/>
              <a:ext cx="757085" cy="2161635"/>
            </a:xfrm>
            <a:prstGeom prst="rect">
              <a:avLst/>
            </a:prstGeom>
            <a:noFill/>
            <a:ln w="57150">
              <a:solidFill>
                <a:srgbClr val="09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sz="4400" b="1" dirty="0">
                  <a:solidFill>
                    <a:srgbClr val="099900"/>
                  </a:solidFill>
                  <a:cs typeface="+mn-ea"/>
                  <a:sym typeface="+mn-lt"/>
                </a:rPr>
                <a:t>教学目标</a:t>
              </a:r>
              <a:endParaRPr lang="zh-CN" altLang="en-US" sz="4400" b="1" dirty="0">
                <a:solidFill>
                  <a:srgbClr val="0999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260987" y="3338051"/>
            <a:ext cx="1019352" cy="1019352"/>
            <a:chOff x="3011129" y="1892709"/>
            <a:chExt cx="757085" cy="757085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3011129" y="2271252"/>
              <a:ext cx="757085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6200000">
              <a:off x="3011129" y="2271252"/>
              <a:ext cx="757085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/>
        </p:nvSpPr>
        <p:spPr>
          <a:xfrm>
            <a:off x="3886835" y="1954530"/>
            <a:ext cx="687133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99900"/>
                </a:solidFill>
                <a:cs typeface="+mn-ea"/>
                <a:sym typeface="+mn-lt"/>
              </a:rPr>
              <a:t>       </a:t>
            </a:r>
            <a:r>
              <a:rPr lang="zh-CN" altLang="en-US" sz="2800" dirty="0">
                <a:solidFill>
                  <a:srgbClr val="099900"/>
                </a:solidFill>
                <a:cs typeface="+mn-ea"/>
                <a:sym typeface="+mn-lt"/>
              </a:rPr>
              <a:t>能体会例句把事物比作人，把人比作事物来描写情景的表达特点，并能选择情景仿写句子。</a:t>
            </a:r>
            <a:endParaRPr lang="zh-CN" altLang="en-US" sz="2800" dirty="0">
              <a:solidFill>
                <a:srgbClr val="0999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59912" y="5672523"/>
            <a:ext cx="2809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把事物比作人来写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9715" y="1007745"/>
            <a:ext cx="5762625" cy="1441450"/>
            <a:chOff x="409" y="1587"/>
            <a:chExt cx="9075" cy="2270"/>
          </a:xfrm>
        </p:grpSpPr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409" y="1587"/>
              <a:ext cx="9075" cy="2271"/>
            </a:xfrm>
            <a:prstGeom prst="rect">
              <a:avLst/>
            </a:prstGeom>
            <a:solidFill>
              <a:srgbClr val="099900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14" y="1969"/>
              <a:ext cx="8770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  </a:t>
              </a:r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    他个子最高，无名指、食指贴身左右，像关公左右的关平、周仓，左膀右臂，片刻不留。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705342" y="5672504"/>
            <a:ext cx="2720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把人比作事物来写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 flipH="1">
            <a:off x="6464300" y="1107440"/>
            <a:ext cx="5258435" cy="2045970"/>
          </a:xfrm>
          <a:prstGeom prst="rect">
            <a:avLst/>
          </a:prstGeom>
          <a:solidFill>
            <a:srgbClr val="099900"/>
          </a:solidFill>
          <a:ln>
            <a:noFill/>
          </a:ln>
        </p:spPr>
        <p:txBody>
          <a:bodyPr/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       </a:t>
            </a: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这个体操运动员在高低杠上的动作真灵巧，就像猴子在树林中攀缘、穿行。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2400" b="1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715" y="3467735"/>
            <a:ext cx="5763260" cy="18649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3358515"/>
            <a:ext cx="5210810" cy="18281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59715" y="2487295"/>
            <a:ext cx="5763260" cy="933450"/>
            <a:chOff x="409" y="3917"/>
            <a:chExt cx="9076" cy="1470"/>
          </a:xfrm>
        </p:grpSpPr>
        <p:sp>
          <p:nvSpPr>
            <p:cNvPr id="2" name="Rectangle 21"/>
            <p:cNvSpPr>
              <a:spLocks noChangeArrowheads="1"/>
            </p:cNvSpPr>
            <p:nvPr/>
          </p:nvSpPr>
          <p:spPr bwMode="auto">
            <a:xfrm>
              <a:off x="409" y="3917"/>
              <a:ext cx="9076" cy="1470"/>
            </a:xfrm>
            <a:prstGeom prst="rect">
              <a:avLst/>
            </a:prstGeom>
            <a:solidFill>
              <a:srgbClr val="099900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66" y="4079"/>
              <a:ext cx="8440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    他个子最高，无名指、食指贴身左右。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11" grpId="0"/>
      <p:bldP spid="11" grpId="1"/>
      <p:bldP spid="6" grpId="0" bldLvl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72139" y="1195106"/>
            <a:ext cx="2894999" cy="4203162"/>
            <a:chOff x="872139" y="1195106"/>
            <a:chExt cx="2894999" cy="4203162"/>
          </a:xfrm>
        </p:grpSpPr>
        <p:sp>
          <p:nvSpPr>
            <p:cNvPr id="22" name="文本框 21"/>
            <p:cNvSpPr txBox="1"/>
            <p:nvPr/>
          </p:nvSpPr>
          <p:spPr>
            <a:xfrm>
              <a:off x="872139" y="4936603"/>
              <a:ext cx="2894999" cy="461665"/>
            </a:xfrm>
            <a:prstGeom prst="rect">
              <a:avLst/>
            </a:prstGeom>
            <a:solidFill>
              <a:srgbClr val="0999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游子回到家乡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140" y="1195106"/>
              <a:ext cx="2894998" cy="3741497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4487019" y="1195106"/>
            <a:ext cx="3048853" cy="4203161"/>
            <a:chOff x="4487019" y="1195106"/>
            <a:chExt cx="3048853" cy="4203161"/>
          </a:xfrm>
        </p:grpSpPr>
        <p:sp>
          <p:nvSpPr>
            <p:cNvPr id="28" name="文本框 27"/>
            <p:cNvSpPr txBox="1"/>
            <p:nvPr/>
          </p:nvSpPr>
          <p:spPr>
            <a:xfrm>
              <a:off x="4487019" y="4936602"/>
              <a:ext cx="3048853" cy="461665"/>
            </a:xfrm>
            <a:prstGeom prst="rect">
              <a:avLst/>
            </a:prstGeom>
            <a:solidFill>
              <a:srgbClr val="0999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雨点儿落在窗玻璃上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" t="12523" r="1985" b="14673"/>
            <a:stretch>
              <a:fillRect/>
            </a:stretch>
          </p:blipFill>
          <p:spPr>
            <a:xfrm>
              <a:off x="4487019" y="1195106"/>
              <a:ext cx="3048853" cy="3741497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8392396" y="1195108"/>
            <a:ext cx="2960650" cy="4203159"/>
            <a:chOff x="8392396" y="1195108"/>
            <a:chExt cx="2960650" cy="4203159"/>
          </a:xfrm>
        </p:grpSpPr>
        <p:sp>
          <p:nvSpPr>
            <p:cNvPr id="32" name="文本框 31"/>
            <p:cNvSpPr txBox="1"/>
            <p:nvPr/>
          </p:nvSpPr>
          <p:spPr>
            <a:xfrm>
              <a:off x="8392396" y="4875047"/>
              <a:ext cx="2960650" cy="523220"/>
            </a:xfrm>
            <a:prstGeom prst="rect">
              <a:avLst/>
            </a:prstGeom>
            <a:solidFill>
              <a:srgbClr val="0999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云朵在天空飘荡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35" t="21618" r="40321" b="9312"/>
            <a:stretch>
              <a:fillRect/>
            </a:stretch>
          </p:blipFill>
          <p:spPr>
            <a:xfrm>
              <a:off x="8392396" y="1195108"/>
              <a:ext cx="2960650" cy="366985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249781" y="1507239"/>
            <a:ext cx="4562860" cy="2015911"/>
          </a:xfrm>
          <a:prstGeom prst="rect">
            <a:avLst/>
          </a:prstGeom>
          <a:solidFill>
            <a:srgbClr val="09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>
                <a:cs typeface="+mn-ea"/>
                <a:sym typeface="+mn-lt"/>
              </a:rPr>
              <a:t>       游子回到家乡，就像飞倦了的鸟儿回到巢里一样。</a:t>
            </a:r>
            <a:endParaRPr lang="zh-CN" altLang="en-US" sz="3200" dirty="0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9339" y="1945339"/>
            <a:ext cx="4797139" cy="387035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20699" y="1091741"/>
            <a:ext cx="4245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rgbClr val="099900"/>
                </a:solidFill>
              </a:rPr>
              <a:t>游子回到家乡</a:t>
            </a:r>
            <a:endParaRPr lang="zh-CN" altLang="en-US" sz="4800" b="1" dirty="0">
              <a:solidFill>
                <a:srgbClr val="0999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6538" y="3703074"/>
            <a:ext cx="4562860" cy="221653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249781" y="4078102"/>
            <a:ext cx="45296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</a:rPr>
              <a:t>       游子回到家乡，就像漂泊多年的小船回到了港湾。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845" y="2349500"/>
            <a:ext cx="1861185" cy="3220720"/>
          </a:xfrm>
          <a:custGeom>
            <a:avLst/>
            <a:gdLst>
              <a:gd name="connsiteX0" fmla="*/ 0 w 1923006"/>
              <a:gd name="connsiteY0" fmla="*/ 0 h 2493797"/>
              <a:gd name="connsiteX1" fmla="*/ 1923006 w 1923006"/>
              <a:gd name="connsiteY1" fmla="*/ 0 h 2493797"/>
              <a:gd name="connsiteX2" fmla="*/ 1923006 w 1923006"/>
              <a:gd name="connsiteY2" fmla="*/ 2493797 h 2493797"/>
              <a:gd name="connsiteX3" fmla="*/ 0 w 1923006"/>
              <a:gd name="connsiteY3" fmla="*/ 2493797 h 249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006" h="2493797">
                <a:moveTo>
                  <a:pt x="0" y="0"/>
                </a:moveTo>
                <a:lnTo>
                  <a:pt x="1923006" y="0"/>
                </a:lnTo>
                <a:lnTo>
                  <a:pt x="1923006" y="2493797"/>
                </a:lnTo>
                <a:lnTo>
                  <a:pt x="0" y="2493797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2350135"/>
            <a:ext cx="1871980" cy="3220085"/>
          </a:xfrm>
          <a:custGeom>
            <a:avLst/>
            <a:gdLst>
              <a:gd name="connsiteX0" fmla="*/ 0 w 1923006"/>
              <a:gd name="connsiteY0" fmla="*/ 0 h 2493797"/>
              <a:gd name="connsiteX1" fmla="*/ 1923006 w 1923006"/>
              <a:gd name="connsiteY1" fmla="*/ 0 h 2493797"/>
              <a:gd name="connsiteX2" fmla="*/ 1923006 w 1923006"/>
              <a:gd name="connsiteY2" fmla="*/ 2493797 h 2493797"/>
              <a:gd name="connsiteX3" fmla="*/ 0 w 1923006"/>
              <a:gd name="connsiteY3" fmla="*/ 2493797 h 249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006" h="2493797">
                <a:moveTo>
                  <a:pt x="0" y="0"/>
                </a:moveTo>
                <a:lnTo>
                  <a:pt x="1923006" y="0"/>
                </a:lnTo>
                <a:lnTo>
                  <a:pt x="1923006" y="2493797"/>
                </a:lnTo>
                <a:lnTo>
                  <a:pt x="0" y="2493797"/>
                </a:lnTo>
                <a:close/>
              </a:path>
            </a:pathLst>
          </a:custGeom>
        </p:spPr>
      </p:pic>
      <p:sp>
        <p:nvSpPr>
          <p:cNvPr id="27" name="文本框 26"/>
          <p:cNvSpPr txBox="1"/>
          <p:nvPr/>
        </p:nvSpPr>
        <p:spPr>
          <a:xfrm>
            <a:off x="484231" y="1387545"/>
            <a:ext cx="396106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00B050"/>
                </a:solidFill>
                <a:cs typeface="+mn-ea"/>
                <a:sym typeface="+mn-lt"/>
              </a:rPr>
              <a:t>雨点儿落在窗玻璃上</a:t>
            </a:r>
            <a:endParaRPr lang="zh-CN" altLang="en-US" sz="3200" b="1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039360" y="1971040"/>
            <a:ext cx="6720840" cy="1769110"/>
            <a:chOff x="7847" y="2282"/>
            <a:chExt cx="10584" cy="2786"/>
          </a:xfrm>
        </p:grpSpPr>
        <p:sp>
          <p:nvSpPr>
            <p:cNvPr id="17" name="矩形 16"/>
            <p:cNvSpPr/>
            <p:nvPr/>
          </p:nvSpPr>
          <p:spPr>
            <a:xfrm>
              <a:off x="7847" y="2282"/>
              <a:ext cx="10584" cy="2786"/>
            </a:xfrm>
            <a:prstGeom prst="rect">
              <a:avLst/>
            </a:prstGeom>
            <a:solidFill>
              <a:srgbClr val="09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842" y="3104"/>
              <a:ext cx="8771" cy="1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       雨滴打在玻璃窗上，那滴答滴答的声音很清脆，优美的像小夜曲</a:t>
              </a:r>
              <a:r>
                <a:rPr lang="zh-CN" altLang="en-US" sz="1100" b="1" dirty="0">
                  <a:cs typeface="+mn-ea"/>
                  <a:sym typeface="+mn-lt"/>
                </a:rPr>
                <a:t>。</a:t>
              </a:r>
              <a:endParaRPr lang="zh-CN" altLang="en-US" sz="1100" b="1" dirty="0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067935" y="4037330"/>
            <a:ext cx="6663690" cy="1532890"/>
            <a:chOff x="7981" y="6358"/>
            <a:chExt cx="10494" cy="2414"/>
          </a:xfrm>
        </p:grpSpPr>
        <p:sp>
          <p:nvSpPr>
            <p:cNvPr id="2" name="矩形 1"/>
            <p:cNvSpPr/>
            <p:nvPr/>
          </p:nvSpPr>
          <p:spPr>
            <a:xfrm>
              <a:off x="7981" y="6358"/>
              <a:ext cx="10494" cy="2414"/>
            </a:xfrm>
            <a:prstGeom prst="rect">
              <a:avLst/>
            </a:prstGeom>
            <a:solidFill>
              <a:srgbClr val="09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364" y="6687"/>
              <a:ext cx="9550" cy="1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        雨点儿真调皮，噼噼啪啪地落在窗玻璃上，像小精灵在跳舞。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1050" dirty="0">
                  <a:solidFill>
                    <a:schemeClr val="bg1"/>
                  </a:solidFill>
                  <a:cs typeface="+mn-ea"/>
                  <a:sym typeface="+mn-lt"/>
                </a:rPr>
                <a:t>。</a:t>
              </a:r>
              <a:endParaRPr lang="zh-CN" alt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1053163" y="4435182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999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4274"/>
          <a:stretch>
            <a:fillRect/>
          </a:stretch>
        </p:blipFill>
        <p:spPr>
          <a:xfrm>
            <a:off x="508000" y="2251710"/>
            <a:ext cx="4672965" cy="39941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74358" y="1193783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099900"/>
                </a:solidFill>
              </a:rPr>
              <a:t>云朵在天空飘荡</a:t>
            </a:r>
            <a:endParaRPr lang="zh-CN" altLang="en-US" sz="4000" b="1" dirty="0">
              <a:solidFill>
                <a:srgbClr val="099900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584825" y="2218055"/>
            <a:ext cx="6287770" cy="1827530"/>
            <a:chOff x="8795" y="3295"/>
            <a:chExt cx="9902" cy="2878"/>
          </a:xfrm>
        </p:grpSpPr>
        <p:sp>
          <p:nvSpPr>
            <p:cNvPr id="17" name="矩形 16"/>
            <p:cNvSpPr/>
            <p:nvPr/>
          </p:nvSpPr>
          <p:spPr>
            <a:xfrm>
              <a:off x="8795" y="3295"/>
              <a:ext cx="9902" cy="2878"/>
            </a:xfrm>
            <a:prstGeom prst="rect">
              <a:avLst/>
            </a:prstGeom>
            <a:solidFill>
              <a:srgbClr val="09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925" y="3521"/>
              <a:ext cx="9466" cy="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       洁白的云朵在蔚蓝的天空中飘荡，远远看去像仙女们在空中跳舞</a:t>
              </a: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。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00065" y="4426585"/>
            <a:ext cx="6287770" cy="1827530"/>
            <a:chOff x="8445" y="6047"/>
            <a:chExt cx="9902" cy="2878"/>
          </a:xfrm>
        </p:grpSpPr>
        <p:sp>
          <p:nvSpPr>
            <p:cNvPr id="7" name="矩形 6"/>
            <p:cNvSpPr/>
            <p:nvPr/>
          </p:nvSpPr>
          <p:spPr>
            <a:xfrm>
              <a:off x="8445" y="6047"/>
              <a:ext cx="9902" cy="2878"/>
            </a:xfrm>
            <a:prstGeom prst="rect">
              <a:avLst/>
            </a:prstGeom>
            <a:solidFill>
              <a:srgbClr val="09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946" y="6677"/>
              <a:ext cx="9009" cy="16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</a:rPr>
                <a:t>      云朵在天空中悠闲地飘荡着，就像在轻松地逛街。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84555" y="1938168"/>
            <a:ext cx="86228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99900"/>
                </a:solidFill>
                <a:effectLst/>
                <a:uLnTx/>
                <a:uFillTx/>
                <a:cs typeface="+mn-ea"/>
                <a:sym typeface="+mn-lt"/>
              </a:rPr>
              <a:t>感谢您的观看指导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0999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语文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EB248"/>
      </a:accent1>
      <a:accent2>
        <a:srgbClr val="92D050"/>
      </a:accent2>
      <a:accent3>
        <a:srgbClr val="6CCEE5"/>
      </a:accent3>
      <a:accent4>
        <a:srgbClr val="0378B0"/>
      </a:accent4>
      <a:accent5>
        <a:srgbClr val="FFC000"/>
      </a:accent5>
      <a:accent6>
        <a:srgbClr val="FFFF00"/>
      </a:accent6>
      <a:hlink>
        <a:srgbClr val="0EB248"/>
      </a:hlink>
      <a:folHlink>
        <a:srgbClr val="BFBFBF"/>
      </a:folHlink>
    </a:clrScheme>
    <a:fontScheme name="fxbmifao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58BB5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206B54"/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472</Words>
  <Application>WPS 演示</Application>
  <PresentationFormat>宽屏</PresentationFormat>
  <Paragraphs>48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等线</vt:lpstr>
      <vt:lpstr>微软雅黑</vt:lpstr>
      <vt:lpstr>Arial Unicode MS</vt:lpstr>
      <vt:lpstr>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62</cp:revision>
  <dcterms:created xsi:type="dcterms:W3CDTF">2017-05-10T12:04:00Z</dcterms:created>
  <dcterms:modified xsi:type="dcterms:W3CDTF">2021-11-02T08:36:46Z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DE5C3D98CA694E48B7114CD9A20528FD</vt:lpwstr>
  </property>
</Properties>
</file>