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3" r:id="rId5"/>
    <p:sldId id="285" r:id="rId6"/>
    <p:sldId id="286" r:id="rId7"/>
    <p:sldId id="26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5D31"/>
    <a:srgbClr val="FFFFBC"/>
    <a:srgbClr val="E78643"/>
    <a:srgbClr val="F0B142"/>
    <a:srgbClr val="CBE6EC"/>
    <a:srgbClr val="C4F0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4"/>
    <p:restoredTop sz="94634"/>
  </p:normalViewPr>
  <p:slideViewPr>
    <p:cSldViewPr snapToGrid="0">
      <p:cViewPr varScale="1">
        <p:scale>
          <a:sx n="107" d="100"/>
          <a:sy n="107" d="100"/>
        </p:scale>
        <p:origin x="-67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9D3EC5-9D19-4608-B429-C7DFAF6A1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0BAD0D-AE97-46F9-9EFF-1B998281EE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BAD0D-AE97-46F9-9EFF-1B998281EE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BAD0D-AE97-46F9-9EFF-1B998281EE54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BAD0D-AE97-46F9-9EFF-1B998281EE54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BAD0D-AE97-46F9-9EFF-1B998281EE54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BAD0D-AE97-46F9-9EFF-1B998281EE54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BAD0D-AE97-46F9-9EFF-1B998281EE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BAD0D-AE97-46F9-9EFF-1B998281EE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BAD0D-AE97-46F9-9EFF-1B998281EE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BAD0D-AE97-46F9-9EFF-1B998281EE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BAD0D-AE97-46F9-9EFF-1B998281EE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BAD0D-AE97-46F9-9EFF-1B998281EE54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BAD0D-AE97-46F9-9EFF-1B998281EE54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BAD0D-AE97-46F9-9EFF-1B998281EE54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03A9A-7241-4D1F-9BCA-6A2A265C2C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9D79A-E7FA-4119-B438-88158CE15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03A9A-7241-4D1F-9BCA-6A2A265C2C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9D79A-E7FA-4119-B438-88158CE15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03A9A-7241-4D1F-9BCA-6A2A265C2C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9D79A-E7FA-4119-B438-88158CE15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03A9A-7241-4D1F-9BCA-6A2A265C2C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9D79A-E7FA-4119-B438-88158CE15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03A9A-7241-4D1F-9BCA-6A2A265C2C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9D79A-E7FA-4119-B438-88158CE15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03A9A-7241-4D1F-9BCA-6A2A265C2C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9D79A-E7FA-4119-B438-88158CE15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03A9A-7241-4D1F-9BCA-6A2A265C2C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9D79A-E7FA-4119-B438-88158CE15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03A9A-7241-4D1F-9BCA-6A2A265C2C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9D79A-E7FA-4119-B438-88158CE15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03A9A-7241-4D1F-9BCA-6A2A265C2C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9D79A-E7FA-4119-B438-88158CE15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03A9A-7241-4D1F-9BCA-6A2A265C2C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9D79A-E7FA-4119-B438-88158CE15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03A9A-7241-4D1F-9BCA-6A2A265C2C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9D79A-E7FA-4119-B438-88158CE15F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E6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03A9A-7241-4D1F-9BCA-6A2A265C2C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9D79A-E7FA-4119-B438-88158CE15F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5.emf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人教版小学六年级语文上册第3课《草虫的村落》课文朗读MP3免费下载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8873067" y="4027784"/>
            <a:ext cx="234244" cy="2342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593" b="1844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CBE6EC"/>
          </a:solidFill>
        </p:spPr>
      </p:pic>
      <p:sp>
        <p:nvSpPr>
          <p:cNvPr id="8" name="文本框 7"/>
          <p:cNvSpPr txBox="1"/>
          <p:nvPr/>
        </p:nvSpPr>
        <p:spPr>
          <a:xfrm>
            <a:off x="3648171" y="940248"/>
            <a:ext cx="5049779" cy="166603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5400" b="1" dirty="0">
                <a:solidFill>
                  <a:srgbClr val="1D5D3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语文园地</a:t>
            </a:r>
            <a:endParaRPr lang="en-US" altLang="zh-CN" sz="5400" b="1" dirty="0">
              <a:solidFill>
                <a:srgbClr val="1D5D31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1D5D3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词句段的运用</a:t>
            </a:r>
            <a:r>
              <a:rPr lang="en-US" altLang="zh-CN" sz="3600" b="1" dirty="0">
                <a:solidFill>
                  <a:srgbClr val="1D5D3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+</a:t>
            </a:r>
            <a:r>
              <a:rPr lang="zh-CN" altLang="en-US" sz="3600" b="1" dirty="0">
                <a:solidFill>
                  <a:srgbClr val="1D5D3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日积月累</a:t>
            </a:r>
            <a:endParaRPr lang="zh-CN" altLang="en-US" sz="3600" b="1" dirty="0">
              <a:solidFill>
                <a:srgbClr val="1D5D31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006935" y="3001512"/>
            <a:ext cx="6332252" cy="587285"/>
            <a:chOff x="2929874" y="2679605"/>
            <a:chExt cx="6332252" cy="587285"/>
          </a:xfrm>
        </p:grpSpPr>
        <p:sp>
          <p:nvSpPr>
            <p:cNvPr id="11" name="文本框 10"/>
            <p:cNvSpPr txBox="1"/>
            <p:nvPr/>
          </p:nvSpPr>
          <p:spPr>
            <a:xfrm>
              <a:off x="3083999" y="2866780"/>
              <a:ext cx="5141151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2000" spc="45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六年级上册 第一单元 </a:t>
              </a:r>
              <a:r>
                <a:rPr lang="zh-CN" altLang="en-US" sz="2000" spc="45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 </a:t>
              </a:r>
              <a:r>
                <a:rPr lang="zh-CN" altLang="en-US" sz="2000" spc="45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单元总结课</a:t>
              </a:r>
              <a:endParaRPr lang="zh-CN" altLang="en-US" sz="2000" spc="4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2929874" y="2679605"/>
              <a:ext cx="6332252" cy="51904"/>
              <a:chOff x="2929874" y="2665957"/>
              <a:chExt cx="6332252" cy="5190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2929874" y="2692258"/>
                <a:ext cx="1120692" cy="0"/>
              </a:xfrm>
              <a:prstGeom prst="line">
                <a:avLst/>
              </a:prstGeom>
              <a:ln>
                <a:solidFill>
                  <a:srgbClr val="1D5D3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椭圆 16"/>
              <p:cNvSpPr/>
              <p:nvPr/>
            </p:nvSpPr>
            <p:spPr>
              <a:xfrm>
                <a:off x="4132453" y="2672142"/>
                <a:ext cx="45719" cy="45719"/>
              </a:xfrm>
              <a:prstGeom prst="ellipse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4232764" y="2686663"/>
                <a:ext cx="1120692" cy="0"/>
              </a:xfrm>
              <a:prstGeom prst="line">
                <a:avLst/>
              </a:prstGeom>
              <a:ln>
                <a:solidFill>
                  <a:srgbClr val="1D5D3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>
                <a:off x="5435343" y="2666547"/>
                <a:ext cx="45719" cy="45719"/>
              </a:xfrm>
              <a:prstGeom prst="ellipse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5535654" y="2688614"/>
                <a:ext cx="1120692" cy="0"/>
              </a:xfrm>
              <a:prstGeom prst="line">
                <a:avLst/>
              </a:prstGeom>
              <a:ln>
                <a:solidFill>
                  <a:srgbClr val="1D5D3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6738233" y="2668498"/>
                <a:ext cx="45719" cy="45719"/>
              </a:xfrm>
              <a:prstGeom prst="ellipse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6838544" y="2686073"/>
                <a:ext cx="1120692" cy="0"/>
              </a:xfrm>
              <a:prstGeom prst="line">
                <a:avLst/>
              </a:prstGeom>
              <a:ln>
                <a:solidFill>
                  <a:srgbClr val="1D5D3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>
                <a:off x="8041123" y="2665957"/>
                <a:ext cx="45719" cy="45719"/>
              </a:xfrm>
              <a:prstGeom prst="ellipse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8141434" y="2680478"/>
                <a:ext cx="1120692" cy="0"/>
              </a:xfrm>
              <a:prstGeom prst="line">
                <a:avLst/>
              </a:prstGeom>
              <a:ln>
                <a:solidFill>
                  <a:srgbClr val="1D5D3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2443" y="512388"/>
            <a:ext cx="1289445" cy="1219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09182"/>
            <a:ext cx="12191999" cy="586854"/>
            <a:chOff x="0" y="109182"/>
            <a:chExt cx="12191999" cy="586854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09182"/>
              <a:ext cx="2033518" cy="586854"/>
              <a:chOff x="0" y="163774"/>
              <a:chExt cx="2033518" cy="58685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163774"/>
                <a:ext cx="2033516" cy="586854"/>
              </a:xfrm>
              <a:prstGeom prst="rect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12560" y="195591"/>
                <a:ext cx="1620958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rPr>
                  <a:t>日积月累</a:t>
                </a:r>
                <a:endPara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11846256" y="109182"/>
              <a:ext cx="345743" cy="586854"/>
            </a:xfrm>
            <a:prstGeom prst="rect">
              <a:avLst/>
            </a:prstGeom>
            <a:solidFill>
              <a:srgbClr val="1D5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9996" y="221647"/>
            <a:ext cx="436382" cy="44257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-13648" y="6266905"/>
            <a:ext cx="12192000" cy="0"/>
          </a:xfrm>
          <a:prstGeom prst="line">
            <a:avLst/>
          </a:prstGeom>
          <a:ln w="63500">
            <a:solidFill>
              <a:srgbClr val="1D5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可选过程 20"/>
          <p:cNvSpPr/>
          <p:nvPr/>
        </p:nvSpPr>
        <p:spPr>
          <a:xfrm>
            <a:off x="1901371" y="894636"/>
            <a:ext cx="9753599" cy="4707878"/>
          </a:xfrm>
          <a:prstGeom prst="flowChartAlternateProcess">
            <a:avLst/>
          </a:prstGeom>
          <a:grpFill/>
          <a:ln>
            <a:solidFill>
              <a:srgbClr val="1D5D31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zh-CN" altLang="en-US" sz="162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37" y="3497297"/>
            <a:ext cx="2894371" cy="273779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636697" y="140999"/>
            <a:ext cx="2033516" cy="586854"/>
            <a:chOff x="3143956" y="4833262"/>
            <a:chExt cx="2033516" cy="586854"/>
          </a:xfrm>
          <a:solidFill>
            <a:srgbClr val="1D5D31"/>
          </a:solidFill>
        </p:grpSpPr>
        <p:sp>
          <p:nvSpPr>
            <p:cNvPr id="16" name="矩形 15"/>
            <p:cNvSpPr/>
            <p:nvPr/>
          </p:nvSpPr>
          <p:spPr>
            <a:xfrm>
              <a:off x="3143956" y="4833262"/>
              <a:ext cx="2033516" cy="5868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709310" y="4865080"/>
              <a:ext cx="902811" cy="523220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注释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sp>
        <p:nvSpPr>
          <p:cNvPr id="19" name="TextBox 13"/>
          <p:cNvSpPr txBox="1"/>
          <p:nvPr/>
        </p:nvSpPr>
        <p:spPr>
          <a:xfrm>
            <a:off x="2388186" y="1360428"/>
            <a:ext cx="8903927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/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郭：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古代城墙有内外两重，内为城，外为郭。这里指村庄的外墙。</a:t>
            </a:r>
            <a:endParaRPr lang="zh-CN" altLang="en-US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defTabSz="1097280">
              <a:spcBef>
                <a:spcPts val="1200"/>
              </a:spcBef>
              <a:spcAft>
                <a:spcPts val="1200"/>
              </a:spcAft>
            </a:pP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斜（</a:t>
            </a:r>
            <a:r>
              <a:rPr lang="en-US" altLang="zh-CN" sz="324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xiá</a:t>
            </a: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）：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倾斜。因古需与上一句押韵，所以应读</a:t>
            </a:r>
            <a:r>
              <a:rPr lang="en-US" altLang="zh-CN" sz="324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xiá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。</a:t>
            </a:r>
            <a:br>
              <a:rPr lang="en-US" altLang="zh-CN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</a:b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开：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打开，开启。  </a:t>
            </a: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轩：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窗户。  </a:t>
            </a: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面：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面对。</a:t>
            </a:r>
            <a:endParaRPr lang="zh-CN" altLang="en-US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defTabSz="1097280"/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场圃：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场，打谷场、稻场；圃，菜园。</a:t>
            </a:r>
            <a:br>
              <a:rPr lang="zh-CN" altLang="en-US" sz="324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</a:br>
            <a:endParaRPr lang="zh-CN" altLang="en-US" sz="324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09182"/>
            <a:ext cx="12191999" cy="586854"/>
            <a:chOff x="0" y="109182"/>
            <a:chExt cx="12191999" cy="586854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09182"/>
              <a:ext cx="2033518" cy="586854"/>
              <a:chOff x="0" y="163774"/>
              <a:chExt cx="2033518" cy="58685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163774"/>
                <a:ext cx="2033516" cy="586854"/>
              </a:xfrm>
              <a:prstGeom prst="rect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12560" y="195591"/>
                <a:ext cx="1620958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rPr>
                  <a:t>日积月累</a:t>
                </a:r>
                <a:endPara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11846256" y="109182"/>
              <a:ext cx="345743" cy="586854"/>
            </a:xfrm>
            <a:prstGeom prst="rect">
              <a:avLst/>
            </a:prstGeom>
            <a:solidFill>
              <a:srgbClr val="1D5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9996" y="221647"/>
            <a:ext cx="436382" cy="44257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-13648" y="6266905"/>
            <a:ext cx="12192000" cy="0"/>
          </a:xfrm>
          <a:prstGeom prst="line">
            <a:avLst/>
          </a:prstGeom>
          <a:ln w="63500">
            <a:solidFill>
              <a:srgbClr val="1D5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可选过程 20"/>
          <p:cNvSpPr/>
          <p:nvPr/>
        </p:nvSpPr>
        <p:spPr>
          <a:xfrm>
            <a:off x="1901371" y="894636"/>
            <a:ext cx="9753599" cy="4707878"/>
          </a:xfrm>
          <a:prstGeom prst="flowChartAlternateProcess">
            <a:avLst/>
          </a:prstGeom>
          <a:grpFill/>
          <a:ln>
            <a:solidFill>
              <a:srgbClr val="1D5D31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zh-CN" altLang="en-US" sz="162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37" y="3497297"/>
            <a:ext cx="2894371" cy="273779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636697" y="140999"/>
            <a:ext cx="2033516" cy="586854"/>
            <a:chOff x="3143956" y="4833262"/>
            <a:chExt cx="2033516" cy="586854"/>
          </a:xfrm>
          <a:solidFill>
            <a:srgbClr val="1D5D31"/>
          </a:solidFill>
        </p:grpSpPr>
        <p:sp>
          <p:nvSpPr>
            <p:cNvPr id="16" name="矩形 15"/>
            <p:cNvSpPr/>
            <p:nvPr/>
          </p:nvSpPr>
          <p:spPr>
            <a:xfrm>
              <a:off x="3143956" y="4833262"/>
              <a:ext cx="2033516" cy="5868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709310" y="4865080"/>
              <a:ext cx="902811" cy="523220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注释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sp>
        <p:nvSpPr>
          <p:cNvPr id="20" name="TextBox 13"/>
          <p:cNvSpPr txBox="1"/>
          <p:nvPr/>
        </p:nvSpPr>
        <p:spPr>
          <a:xfrm>
            <a:off x="2490263" y="1054616"/>
            <a:ext cx="8932480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/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把酒：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端着酒具，指饮酒。把，拿起，端起。</a:t>
            </a:r>
            <a:endParaRPr lang="zh-CN" altLang="en-US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defTabSz="1097280"/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话桑麻：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闲谈农事。桑麻，桑树和麻，这里泛指庄稼。</a:t>
            </a:r>
            <a:b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</a:b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重阳日：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指夏历的九月初九。古人在这一天有登高、饮菊花酒的习俗。</a:t>
            </a:r>
            <a:endParaRPr lang="zh-CN" altLang="en-US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defTabSz="1097280"/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还（</a:t>
            </a:r>
            <a:r>
              <a:rPr lang="en-US" altLang="zh-CN" sz="324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huán</a:t>
            </a: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）：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返，来。</a:t>
            </a:r>
            <a:endParaRPr lang="zh-CN" altLang="en-US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defTabSz="1097280"/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就菊花：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指饮菊花酒，也是赏菊的意思。就，靠近，指去做某事。</a:t>
            </a:r>
            <a:endParaRPr lang="zh-CN" altLang="en-US" sz="324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09182"/>
            <a:ext cx="12191999" cy="586854"/>
            <a:chOff x="0" y="109182"/>
            <a:chExt cx="12191999" cy="586854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09182"/>
              <a:ext cx="2033518" cy="586854"/>
              <a:chOff x="0" y="163774"/>
              <a:chExt cx="2033518" cy="58685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163774"/>
                <a:ext cx="2033516" cy="586854"/>
              </a:xfrm>
              <a:prstGeom prst="rect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12560" y="195591"/>
                <a:ext cx="1620958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rPr>
                  <a:t>日积月累</a:t>
                </a:r>
                <a:endPara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11846256" y="109182"/>
              <a:ext cx="345743" cy="586854"/>
            </a:xfrm>
            <a:prstGeom prst="rect">
              <a:avLst/>
            </a:prstGeom>
            <a:solidFill>
              <a:srgbClr val="1D5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9996" y="221647"/>
            <a:ext cx="436382" cy="44257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-13648" y="6266905"/>
            <a:ext cx="12192000" cy="0"/>
          </a:xfrm>
          <a:prstGeom prst="line">
            <a:avLst/>
          </a:prstGeom>
          <a:ln w="63500">
            <a:solidFill>
              <a:srgbClr val="1D5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可选过程 20"/>
          <p:cNvSpPr/>
          <p:nvPr/>
        </p:nvSpPr>
        <p:spPr>
          <a:xfrm>
            <a:off x="1901371" y="894636"/>
            <a:ext cx="9753599" cy="4707878"/>
          </a:xfrm>
          <a:prstGeom prst="flowChartAlternateProcess">
            <a:avLst/>
          </a:prstGeom>
          <a:grpFill/>
          <a:ln>
            <a:solidFill>
              <a:srgbClr val="1D5D31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zh-CN" altLang="en-US" sz="162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636697" y="140999"/>
            <a:ext cx="2033516" cy="586854"/>
            <a:chOff x="3143956" y="4833262"/>
            <a:chExt cx="2033516" cy="586854"/>
          </a:xfrm>
          <a:solidFill>
            <a:srgbClr val="1D5D31"/>
          </a:solidFill>
        </p:grpSpPr>
        <p:sp>
          <p:nvSpPr>
            <p:cNvPr id="16" name="矩形 15"/>
            <p:cNvSpPr/>
            <p:nvPr/>
          </p:nvSpPr>
          <p:spPr>
            <a:xfrm>
              <a:off x="3143956" y="4833262"/>
              <a:ext cx="2033516" cy="5868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709310" y="4865080"/>
              <a:ext cx="902812" cy="523220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译文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996" y="1421647"/>
            <a:ext cx="3550556" cy="3658807"/>
          </a:xfrm>
          <a:prstGeom prst="rect">
            <a:avLst/>
          </a:prstGeom>
        </p:spPr>
      </p:pic>
      <p:sp>
        <p:nvSpPr>
          <p:cNvPr id="19" name="TextBox 13"/>
          <p:cNvSpPr txBox="1"/>
          <p:nvPr/>
        </p:nvSpPr>
        <p:spPr>
          <a:xfrm>
            <a:off x="6082352" y="1270643"/>
            <a:ext cx="5469969" cy="453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老朋友预备丰盛的饭菜，邀请我到他好客的农家。翠绿的树林围绕着村落，苍青的山峦在城外横卧。推开窗户面对谷场菜园，手举酒杯闲谈庄稼情况。等到九九重阳节到来时，再请君来这里观赏菊花。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defTabSz="1097280"/>
            <a:endParaRPr lang="zh-CN" altLang="en-US" sz="324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37" y="3497297"/>
            <a:ext cx="2894371" cy="2737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09182"/>
            <a:ext cx="12191999" cy="586854"/>
            <a:chOff x="0" y="109182"/>
            <a:chExt cx="12191999" cy="586854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09182"/>
              <a:ext cx="2033518" cy="586854"/>
              <a:chOff x="0" y="163774"/>
              <a:chExt cx="2033518" cy="58685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163774"/>
                <a:ext cx="2033516" cy="586854"/>
              </a:xfrm>
              <a:prstGeom prst="rect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12560" y="195591"/>
                <a:ext cx="1620958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rPr>
                  <a:t>日积月累</a:t>
                </a:r>
                <a:endPara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11846256" y="109182"/>
              <a:ext cx="345743" cy="586854"/>
            </a:xfrm>
            <a:prstGeom prst="rect">
              <a:avLst/>
            </a:prstGeom>
            <a:solidFill>
              <a:srgbClr val="1D5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9996" y="221647"/>
            <a:ext cx="436382" cy="44257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-13648" y="6266905"/>
            <a:ext cx="12192000" cy="0"/>
          </a:xfrm>
          <a:prstGeom prst="line">
            <a:avLst/>
          </a:prstGeom>
          <a:ln w="63500">
            <a:solidFill>
              <a:srgbClr val="1D5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可选过程 20"/>
          <p:cNvSpPr/>
          <p:nvPr/>
        </p:nvSpPr>
        <p:spPr>
          <a:xfrm>
            <a:off x="1901371" y="894636"/>
            <a:ext cx="9753599" cy="4707878"/>
          </a:xfrm>
          <a:prstGeom prst="flowChartAlternateProcess">
            <a:avLst/>
          </a:prstGeom>
          <a:grpFill/>
          <a:ln>
            <a:solidFill>
              <a:srgbClr val="1D5D31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zh-CN" altLang="en-US" sz="162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37" y="3497297"/>
            <a:ext cx="2894371" cy="273779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636697" y="140999"/>
            <a:ext cx="2033516" cy="586854"/>
            <a:chOff x="3143956" y="4833262"/>
            <a:chExt cx="2033516" cy="586854"/>
          </a:xfrm>
          <a:solidFill>
            <a:srgbClr val="1D5D31"/>
          </a:solidFill>
        </p:grpSpPr>
        <p:sp>
          <p:nvSpPr>
            <p:cNvPr id="16" name="矩形 15"/>
            <p:cNvSpPr/>
            <p:nvPr/>
          </p:nvSpPr>
          <p:spPr>
            <a:xfrm>
              <a:off x="3143956" y="4833262"/>
              <a:ext cx="2033516" cy="5868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709309" y="4865080"/>
              <a:ext cx="902812" cy="523220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赏析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20" name="图片 19" descr="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4408" y="1770220"/>
            <a:ext cx="2604219" cy="2892774"/>
          </a:xfrm>
          <a:prstGeom prst="round2DiagRect">
            <a:avLst/>
          </a:prstGeom>
        </p:spPr>
      </p:pic>
      <p:sp>
        <p:nvSpPr>
          <p:cNvPr id="23" name="TextBox 13"/>
          <p:cNvSpPr txBox="1"/>
          <p:nvPr/>
        </p:nvSpPr>
        <p:spPr>
          <a:xfrm>
            <a:off x="6082352" y="1770220"/>
            <a:ext cx="510084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这是一首田园诗，描写农家恬静闲适的生活情景，也写老朋友的情谊。通过写田园生活的风光，写出作者对这种生活的向往。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576" y="911325"/>
            <a:ext cx="1790476" cy="1619048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-13648" y="6266905"/>
            <a:ext cx="12192000" cy="0"/>
          </a:xfrm>
          <a:prstGeom prst="line">
            <a:avLst/>
          </a:prstGeom>
          <a:ln w="63500">
            <a:solidFill>
              <a:srgbClr val="1D5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0" y="109182"/>
            <a:ext cx="12191999" cy="586854"/>
            <a:chOff x="0" y="109182"/>
            <a:chExt cx="12191999" cy="586854"/>
          </a:xfrm>
        </p:grpSpPr>
        <p:grpSp>
          <p:nvGrpSpPr>
            <p:cNvPr id="24" name="组合 23"/>
            <p:cNvGrpSpPr/>
            <p:nvPr/>
          </p:nvGrpSpPr>
          <p:grpSpPr>
            <a:xfrm>
              <a:off x="0" y="109182"/>
              <a:ext cx="2213052" cy="586854"/>
              <a:chOff x="0" y="163774"/>
              <a:chExt cx="2213052" cy="586854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0" y="163774"/>
                <a:ext cx="2169996" cy="586854"/>
              </a:xfrm>
              <a:prstGeom prst="rect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33023" y="195591"/>
                <a:ext cx="198002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rPr>
                  <a:t>词句段运用</a:t>
                </a:r>
                <a:endPara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11846256" y="109182"/>
              <a:ext cx="345743" cy="586854"/>
            </a:xfrm>
            <a:prstGeom prst="rect">
              <a:avLst/>
            </a:prstGeom>
            <a:solidFill>
              <a:srgbClr val="1D5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080" y="221647"/>
            <a:ext cx="436382" cy="44257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046062" y="1403246"/>
            <a:ext cx="9465959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/>
            <a:r>
              <a:rPr lang="zh-CN" altLang="en-US" sz="3960" b="1" dirty="0">
                <a:solidFill>
                  <a:srgbClr val="1D5D3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读下面的句子，再说说分号的用法。</a:t>
            </a:r>
            <a:endParaRPr lang="zh-CN" altLang="en-US" sz="3960" dirty="0">
              <a:solidFill>
                <a:srgbClr val="1D5D3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85371" y="2780370"/>
            <a:ext cx="10363199" cy="3024808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zh-CN" altLang="en-US" sz="162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65941" y="2992100"/>
            <a:ext cx="9202057" cy="248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>
              <a:lnSpc>
                <a:spcPct val="120000"/>
              </a:lnSpc>
            </a:pPr>
            <a:r>
              <a:rPr lang="en-US" altLang="zh-CN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&gt;   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我在原野上摇曳，使原野风光更加旖旎；我在清风中呼吸，使清风芬芳馥郁。我微睡时，黑夜星空的千万颗亮晶晶的眼睛对我察看；我醒来时，白昼的那只硕大无朋的独眼向我凝视。</a:t>
            </a:r>
            <a:endParaRPr lang="zh-CN" altLang="en-US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576" y="911325"/>
            <a:ext cx="1790476" cy="1619048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-13648" y="6266905"/>
            <a:ext cx="12192000" cy="0"/>
          </a:xfrm>
          <a:prstGeom prst="line">
            <a:avLst/>
          </a:prstGeom>
          <a:ln w="63500">
            <a:solidFill>
              <a:srgbClr val="1D5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0" y="109182"/>
            <a:ext cx="12191999" cy="586854"/>
            <a:chOff x="0" y="109182"/>
            <a:chExt cx="12191999" cy="586854"/>
          </a:xfrm>
        </p:grpSpPr>
        <p:grpSp>
          <p:nvGrpSpPr>
            <p:cNvPr id="24" name="组合 23"/>
            <p:cNvGrpSpPr/>
            <p:nvPr/>
          </p:nvGrpSpPr>
          <p:grpSpPr>
            <a:xfrm>
              <a:off x="0" y="109182"/>
              <a:ext cx="2213052" cy="586854"/>
              <a:chOff x="0" y="163774"/>
              <a:chExt cx="2213052" cy="586854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0" y="163774"/>
                <a:ext cx="2169996" cy="586854"/>
              </a:xfrm>
              <a:prstGeom prst="rect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33023" y="195591"/>
                <a:ext cx="198002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rPr>
                  <a:t>词句段运用</a:t>
                </a:r>
                <a:endPara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11846256" y="109182"/>
              <a:ext cx="345743" cy="586854"/>
            </a:xfrm>
            <a:prstGeom prst="rect">
              <a:avLst/>
            </a:prstGeom>
            <a:solidFill>
              <a:srgbClr val="1D5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080" y="221647"/>
            <a:ext cx="436382" cy="44257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046062" y="1403246"/>
            <a:ext cx="9465959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/>
            <a:r>
              <a:rPr lang="zh-CN" altLang="en-US" sz="3960" b="1" dirty="0">
                <a:solidFill>
                  <a:srgbClr val="1D5D3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读下面的句子，再说说分号的用法。</a:t>
            </a:r>
            <a:endParaRPr lang="zh-CN" altLang="en-US" sz="3960" dirty="0">
              <a:solidFill>
                <a:srgbClr val="1D5D3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85371" y="2780370"/>
            <a:ext cx="10363199" cy="3024808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zh-CN" altLang="en-US" sz="162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40113" y="2992100"/>
            <a:ext cx="8897257" cy="248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>
              <a:lnSpc>
                <a:spcPct val="120000"/>
              </a:lnSpc>
            </a:pPr>
            <a:r>
              <a:rPr lang="en-US" altLang="zh-CN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&gt;   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太阳晒着地面，有些地区吸收的热量多，那里的空气就比较热：有些地区吸收的热量少，那里的空气就比较冷。空气有冷有热，才能流动，成为风。</a:t>
            </a:r>
            <a:endParaRPr lang="zh-CN" altLang="en-US" sz="324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/>
        </p:nvCxnSpPr>
        <p:spPr>
          <a:xfrm>
            <a:off x="-13648" y="6266905"/>
            <a:ext cx="12192000" cy="0"/>
          </a:xfrm>
          <a:prstGeom prst="line">
            <a:avLst/>
          </a:prstGeom>
          <a:ln w="63500">
            <a:solidFill>
              <a:srgbClr val="1D5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0" y="109182"/>
            <a:ext cx="12191999" cy="586854"/>
            <a:chOff x="0" y="109182"/>
            <a:chExt cx="12191999" cy="586854"/>
          </a:xfrm>
        </p:grpSpPr>
        <p:grpSp>
          <p:nvGrpSpPr>
            <p:cNvPr id="24" name="组合 23"/>
            <p:cNvGrpSpPr/>
            <p:nvPr/>
          </p:nvGrpSpPr>
          <p:grpSpPr>
            <a:xfrm>
              <a:off x="0" y="109182"/>
              <a:ext cx="2213052" cy="586854"/>
              <a:chOff x="0" y="163774"/>
              <a:chExt cx="2213052" cy="586854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0" y="163774"/>
                <a:ext cx="2169996" cy="586854"/>
              </a:xfrm>
              <a:prstGeom prst="rect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33023" y="195591"/>
                <a:ext cx="198002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rPr>
                  <a:t>词句段运用</a:t>
                </a:r>
                <a:endPara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11846256" y="109182"/>
              <a:ext cx="345743" cy="586854"/>
            </a:xfrm>
            <a:prstGeom prst="rect">
              <a:avLst/>
            </a:prstGeom>
            <a:solidFill>
              <a:srgbClr val="1D5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7080" y="221647"/>
            <a:ext cx="436382" cy="44257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53143" y="391886"/>
            <a:ext cx="10493828" cy="6299200"/>
            <a:chOff x="3046954" y="1906290"/>
            <a:chExt cx="6230921" cy="456433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6954" y="1906290"/>
              <a:ext cx="6089207" cy="4564330"/>
            </a:xfrm>
            <a:prstGeom prst="rect">
              <a:avLst/>
            </a:prstGeom>
          </p:spPr>
        </p:pic>
        <p:sp>
          <p:nvSpPr>
            <p:cNvPr id="21" name="椭圆 20"/>
            <p:cNvSpPr/>
            <p:nvPr/>
          </p:nvSpPr>
          <p:spPr>
            <a:xfrm>
              <a:off x="8245522" y="4798770"/>
              <a:ext cx="1032353" cy="1032353"/>
            </a:xfrm>
            <a:prstGeom prst="ellipse">
              <a:avLst/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6659" y="4453985"/>
            <a:ext cx="1420312" cy="12843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683956" y="1932764"/>
            <a:ext cx="8193533" cy="319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/>
            <a:r>
              <a:rPr lang="zh-CN" altLang="en-US" sz="288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zh-CN" altLang="en-US" sz="288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分号是一种介于逗号和句号之间的标点符号，主要用以</a:t>
            </a:r>
            <a:r>
              <a:rPr lang="zh-CN" altLang="en-US" sz="2880" b="1" dirty="0">
                <a:solidFill>
                  <a:srgbClr val="2E2ED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分隔存在一定关系（并列、转折、承接、因果等，通常以并列关系居多）的两句分句</a:t>
            </a:r>
            <a:r>
              <a:rPr lang="en-US" altLang="zh-CN" sz="288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——</a:t>
            </a:r>
            <a:r>
              <a:rPr lang="zh-CN" altLang="en-US" sz="288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分句可以属于单重复句，也可以是多重复句的第一层分句，或者是大句中的并列部分。除此之外，分号还可以用来</a:t>
            </a:r>
            <a:r>
              <a:rPr lang="zh-CN" altLang="en-US" sz="2880" b="1" dirty="0">
                <a:solidFill>
                  <a:srgbClr val="2E2ED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分隔作为列举分项出现的并列短语，或是辞书中同一义项的不同释义</a:t>
            </a:r>
            <a:r>
              <a:rPr lang="zh-CN" altLang="en-US" sz="288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。</a:t>
            </a:r>
            <a:endParaRPr lang="zh-CN" altLang="en-US" sz="288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09182"/>
            <a:ext cx="12191999" cy="586854"/>
            <a:chOff x="0" y="109182"/>
            <a:chExt cx="12191999" cy="586854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09182"/>
              <a:ext cx="2033518" cy="586854"/>
              <a:chOff x="0" y="163774"/>
              <a:chExt cx="2033518" cy="58685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163774"/>
                <a:ext cx="2033516" cy="586854"/>
              </a:xfrm>
              <a:prstGeom prst="rect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12560" y="195591"/>
                <a:ext cx="1620958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rPr>
                  <a:t>我的积累</a:t>
                </a:r>
                <a:endPara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11846256" y="109182"/>
              <a:ext cx="345743" cy="586854"/>
            </a:xfrm>
            <a:prstGeom prst="rect">
              <a:avLst/>
            </a:prstGeom>
            <a:solidFill>
              <a:srgbClr val="1D5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9996" y="221647"/>
            <a:ext cx="436382" cy="44257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-13648" y="6266905"/>
            <a:ext cx="12192000" cy="0"/>
          </a:xfrm>
          <a:prstGeom prst="line">
            <a:avLst/>
          </a:prstGeom>
          <a:ln w="63500">
            <a:solidFill>
              <a:srgbClr val="1D5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可选过程 20"/>
          <p:cNvSpPr/>
          <p:nvPr/>
        </p:nvSpPr>
        <p:spPr>
          <a:xfrm>
            <a:off x="2606378" y="894636"/>
            <a:ext cx="8251553" cy="4113538"/>
          </a:xfrm>
          <a:prstGeom prst="flowChartAlternateProcess">
            <a:avLst/>
          </a:prstGeom>
          <a:grpFill/>
          <a:ln>
            <a:solidFill>
              <a:srgbClr val="1D5D31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zh-CN" altLang="en-US" sz="162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33486" y="1288411"/>
            <a:ext cx="7503885" cy="3333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>
              <a:lnSpc>
                <a:spcPct val="130000"/>
              </a:lnSpc>
            </a:pP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◆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有人做了一个有趣的实验，发现人在心情愉快时，动脉血压可降低</a:t>
            </a:r>
            <a:r>
              <a:rPr lang="en-US" altLang="zh-CN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20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毫米汞柱，每分钟的脉搏可减少七八次</a:t>
            </a: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；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反之，精神忧郁，血压在短时间内迅速上升，胆固醇含量相应提高。</a:t>
            </a:r>
            <a:endParaRPr lang="en-US" altLang="zh-CN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560" y="3128828"/>
            <a:ext cx="2894371" cy="2737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09182"/>
            <a:ext cx="12191999" cy="586854"/>
            <a:chOff x="0" y="109182"/>
            <a:chExt cx="12191999" cy="586854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09182"/>
              <a:ext cx="2033518" cy="586854"/>
              <a:chOff x="0" y="163774"/>
              <a:chExt cx="2033518" cy="58685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163774"/>
                <a:ext cx="2033516" cy="586854"/>
              </a:xfrm>
              <a:prstGeom prst="rect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12560" y="195591"/>
                <a:ext cx="1620958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rPr>
                  <a:t>我的积累</a:t>
                </a:r>
                <a:endPara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11846256" y="109182"/>
              <a:ext cx="345743" cy="586854"/>
            </a:xfrm>
            <a:prstGeom prst="rect">
              <a:avLst/>
            </a:prstGeom>
            <a:solidFill>
              <a:srgbClr val="1D5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9996" y="221647"/>
            <a:ext cx="436382" cy="44257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-13648" y="6266905"/>
            <a:ext cx="12192000" cy="0"/>
          </a:xfrm>
          <a:prstGeom prst="line">
            <a:avLst/>
          </a:prstGeom>
          <a:ln w="63500">
            <a:solidFill>
              <a:srgbClr val="1D5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可选过程 20"/>
          <p:cNvSpPr/>
          <p:nvPr/>
        </p:nvSpPr>
        <p:spPr>
          <a:xfrm>
            <a:off x="2606378" y="894636"/>
            <a:ext cx="8251553" cy="4113538"/>
          </a:xfrm>
          <a:prstGeom prst="flowChartAlternateProcess">
            <a:avLst/>
          </a:prstGeom>
          <a:grpFill/>
          <a:ln>
            <a:solidFill>
              <a:srgbClr val="1D5D31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zh-CN" altLang="en-US" sz="162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560" y="3128828"/>
            <a:ext cx="2894371" cy="273779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077029" y="1508159"/>
            <a:ext cx="7286171" cy="268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>
              <a:lnSpc>
                <a:spcPct val="130000"/>
              </a:lnSpc>
            </a:pP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◆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昨天一清早，天气骤然变冷，空中布满了铅色的阴云</a:t>
            </a: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；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中午，凛冽的寒风刮起来了，呼呼地刮了一个下午</a:t>
            </a: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；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黄昏时分，风停了，就下起鹅毛般大雪来。</a:t>
            </a:r>
            <a:endParaRPr lang="zh-CN" altLang="en-US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907766"/>
            <a:ext cx="1790476" cy="1619048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-13648" y="6266905"/>
            <a:ext cx="12192000" cy="0"/>
          </a:xfrm>
          <a:prstGeom prst="line">
            <a:avLst/>
          </a:prstGeom>
          <a:ln w="63500">
            <a:solidFill>
              <a:srgbClr val="1D5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0" y="109182"/>
            <a:ext cx="12191999" cy="586854"/>
            <a:chOff x="0" y="109182"/>
            <a:chExt cx="12191999" cy="586854"/>
          </a:xfrm>
        </p:grpSpPr>
        <p:grpSp>
          <p:nvGrpSpPr>
            <p:cNvPr id="24" name="组合 23"/>
            <p:cNvGrpSpPr/>
            <p:nvPr/>
          </p:nvGrpSpPr>
          <p:grpSpPr>
            <a:xfrm>
              <a:off x="0" y="109182"/>
              <a:ext cx="2213052" cy="586854"/>
              <a:chOff x="0" y="163774"/>
              <a:chExt cx="2213052" cy="586854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0" y="163774"/>
                <a:ext cx="2169996" cy="586854"/>
              </a:xfrm>
              <a:prstGeom prst="rect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33023" y="195591"/>
                <a:ext cx="198002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rPr>
                  <a:t>词句段运用</a:t>
                </a:r>
                <a:endPara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11846256" y="109182"/>
              <a:ext cx="345743" cy="586854"/>
            </a:xfrm>
            <a:prstGeom prst="rect">
              <a:avLst/>
            </a:prstGeom>
            <a:solidFill>
              <a:srgbClr val="1D5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080" y="221647"/>
            <a:ext cx="436382" cy="44257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617603" y="1371429"/>
            <a:ext cx="1040152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/>
            <a:r>
              <a:rPr lang="zh-CN" altLang="en-US" sz="3960" b="1" dirty="0">
                <a:solidFill>
                  <a:srgbClr val="1D5D3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你注意过路牌吗？我们可以借助拼音认识地名。</a:t>
            </a:r>
            <a:endParaRPr lang="zh-CN" altLang="en-US" sz="3960" b="1" dirty="0">
              <a:solidFill>
                <a:srgbClr val="1D5D3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8566" y="2526814"/>
            <a:ext cx="5367572" cy="3590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09182"/>
            <a:ext cx="12191999" cy="586854"/>
            <a:chOff x="0" y="109182"/>
            <a:chExt cx="12191999" cy="586854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09182"/>
              <a:ext cx="2033517" cy="586854"/>
              <a:chOff x="0" y="163774"/>
              <a:chExt cx="2033517" cy="58685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163774"/>
                <a:ext cx="2033516" cy="586854"/>
              </a:xfrm>
              <a:prstGeom prst="rect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12559" y="195591"/>
                <a:ext cx="1620958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rPr>
                  <a:t>日积月累</a:t>
                </a:r>
                <a:endPara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11846256" y="109182"/>
              <a:ext cx="345743" cy="586854"/>
            </a:xfrm>
            <a:prstGeom prst="rect">
              <a:avLst/>
            </a:prstGeom>
            <a:solidFill>
              <a:srgbClr val="1D5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9996" y="221647"/>
            <a:ext cx="436382" cy="44257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-13648" y="6266905"/>
            <a:ext cx="12192000" cy="0"/>
          </a:xfrm>
          <a:prstGeom prst="line">
            <a:avLst/>
          </a:prstGeom>
          <a:ln w="63500">
            <a:solidFill>
              <a:srgbClr val="1D5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721" y="1809166"/>
            <a:ext cx="3176932" cy="3528944"/>
          </a:xfrm>
          <a:prstGeom prst="round2DiagRect">
            <a:avLst/>
          </a:prstGeom>
        </p:spPr>
      </p:pic>
      <p:sp>
        <p:nvSpPr>
          <p:cNvPr id="15" name="对角圆角矩形 14"/>
          <p:cNvSpPr/>
          <p:nvPr/>
        </p:nvSpPr>
        <p:spPr>
          <a:xfrm>
            <a:off x="4993943" y="1413061"/>
            <a:ext cx="5511486" cy="4321155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zh-CN" altLang="en-US" sz="162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66177" y="1592871"/>
            <a:ext cx="5167017" cy="4053482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defTabSz="1097280">
              <a:lnSpc>
                <a:spcPct val="130000"/>
              </a:lnSpc>
            </a:pPr>
            <a:r>
              <a:rPr lang="zh-CN" altLang="en-US" sz="288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   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过故人庄</a:t>
            </a:r>
            <a:endParaRPr lang="en-US" altLang="zh-CN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defTabSz="1097280">
              <a:lnSpc>
                <a:spcPct val="130000"/>
              </a:lnSpc>
            </a:pPr>
            <a:r>
              <a:rPr lang="en-US" altLang="zh-CN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    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[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唐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]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楷体" panose="02010609060101010101" pitchFamily="49" charset="-122"/>
              </a:rPr>
              <a:t>孟浩然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楷体" panose="02010609060101010101" pitchFamily="49" charset="-122"/>
            </a:endParaRPr>
          </a:p>
          <a:p>
            <a:pPr defTabSz="1097280">
              <a:lnSpc>
                <a:spcPct val="130000"/>
              </a:lnSpc>
            </a:pP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故人具鸡黍，邀我至田家。</a:t>
            </a:r>
            <a:endParaRPr lang="zh-CN" altLang="en-US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defTabSz="1097280">
              <a:lnSpc>
                <a:spcPct val="130000"/>
              </a:lnSpc>
            </a:pP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绿树村边合，青山郭外斜。</a:t>
            </a:r>
            <a:endParaRPr lang="zh-CN" altLang="en-US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defTabSz="1097280">
              <a:lnSpc>
                <a:spcPct val="130000"/>
              </a:lnSpc>
            </a:pP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开轩面场圃，把酒话桑麻。</a:t>
            </a:r>
            <a:endParaRPr lang="zh-CN" altLang="en-US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defTabSz="1097280">
              <a:lnSpc>
                <a:spcPct val="130000"/>
              </a:lnSpc>
            </a:pP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待到重阳日，还来就菊花。</a:t>
            </a:r>
            <a:endParaRPr lang="zh-CN" altLang="en-US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09182"/>
            <a:ext cx="12191999" cy="586854"/>
            <a:chOff x="0" y="109182"/>
            <a:chExt cx="12191999" cy="586854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109182"/>
              <a:ext cx="2033518" cy="586854"/>
              <a:chOff x="0" y="163774"/>
              <a:chExt cx="2033518" cy="58685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163774"/>
                <a:ext cx="2033516" cy="586854"/>
              </a:xfrm>
              <a:prstGeom prst="rect">
                <a:avLst/>
              </a:prstGeom>
              <a:solidFill>
                <a:srgbClr val="1D5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12560" y="195591"/>
                <a:ext cx="1620958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rPr>
                  <a:t>日积月累</a:t>
                </a:r>
                <a:endPara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11846256" y="109182"/>
              <a:ext cx="345743" cy="586854"/>
            </a:xfrm>
            <a:prstGeom prst="rect">
              <a:avLst/>
            </a:prstGeom>
            <a:solidFill>
              <a:srgbClr val="1D5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9996" y="221647"/>
            <a:ext cx="436382" cy="44257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-13648" y="6266905"/>
            <a:ext cx="12192000" cy="0"/>
          </a:xfrm>
          <a:prstGeom prst="line">
            <a:avLst/>
          </a:prstGeom>
          <a:ln w="63500">
            <a:solidFill>
              <a:srgbClr val="1D5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可选过程 20"/>
          <p:cNvSpPr/>
          <p:nvPr/>
        </p:nvSpPr>
        <p:spPr>
          <a:xfrm>
            <a:off x="1901371" y="894636"/>
            <a:ext cx="9753599" cy="4707878"/>
          </a:xfrm>
          <a:prstGeom prst="flowChartAlternateProcess">
            <a:avLst/>
          </a:prstGeom>
          <a:grpFill/>
          <a:ln>
            <a:solidFill>
              <a:srgbClr val="1D5D31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zh-CN" altLang="en-US" sz="162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37" y="3497297"/>
            <a:ext cx="2894371" cy="273779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388187" y="1283673"/>
            <a:ext cx="8752115" cy="3582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/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过：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拜访。  </a:t>
            </a:r>
            <a:endParaRPr lang="en-US" altLang="zh-CN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defTabSz="1097280"/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故人庄：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老朋友的田庄。庄，田庄。</a:t>
            </a:r>
            <a:b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</a:b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具：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准备，置办。  </a:t>
            </a:r>
            <a:endParaRPr lang="zh-CN" altLang="en-US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defTabSz="1097280"/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鸡黍：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指农家待客的丰盛饭食（字面指鸡和黄米饭）。</a:t>
            </a:r>
            <a:endParaRPr lang="zh-CN" altLang="en-US" sz="324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defTabSz="1097280"/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黍（</a:t>
            </a:r>
            <a:r>
              <a:rPr lang="en-US" altLang="zh-CN" sz="324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shǔ</a:t>
            </a: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）：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黄米饭，古代认为是上等的粮食。</a:t>
            </a:r>
            <a:b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</a:b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邀：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邀请。  </a:t>
            </a: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至：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到。   </a:t>
            </a:r>
            <a:r>
              <a:rPr lang="zh-CN" altLang="en-US" sz="324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合：</a:t>
            </a:r>
            <a:r>
              <a:rPr lang="zh-CN" altLang="en-US" sz="324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环绕。</a:t>
            </a:r>
            <a:endParaRPr lang="zh-CN" altLang="en-US" sz="288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636697" y="140999"/>
            <a:ext cx="2033516" cy="586854"/>
            <a:chOff x="3143956" y="4833262"/>
            <a:chExt cx="2033516" cy="586854"/>
          </a:xfrm>
          <a:solidFill>
            <a:srgbClr val="1D5D31"/>
          </a:solidFill>
        </p:grpSpPr>
        <p:sp>
          <p:nvSpPr>
            <p:cNvPr id="16" name="矩形 15"/>
            <p:cNvSpPr/>
            <p:nvPr/>
          </p:nvSpPr>
          <p:spPr>
            <a:xfrm>
              <a:off x="3143956" y="4833262"/>
              <a:ext cx="2033516" cy="5868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709310" y="4865080"/>
              <a:ext cx="902811" cy="523220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注释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p="http://schemas.openxmlformats.org/presentationml/2006/main">
  <p:tag name="ISPRING_PRESENTATION_TITLE" val="2"/>
  <p:tag name="ISPRING_SCORM_RATE_SLIDES" val="0"/>
  <p:tag name="ISPRING_SCORM_RATE_QUIZZES" val="0"/>
  <p:tag name="ISPRING_SCORM_PASSING_SCORE" val="0.000000"/>
  <p:tag name="ISPRING_ULTRA_SCORM_COURSE_ID" val="BE25C793-4957-476F-B7B5-4AC12B3A31B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八批已完成作品\293702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1135</Words>
  <Application>WPS 演示</Application>
  <PresentationFormat>自定义</PresentationFormat>
  <Paragraphs>81</Paragraphs>
  <Slides>13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楷体</vt:lpstr>
      <vt:lpstr>微软雅黑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qwe</cp:lastModifiedBy>
  <cp:revision>93</cp:revision>
  <dcterms:created xsi:type="dcterms:W3CDTF">2017-08-17T03:20:00Z</dcterms:created>
  <dcterms:modified xsi:type="dcterms:W3CDTF">2021-11-02T09:07:18Z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A711B8F1F3E949ABAAA4814C8A00D7B0</vt:lpwstr>
  </property>
  <property fmtid="{D5CDD505-2E9C-101B-9397-08002B2CF9AE}" pid="3" name="KSOProductBuildVer">
    <vt:lpwstr>2052-11.1.0.10938</vt:lpwstr>
  </property>
</Properties>
</file>