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70" r:id="rId12"/>
    <p:sldId id="271" r:id="rId13"/>
    <p:sldId id="272" r:id="rId14"/>
    <p:sldId id="273" r:id="rId15"/>
    <p:sldId id="274" r:id="rId16"/>
    <p:sldId id="275" r:id="rId17"/>
  </p:sldIdLst>
  <p:sldSz cx="12192000" cy="6858000"/>
  <p:notesSz cx="6858000" cy="9144000"/>
  <p:embeddedFontLst>
    <p:embeddedFont>
      <p:font typeface="微软雅黑" panose="020B0503020204020204" charset="-122"/>
      <p:regular r:id="rId23"/>
    </p:embeddedFont>
    <p:embeddedFont>
      <p:font typeface="隶书" panose="02010509060101010101" charset="-122"/>
      <p:regular r:id="rId24"/>
    </p:embeddedFont>
    <p:embeddedFont>
      <p:font typeface="GB Pinyinok-D" panose="02010600030101010101" charset="-122"/>
      <p:regular r:id="rId25"/>
    </p:embeddedFont>
    <p:embeddedFont>
      <p:font typeface="黑体" panose="02010609060101010101" charset="-122"/>
      <p:regular r:id="rId26"/>
    </p:embeddedFont>
    <p:embeddedFont>
      <p:font typeface="楷体" panose="0201060906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540" y="102"/>
      </p:cViewPr>
      <p:guideLst>
        <p:guide orient="horz" pos="2174"/>
        <p:guide pos="384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bg>
      <p:bgPr>
        <a:gradFill rotWithShape="0">
          <a:gsLst>
            <a:gs pos="0">
              <a:schemeClr val="bg1"/>
            </a:gs>
            <a:gs pos="100000">
              <a:srgbClr val="CBE0F1">
                <a:alpha val="46999"/>
              </a:srgbClr>
            </a:gs>
          </a:gsLst>
          <a:lin ang="189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525" y="0"/>
            <a:ext cx="196850" cy="6881813"/>
          </a:xfrm>
          <a:prstGeom prst="rect">
            <a:avLst/>
          </a:prstGeom>
          <a:solidFill>
            <a:srgbClr val="66A4D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6" name="矩形 5"/>
          <p:cNvSpPr/>
          <p:nvPr userDrawn="1"/>
        </p:nvSpPr>
        <p:spPr>
          <a:xfrm>
            <a:off x="206375" y="-3175"/>
            <a:ext cx="11974513" cy="227013"/>
          </a:xfrm>
          <a:prstGeom prst="rect">
            <a:avLst/>
          </a:prstGeom>
          <a:solidFill>
            <a:srgbClr val="66A4D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矩形 7"/>
          <p:cNvSpPr/>
          <p:nvPr userDrawn="1"/>
        </p:nvSpPr>
        <p:spPr>
          <a:xfrm flipV="1">
            <a:off x="206375" y="6613525"/>
            <a:ext cx="11779250" cy="269875"/>
          </a:xfrm>
          <a:prstGeom prst="rect">
            <a:avLst/>
          </a:prstGeom>
          <a:solidFill>
            <a:srgbClr val="66A4D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0" name="矩形 9"/>
          <p:cNvSpPr/>
          <p:nvPr userDrawn="1"/>
        </p:nvSpPr>
        <p:spPr>
          <a:xfrm flipH="1">
            <a:off x="11985625" y="223838"/>
            <a:ext cx="195263" cy="6651625"/>
          </a:xfrm>
          <a:prstGeom prst="rect">
            <a:avLst/>
          </a:prstGeom>
          <a:solidFill>
            <a:srgbClr val="66A4D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" name="矩形 11"/>
          <p:cNvSpPr/>
          <p:nvPr userDrawn="1"/>
        </p:nvSpPr>
        <p:spPr>
          <a:xfrm>
            <a:off x="206375" y="3384550"/>
            <a:ext cx="5040313" cy="3316288"/>
          </a:xfrm>
          <a:prstGeom prst="rect">
            <a:avLst/>
          </a:prstGeom>
          <a:blipFill rotWithShape="1">
            <a:blip r:embed="rId2">
              <a:alphaModFix amt="4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rgbClr val="71B4E4">
            <a:alpha val="68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701800" y="796925"/>
            <a:ext cx="1962150" cy="1431925"/>
          </a:xfrm>
          <a:prstGeom prst="rect">
            <a:avLst/>
          </a:prstGeom>
          <a:solidFill>
            <a:srgbClr val="9DCB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6" name="矩形 5"/>
          <p:cNvSpPr/>
          <p:nvPr userDrawn="1"/>
        </p:nvSpPr>
        <p:spPr>
          <a:xfrm>
            <a:off x="1588" y="22225"/>
            <a:ext cx="1812925" cy="1384300"/>
          </a:xfrm>
          <a:prstGeom prst="rect">
            <a:avLst/>
          </a:prstGeom>
          <a:solidFill>
            <a:srgbClr val="9DCB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" name="矩形 16"/>
          <p:cNvSpPr/>
          <p:nvPr userDrawn="1"/>
        </p:nvSpPr>
        <p:spPr>
          <a:xfrm>
            <a:off x="447675" y="500063"/>
            <a:ext cx="11277600" cy="588168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.xml"/><Relationship Id="rId17" Type="http://schemas.openxmlformats.org/officeDocument/2006/relationships/tags" Target="../tags/tag5.xml"/><Relationship Id="rId16" Type="http://schemas.openxmlformats.org/officeDocument/2006/relationships/tags" Target="../tags/tag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925" y="431800"/>
            <a:ext cx="10852150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69925" y="1295400"/>
            <a:ext cx="10852150" cy="504031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image" Target="../media/image21.GIF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.xml"/><Relationship Id="rId2" Type="http://schemas.openxmlformats.org/officeDocument/2006/relationships/image" Target="../media/image23.emf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25.GIF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.xml"/><Relationship Id="rId2" Type="http://schemas.openxmlformats.org/officeDocument/2006/relationships/image" Target="../media/image27.GIF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2" Type="http://schemas.openxmlformats.org/officeDocument/2006/relationships/image" Target="../media/image29.GIF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.xml"/><Relationship Id="rId2" Type="http://schemas.openxmlformats.org/officeDocument/2006/relationships/image" Target="../media/image31.GIF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5.GIF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9.GIF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11.GIF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13.GIF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15.GIF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image" Target="../media/image17.GIF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19.GIF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0560" y="1980565"/>
            <a:ext cx="9319260" cy="1569720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700088" y="604838"/>
            <a:ext cx="638968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800" b="1" spc="200" noProof="1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根据统编版教材修订  六年级（上）  </a:t>
            </a:r>
            <a:endParaRPr lang="zh-CN" altLang="en-US" sz="2800" b="1" spc="200" noProof="1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1266" name="组合 6"/>
          <p:cNvGrpSpPr/>
          <p:nvPr/>
        </p:nvGrpSpPr>
        <p:grpSpPr>
          <a:xfrm>
            <a:off x="9275763" y="4340225"/>
            <a:ext cx="1333500" cy="1333500"/>
            <a:chOff x="11805" y="6025"/>
            <a:chExt cx="2100" cy="2100"/>
          </a:xfrm>
        </p:grpSpPr>
        <p:grpSp>
          <p:nvGrpSpPr>
            <p:cNvPr id="11267" name="组合 19"/>
            <p:cNvGrpSpPr/>
            <p:nvPr/>
          </p:nvGrpSpPr>
          <p:grpSpPr>
            <a:xfrm>
              <a:off x="11805" y="6025"/>
              <a:ext cx="2100" cy="2100"/>
              <a:chOff x="17297" y="6072"/>
              <a:chExt cx="2100" cy="210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7638" y="6431"/>
                <a:ext cx="1432" cy="1432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11269" name="图片 1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297" y="6072"/>
                <a:ext cx="2100" cy="21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" name="文本框 1"/>
            <p:cNvSpPr txBox="1"/>
            <p:nvPr userDrawn="1"/>
          </p:nvSpPr>
          <p:spPr>
            <a:xfrm>
              <a:off x="12030" y="6254"/>
              <a:ext cx="88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3200" spc="1000" noProof="1">
                  <a:solidFill>
                    <a:srgbClr val="66A4D5"/>
                  </a:solidFill>
                  <a:latin typeface="隶书" panose="02010509060101010101" charset="-122"/>
                  <a:ea typeface="隶书" panose="02010509060101010101" charset="-122"/>
                  <a:cs typeface="+mn-cs"/>
                </a:rPr>
                <a:t>生</a:t>
              </a:r>
              <a:endParaRPr lang="zh-CN" altLang="en-US" sz="3200" spc="1000" noProof="1">
                <a:solidFill>
                  <a:srgbClr val="66A4D5"/>
                </a:solidFill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  <p:sp>
          <p:nvSpPr>
            <p:cNvPr id="3" name="文本框 2"/>
            <p:cNvSpPr txBox="1"/>
            <p:nvPr userDrawn="1"/>
          </p:nvSpPr>
          <p:spPr>
            <a:xfrm>
              <a:off x="12064" y="7022"/>
              <a:ext cx="88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3200" spc="1000" noProof="1">
                  <a:solidFill>
                    <a:srgbClr val="66A4D5"/>
                  </a:solidFill>
                  <a:latin typeface="隶书" panose="02010509060101010101" charset="-122"/>
                  <a:ea typeface="隶书" panose="02010509060101010101" charset="-122"/>
                  <a:cs typeface="+mn-cs"/>
                </a:rPr>
                <a:t>字</a:t>
              </a:r>
              <a:endParaRPr lang="zh-CN" altLang="en-US" sz="3200" spc="1000" noProof="1">
                <a:solidFill>
                  <a:srgbClr val="66A4D5"/>
                </a:solidFill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 userDrawn="1"/>
          </p:nvSpPr>
          <p:spPr>
            <a:xfrm>
              <a:off x="12786" y="6266"/>
              <a:ext cx="88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3200" spc="1000" noProof="1">
                  <a:solidFill>
                    <a:srgbClr val="66A4D5"/>
                  </a:solidFill>
                  <a:latin typeface="隶书" panose="02010509060101010101" charset="-122"/>
                  <a:ea typeface="隶书" panose="02010509060101010101" charset="-122"/>
                  <a:cs typeface="+mn-cs"/>
                </a:rPr>
                <a:t>课</a:t>
              </a:r>
              <a:endParaRPr lang="zh-CN" altLang="en-US" sz="3200" spc="1000" noProof="1">
                <a:solidFill>
                  <a:srgbClr val="66A4D5"/>
                </a:solidFill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 userDrawn="1"/>
          </p:nvSpPr>
          <p:spPr>
            <a:xfrm>
              <a:off x="12810" y="7022"/>
              <a:ext cx="88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3200" spc="1000" noProof="1">
                  <a:solidFill>
                    <a:srgbClr val="66A4D5"/>
                  </a:solidFill>
                  <a:latin typeface="隶书" panose="02010509060101010101" charset="-122"/>
                  <a:ea typeface="隶书" panose="02010509060101010101" charset="-122"/>
                  <a:cs typeface="+mn-cs"/>
                </a:rPr>
                <a:t>件</a:t>
              </a:r>
              <a:endParaRPr lang="zh-CN" altLang="en-US" sz="3200" spc="1000" noProof="1">
                <a:solidFill>
                  <a:srgbClr val="66A4D5"/>
                </a:solidFill>
                <a:latin typeface="隶书" panose="02010509060101010101" charset="-122"/>
                <a:ea typeface="隶书" panose="02010509060101010101" charset="-122"/>
                <a:cs typeface="+mn-cs"/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fèi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F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氵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沸腾  煮沸  沸点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拂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过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吹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拂  拂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面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" name="图片 13" descr="FS沸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6700" y="5410994"/>
            <a:ext cx="4345940" cy="523875"/>
          </a:xfrm>
          <a:prstGeom prst="rect">
            <a:avLst/>
          </a:prstGeom>
        </p:spPr>
      </p:pic>
      <p:pic>
        <p:nvPicPr>
          <p:cNvPr id="2" name="图片 1" descr="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" y="2541905"/>
            <a:ext cx="4043045" cy="28308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jiàn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J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氵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溪涧  涧泉  飞涧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洞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口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洞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山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洞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4" descr="FS涧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1940" y="5419249"/>
            <a:ext cx="5271770" cy="507365"/>
          </a:xfrm>
          <a:prstGeom prst="rect">
            <a:avLst/>
          </a:prstGeom>
        </p:spPr>
      </p:pic>
      <p:pic>
        <p:nvPicPr>
          <p:cNvPr id="10259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25" y="2751138"/>
            <a:ext cx="2422525" cy="2430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0" name="文本框 30"/>
          <p:cNvSpPr txBox="1"/>
          <p:nvPr/>
        </p:nvSpPr>
        <p:spPr>
          <a:xfrm>
            <a:off x="1323975" y="2732088"/>
            <a:ext cx="20574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6000">
                <a:latin typeface="楷体" panose="02010609060101010101" charset="-122"/>
                <a:ea typeface="楷体" panose="02010609060101010101" charset="-122"/>
              </a:rPr>
              <a:t>涧</a:t>
            </a:r>
            <a:endParaRPr lang="zh-CN" altLang="en-US" sz="16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báo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B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冰雹  雹子  雹灾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雷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雷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神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打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雷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15" descr="FS雹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4470" y="5424647"/>
            <a:ext cx="6718300" cy="496570"/>
          </a:xfrm>
          <a:prstGeom prst="rect">
            <a:avLst/>
          </a:prstGeom>
        </p:spPr>
      </p:pic>
      <p:pic>
        <p:nvPicPr>
          <p:cNvPr id="2" name="图片 1" descr="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2546350"/>
            <a:ext cx="4030345" cy="28213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yì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Y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屹立  屹然  巍然屹立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乞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求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乞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丐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乞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巧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" name="图片 16" descr="FS屹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9400" y="5424012"/>
            <a:ext cx="3157855" cy="497840"/>
          </a:xfrm>
          <a:prstGeom prst="rect">
            <a:avLst/>
          </a:prstGeom>
        </p:spPr>
      </p:pic>
      <p:pic>
        <p:nvPicPr>
          <p:cNvPr id="2" name="图片 1" descr="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" y="2498725"/>
            <a:ext cx="4190365" cy="29330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yuè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Y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喜悦  悦耳  欢悦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说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话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说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事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说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情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8" name="图片 17" descr="FS悦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8285" y="5433537"/>
            <a:ext cx="5080635" cy="478790"/>
          </a:xfrm>
          <a:prstGeom prst="rect">
            <a:avLst/>
          </a:prstGeom>
        </p:spPr>
      </p:pic>
      <p:pic>
        <p:nvPicPr>
          <p:cNvPr id="2" name="图片 1" descr="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536825"/>
            <a:ext cx="4023360" cy="28162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qū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Q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尸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委屈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屈服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屈指可数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挖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掘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采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掘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开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掘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 descr="FS屈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6840" y="5428457"/>
            <a:ext cx="4143375" cy="488950"/>
          </a:xfrm>
          <a:prstGeom prst="rect">
            <a:avLst/>
          </a:prstGeom>
        </p:spPr>
      </p:pic>
      <p:pic>
        <p:nvPicPr>
          <p:cNvPr id="3" name="图片 2" descr="屈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0" y="2580640"/>
            <a:ext cx="4042410" cy="28295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5"/>
          <p:cNvGrpSpPr/>
          <p:nvPr/>
        </p:nvGrpSpPr>
        <p:grpSpPr>
          <a:xfrm>
            <a:off x="465138" y="730250"/>
            <a:ext cx="3055937" cy="584200"/>
            <a:chOff x="732" y="1151"/>
            <a:chExt cx="4813" cy="919"/>
          </a:xfrm>
        </p:grpSpPr>
        <p:sp>
          <p:nvSpPr>
            <p:cNvPr id="7" name="矩形 6"/>
            <p:cNvSpPr/>
            <p:nvPr/>
          </p:nvSpPr>
          <p:spPr>
            <a:xfrm>
              <a:off x="732" y="1199"/>
              <a:ext cx="804" cy="804"/>
            </a:xfrm>
            <a:prstGeom prst="rect">
              <a:avLst/>
            </a:prstGeom>
            <a:solidFill>
              <a:srgbClr val="71B4E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8" name="矩形 7"/>
            <p:cNvSpPr/>
            <p:nvPr/>
          </p:nvSpPr>
          <p:spPr>
            <a:xfrm>
              <a:off x="1716" y="1199"/>
              <a:ext cx="180" cy="804"/>
            </a:xfrm>
            <a:prstGeom prst="rect">
              <a:avLst/>
            </a:prstGeom>
            <a:solidFill>
              <a:srgbClr val="71B4E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220" y="1151"/>
              <a:ext cx="3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pc="1600" noProof="1">
                  <a:solidFill>
                    <a:srgbClr val="509AD0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会写字</a:t>
              </a:r>
              <a:endParaRPr lang="zh-CN" altLang="en-US" sz="3200" b="1" spc="1600" noProof="1">
                <a:solidFill>
                  <a:srgbClr val="509AD0"/>
                </a:solidFill>
              </a:endParaRPr>
            </a:p>
          </p:txBody>
        </p:sp>
      </p:grpSp>
      <p:sp>
        <p:nvSpPr>
          <p:cNvPr id="1229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kòu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229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229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K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2303" name="文本框 12"/>
          <p:cNvSpPr txBox="1"/>
          <p:nvPr/>
        </p:nvSpPr>
        <p:spPr>
          <a:xfrm>
            <a:off x="8736013" y="1609725"/>
            <a:ext cx="2255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匪寇  寇乱  流寇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1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2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13" name="文本框 26"/>
          <p:cNvSpPr txBox="1"/>
          <p:nvPr/>
        </p:nvSpPr>
        <p:spPr>
          <a:xfrm>
            <a:off x="5580063" y="3451225"/>
            <a:ext cx="563086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冠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军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冠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冕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皇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冠</a:t>
            </a:r>
            <a:endParaRPr lang="zh-CN" altLang="en-US" sz="4000" b="1">
              <a:solidFill>
                <a:srgbClr val="509AD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FS寇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4305" y="5425282"/>
            <a:ext cx="5664200" cy="495300"/>
          </a:xfrm>
          <a:prstGeom prst="rect">
            <a:avLst/>
          </a:prstGeom>
        </p:spPr>
      </p:pic>
      <p:pic>
        <p:nvPicPr>
          <p:cNvPr id="2" name="图片 1" descr="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80" y="2527300"/>
            <a:ext cx="4020820" cy="28149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fù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F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一副  副手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副歌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幅  幅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员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篇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幅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 descr="FS副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1285" y="5455444"/>
            <a:ext cx="4986655" cy="436245"/>
          </a:xfrm>
          <a:prstGeom prst="rect">
            <a:avLst/>
          </a:prstGeom>
        </p:spPr>
      </p:pic>
      <p:pic>
        <p:nvPicPr>
          <p:cNvPr id="2" name="图片 1" descr="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0" y="2513330"/>
            <a:ext cx="4042410" cy="28295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liú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L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14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石榴  榴莲  榴弹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溜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圆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滑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溜  溜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走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 descr="FS榴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7645" y="5423694"/>
            <a:ext cx="7269480" cy="498475"/>
          </a:xfrm>
          <a:prstGeom prst="rect">
            <a:avLst/>
          </a:prstGeom>
        </p:spPr>
      </p:pic>
      <p:pic>
        <p:nvPicPr>
          <p:cNvPr id="2" name="图片 1" descr="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10" y="2536825"/>
            <a:ext cx="4059555" cy="28422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dàn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D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弓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炮弹  枪弹  弹头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掸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灰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掸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掉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鸡毛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掸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FS弹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775" y="5443379"/>
            <a:ext cx="5366385" cy="459105"/>
          </a:xfrm>
          <a:prstGeom prst="rect">
            <a:avLst/>
          </a:prstGeom>
        </p:spPr>
      </p:pic>
      <p:pic>
        <p:nvPicPr>
          <p:cNvPr id="2" name="图片 1" descr="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0" y="2536825"/>
            <a:ext cx="4022090" cy="28155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lūn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L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扌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抡起  抡刀  抡拳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议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  论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文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 descr="FS抡.eps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8905" y="5435759"/>
            <a:ext cx="3445510" cy="474345"/>
          </a:xfrm>
          <a:prstGeom prst="rect">
            <a:avLst/>
          </a:prstGeom>
        </p:spPr>
      </p:pic>
      <p:pic>
        <p:nvPicPr>
          <p:cNvPr id="2" name="图片 1" descr="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30" y="2570480"/>
            <a:ext cx="4106545" cy="28746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guàn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G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贝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一贯  万贯  全神贯注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习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惯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惯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性  司空见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惯 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 descr="FS贯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9560" y="5447507"/>
            <a:ext cx="3744595" cy="450850"/>
          </a:xfrm>
          <a:prstGeom prst="rect">
            <a:avLst/>
          </a:prstGeom>
        </p:spPr>
      </p:pic>
      <p:pic>
        <p:nvPicPr>
          <p:cNvPr id="2" name="图片 1" descr="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2580640"/>
            <a:ext cx="4004945" cy="28035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qí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Q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下棋  棋子  跳棋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旗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红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旗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彩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旗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0" descr="FS棋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9390" y="5440522"/>
            <a:ext cx="5935345" cy="464820"/>
          </a:xfrm>
          <a:prstGeom prst="rect">
            <a:avLst/>
          </a:prstGeom>
        </p:spPr>
      </p:pic>
      <p:pic>
        <p:nvPicPr>
          <p:cNvPr id="2" name="图片 1" descr="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5" y="2533015"/>
            <a:ext cx="4022725" cy="28162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"/>
          <p:cNvSpPr txBox="1"/>
          <p:nvPr/>
        </p:nvSpPr>
        <p:spPr>
          <a:xfrm>
            <a:off x="1270000" y="1689100"/>
            <a:ext cx="2339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5200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xuán</a:t>
            </a:r>
            <a:endParaRPr lang="en-US" altLang="zh-CN" sz="5200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grpSp>
        <p:nvGrpSpPr>
          <p:cNvPr id="13314" name="组合 28"/>
          <p:cNvGrpSpPr/>
          <p:nvPr/>
        </p:nvGrpSpPr>
        <p:grpSpPr>
          <a:xfrm>
            <a:off x="1262063" y="1544638"/>
            <a:ext cx="2354262" cy="1211262"/>
            <a:chOff x="2295" y="2480"/>
            <a:chExt cx="3709" cy="1909"/>
          </a:xfrm>
        </p:grpSpPr>
        <p:grpSp>
          <p:nvGrpSpPr>
            <p:cNvPr id="13315" name="组合 25"/>
            <p:cNvGrpSpPr/>
            <p:nvPr/>
          </p:nvGrpSpPr>
          <p:grpSpPr>
            <a:xfrm>
              <a:off x="2295" y="2531"/>
              <a:ext cx="3709" cy="1254"/>
              <a:chOff x="2295" y="2549"/>
              <a:chExt cx="3709" cy="1254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295" y="2549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295" y="3176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295" y="3803"/>
                <a:ext cx="3709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V="1">
              <a:off x="2308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5995" y="2480"/>
              <a:ext cx="0" cy="190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文本框 6"/>
          <p:cNvSpPr txBox="1"/>
          <p:nvPr/>
        </p:nvSpPr>
        <p:spPr>
          <a:xfrm>
            <a:off x="4117975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音序：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2" name="文本框 8"/>
          <p:cNvSpPr txBox="1"/>
          <p:nvPr/>
        </p:nvSpPr>
        <p:spPr>
          <a:xfrm>
            <a:off x="5662613" y="1619250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GB Pinyinok-D" panose="02010600030101010101" charset="-122"/>
                <a:ea typeface="GB Pinyinok-D" panose="02010600030101010101" charset="-122"/>
              </a:rPr>
              <a:t>X</a:t>
            </a:r>
            <a:endParaRPr lang="en-US" altLang="zh-CN" sz="4000" b="1">
              <a:solidFill>
                <a:srgbClr val="FF0000"/>
              </a:solidFill>
              <a:latin typeface="GB Pinyinok-D" panose="02010600030101010101" charset="-122"/>
              <a:ea typeface="GB Pinyinok-D" panose="02010600030101010101" charset="-122"/>
            </a:endParaRPr>
          </a:p>
        </p:txBody>
      </p:sp>
      <p:sp>
        <p:nvSpPr>
          <p:cNvPr id="13323" name="文本框 12"/>
          <p:cNvSpPr txBox="1"/>
          <p:nvPr/>
        </p:nvSpPr>
        <p:spPr>
          <a:xfrm>
            <a:off x="8736013" y="1609725"/>
            <a:ext cx="2255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4" name="文本框 15"/>
          <p:cNvSpPr txBox="1"/>
          <p:nvPr/>
        </p:nvSpPr>
        <p:spPr>
          <a:xfrm>
            <a:off x="4129088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偏旁：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5" name="文本框 16"/>
          <p:cNvSpPr txBox="1"/>
          <p:nvPr/>
        </p:nvSpPr>
        <p:spPr>
          <a:xfrm>
            <a:off x="5611813" y="2503488"/>
            <a:ext cx="731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6" name="文本框 19"/>
          <p:cNvSpPr txBox="1"/>
          <p:nvPr/>
        </p:nvSpPr>
        <p:spPr>
          <a:xfrm>
            <a:off x="9285288" y="2536825"/>
            <a:ext cx="15700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7" name="文本框 25"/>
          <p:cNvSpPr txBox="1"/>
          <p:nvPr/>
        </p:nvSpPr>
        <p:spPr>
          <a:xfrm>
            <a:off x="4148138" y="34432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形近：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28" name="文本框 26"/>
          <p:cNvSpPr txBox="1"/>
          <p:nvPr/>
        </p:nvSpPr>
        <p:spPr>
          <a:xfrm>
            <a:off x="5580063" y="4376738"/>
            <a:ext cx="6553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悬疑  悬案  悬着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29" name="文本框 30"/>
          <p:cNvSpPr txBox="1"/>
          <p:nvPr/>
        </p:nvSpPr>
        <p:spPr>
          <a:xfrm>
            <a:off x="1257300" y="5319713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笔顺：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0" name="文本框 25"/>
          <p:cNvSpPr txBox="1"/>
          <p:nvPr/>
        </p:nvSpPr>
        <p:spPr>
          <a:xfrm>
            <a:off x="4148138" y="43703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组词：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1" name="文本框 15"/>
          <p:cNvSpPr txBox="1"/>
          <p:nvPr/>
        </p:nvSpPr>
        <p:spPr>
          <a:xfrm>
            <a:off x="7315200" y="2516188"/>
            <a:ext cx="18288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笔画数：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32" name="文本框 26"/>
          <p:cNvSpPr txBox="1"/>
          <p:nvPr/>
        </p:nvSpPr>
        <p:spPr>
          <a:xfrm>
            <a:off x="5580063" y="3451225"/>
            <a:ext cx="595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县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衙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县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令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509AD0"/>
                </a:solidFill>
                <a:latin typeface="楷体" panose="02010609060101010101" charset="-122"/>
                <a:ea typeface="楷体" panose="02010609060101010101" charset="-122"/>
              </a:rPr>
              <a:t>州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县  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35" name="文本框 6"/>
          <p:cNvSpPr txBox="1"/>
          <p:nvPr/>
        </p:nvSpPr>
        <p:spPr>
          <a:xfrm>
            <a:off x="7289800" y="1589088"/>
            <a:ext cx="1830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509AD0"/>
                </a:solidFill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lang="zh-CN" altLang="en-US" sz="4000">
              <a:solidFill>
                <a:srgbClr val="509AD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3" name="图片 12" descr="FS悬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3030" y="5423059"/>
            <a:ext cx="5711825" cy="499745"/>
          </a:xfrm>
          <a:prstGeom prst="rect">
            <a:avLst/>
          </a:prstGeom>
        </p:spPr>
      </p:pic>
      <p:pic>
        <p:nvPicPr>
          <p:cNvPr id="2" name="图片 1" descr="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370" y="2571115"/>
            <a:ext cx="4060190" cy="28422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MODEL_TYPE" val="cover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774</Words>
  <Application>WPS 演示</Application>
  <PresentationFormat>宽屏</PresentationFormat>
  <Paragraphs>406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隶书</vt:lpstr>
      <vt:lpstr>GB Pinyinok-D</vt:lpstr>
      <vt:lpstr>黑体</vt:lpstr>
      <vt:lpstr>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qwe</cp:lastModifiedBy>
  <cp:revision>2</cp:revision>
  <dcterms:created xsi:type="dcterms:W3CDTF">2020-10-03T12:39:00Z</dcterms:created>
  <dcterms:modified xsi:type="dcterms:W3CDTF">2021-11-02T09:12:43Z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8DBE0927014E46C0A660B9E5DF3DC576</vt:lpwstr>
  </property>
  <property fmtid="{D5CDD505-2E9C-101B-9397-08002B2CF9AE}" pid="3" name="KSOProductBuildVer">
    <vt:lpwstr>2052-11.1.0.10938</vt:lpwstr>
  </property>
</Properties>
</file>