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3"/>
  </p:sldMasterIdLst>
  <p:notesMasterIdLst>
    <p:notesMasterId r:id="rId5"/>
  </p:notesMasterIdLst>
  <p:handoutMasterIdLst>
    <p:handoutMasterId r:id="rId20"/>
  </p:handoutMasterIdLst>
  <p:sldIdLst>
    <p:sldId id="309" r:id="rId4"/>
    <p:sldId id="345" r:id="rId6"/>
    <p:sldId id="316" r:id="rId7"/>
    <p:sldId id="315" r:id="rId8"/>
    <p:sldId id="317" r:id="rId9"/>
    <p:sldId id="318" r:id="rId10"/>
    <p:sldId id="339" r:id="rId11"/>
    <p:sldId id="344" r:id="rId12"/>
    <p:sldId id="340" r:id="rId13"/>
    <p:sldId id="341" r:id="rId14"/>
    <p:sldId id="343" r:id="rId15"/>
    <p:sldId id="342" r:id="rId16"/>
    <p:sldId id="322" r:id="rId17"/>
    <p:sldId id="323" r:id="rId18"/>
    <p:sldId id="308" r:id="rId19"/>
  </p:sldIdLst>
  <p:sldSz cx="9144000" cy="5143500" type="screen16x9"/>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09" autoAdjust="0"/>
    <p:restoredTop sz="94677" autoAdjust="0"/>
  </p:normalViewPr>
  <p:slideViewPr>
    <p:cSldViewPr>
      <p:cViewPr varScale="1">
        <p:scale>
          <a:sx n="91" d="100"/>
          <a:sy n="91" d="100"/>
        </p:scale>
        <p:origin x="90" y="186"/>
      </p:cViewPr>
      <p:guideLst>
        <p:guide orient="horz" pos="1645"/>
        <p:guide pos="29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610" y="-90"/>
      </p:cViewPr>
      <p:guideLst>
        <p:guide orient="horz" pos="2925"/>
        <p:guide pos="219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4" Type="http://schemas.openxmlformats.org/officeDocument/2006/relationships/tags" Target="tags/tag2.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019266-A2EF-4A06-9FA4-9D57D9DF5FA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8AFBBD-A411-4E8B-AAEC-A13205F8053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8AFBBD-A411-4E8B-AAEC-A13205F8053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C:\Users\zhaoyan\Desktop\图片1.png"/>
          <p:cNvPicPr>
            <a:picLocks noChangeAspect="1" noChangeArrowheads="1"/>
          </p:cNvPicPr>
          <p:nvPr userDrawn="1"/>
        </p:nvPicPr>
        <p:blipFill>
          <a:blip r:embed="rId3">
            <a:extLst>
              <a:ext uri="{28A0092B-C50C-407E-A947-70E740481C1C}">
                <a14:useLocalDpi xmlns:a14="http://schemas.microsoft.com/office/drawing/2010/main" val="0"/>
              </a:ext>
            </a:extLst>
          </a:blip>
          <a:srcRect l="4374" t="4560" r="6737" b="6666"/>
          <a:stretch>
            <a:fillRect/>
          </a:stretch>
        </p:blipFill>
        <p:spPr bwMode="auto">
          <a:xfrm>
            <a:off x="-7392" y="1"/>
            <a:ext cx="9151392" cy="516403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122" name="Picture 2" descr="C:\Users\zhaoyan\Desktop\20160326193044_482z07.jpg"/>
          <p:cNvPicPr>
            <a:picLocks noChangeAspect="1" noChangeArrowheads="1"/>
          </p:cNvPicPr>
          <p:nvPr userDrawn="1"/>
        </p:nvPicPr>
        <p:blipFill>
          <a:blip r:embed="rId3">
            <a:extLst>
              <a:ext uri="{28A0092B-C50C-407E-A947-70E740481C1C}">
                <a14:useLocalDpi xmlns:a14="http://schemas.microsoft.com/office/drawing/2010/main" val="0"/>
              </a:ext>
            </a:extLst>
          </a:blip>
          <a:srcRect l="388" t="-569" r="388" b="-569"/>
          <a:stretch>
            <a:fillRect/>
          </a:stretch>
        </p:blipFill>
        <p:spPr bwMode="auto">
          <a:xfrm>
            <a:off x="10096" y="-20539"/>
            <a:ext cx="9133904" cy="5230713"/>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userDrawn="1"/>
        </p:nvGrpSpPr>
        <p:grpSpPr>
          <a:xfrm>
            <a:off x="4427984" y="1896383"/>
            <a:ext cx="2808312" cy="1323439"/>
            <a:chOff x="4427984" y="1896383"/>
            <a:chExt cx="2808312" cy="1323439"/>
          </a:xfrm>
        </p:grpSpPr>
        <p:grpSp>
          <p:nvGrpSpPr>
            <p:cNvPr id="13" name="组合 12"/>
            <p:cNvGrpSpPr/>
            <p:nvPr userDrawn="1"/>
          </p:nvGrpSpPr>
          <p:grpSpPr>
            <a:xfrm>
              <a:off x="4427984" y="1946035"/>
              <a:ext cx="1224136" cy="1224136"/>
              <a:chOff x="3633676" y="1391800"/>
              <a:chExt cx="1224136" cy="1224136"/>
            </a:xfrm>
          </p:grpSpPr>
          <p:sp>
            <p:nvSpPr>
              <p:cNvPr id="7" name="矩形 6"/>
              <p:cNvSpPr/>
              <p:nvPr userDrawn="1"/>
            </p:nvSpPr>
            <p:spPr>
              <a:xfrm>
                <a:off x="3633676" y="1391800"/>
                <a:ext cx="1224136" cy="1224136"/>
              </a:xfrm>
              <a:prstGeom prst="rect">
                <a:avLst/>
              </a:prstGeom>
              <a:noFill/>
              <a:ln>
                <a:solidFill>
                  <a:srgbClr val="BFBFBF">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7" idx="0"/>
                <a:endCxn id="7" idx="2"/>
              </p:cNvCxnSpPr>
              <p:nvPr userDrawn="1"/>
            </p:nvCxnSpPr>
            <p:spPr>
              <a:xfrm flipH="1">
                <a:off x="4245744" y="1391800"/>
                <a:ext cx="0" cy="1224136"/>
              </a:xfrm>
              <a:prstGeom prst="line">
                <a:avLst/>
              </a:prstGeom>
              <a:ln w="19050">
                <a:solidFill>
                  <a:srgbClr val="BFBFBF">
                    <a:alpha val="56863"/>
                  </a:srgb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7" idx="1"/>
              </p:cNvCxnSpPr>
              <p:nvPr userDrawn="1"/>
            </p:nvCxnSpPr>
            <p:spPr>
              <a:xfrm>
                <a:off x="3633676" y="2003868"/>
                <a:ext cx="1224136" cy="0"/>
              </a:xfrm>
              <a:prstGeom prst="line">
                <a:avLst/>
              </a:prstGeom>
              <a:ln w="19050">
                <a:solidFill>
                  <a:srgbClr val="BFBFBF">
                    <a:alpha val="56863"/>
                  </a:srgbClr>
                </a:solidFill>
                <a:prstDash val="dash"/>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userDrawn="1"/>
          </p:nvGrpSpPr>
          <p:grpSpPr>
            <a:xfrm>
              <a:off x="6012160" y="1946035"/>
              <a:ext cx="1224136" cy="1224136"/>
              <a:chOff x="3633676" y="1391800"/>
              <a:chExt cx="1224136" cy="1224136"/>
            </a:xfrm>
          </p:grpSpPr>
          <p:sp>
            <p:nvSpPr>
              <p:cNvPr id="28" name="矩形 27"/>
              <p:cNvSpPr/>
              <p:nvPr userDrawn="1"/>
            </p:nvSpPr>
            <p:spPr>
              <a:xfrm>
                <a:off x="3633676" y="1391800"/>
                <a:ext cx="1224136" cy="1224136"/>
              </a:xfrm>
              <a:prstGeom prst="rect">
                <a:avLst/>
              </a:prstGeom>
              <a:noFill/>
              <a:ln>
                <a:solidFill>
                  <a:srgbClr val="BFBFBF">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a:stCxn id="28" idx="0"/>
                <a:endCxn id="28" idx="2"/>
              </p:cNvCxnSpPr>
              <p:nvPr userDrawn="1"/>
            </p:nvCxnSpPr>
            <p:spPr>
              <a:xfrm flipH="1">
                <a:off x="4245744" y="1391800"/>
                <a:ext cx="0" cy="1224136"/>
              </a:xfrm>
              <a:prstGeom prst="line">
                <a:avLst/>
              </a:prstGeom>
              <a:ln w="19050">
                <a:solidFill>
                  <a:srgbClr val="BFBFBF">
                    <a:alpha val="56863"/>
                  </a:srgb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28" idx="1"/>
              </p:cNvCxnSpPr>
              <p:nvPr userDrawn="1"/>
            </p:nvCxnSpPr>
            <p:spPr>
              <a:xfrm>
                <a:off x="3633676" y="2003868"/>
                <a:ext cx="1224136" cy="0"/>
              </a:xfrm>
              <a:prstGeom prst="line">
                <a:avLst/>
              </a:prstGeom>
              <a:ln w="19050">
                <a:solidFill>
                  <a:srgbClr val="BFBFBF">
                    <a:alpha val="56863"/>
                  </a:srgbClr>
                </a:solidFill>
                <a:prstDash val="dash"/>
              </a:ln>
            </p:spPr>
            <p:style>
              <a:lnRef idx="1">
                <a:schemeClr val="accent1"/>
              </a:lnRef>
              <a:fillRef idx="0">
                <a:schemeClr val="accent1"/>
              </a:fillRef>
              <a:effectRef idx="0">
                <a:schemeClr val="accent1"/>
              </a:effectRef>
              <a:fontRef idx="minor">
                <a:schemeClr val="tx1"/>
              </a:fontRef>
            </p:style>
          </p:cxnSp>
        </p:grpSp>
        <p:sp>
          <p:nvSpPr>
            <p:cNvPr id="35" name="矩形 34"/>
            <p:cNvSpPr/>
            <p:nvPr userDrawn="1"/>
          </p:nvSpPr>
          <p:spPr>
            <a:xfrm>
              <a:off x="4434758" y="1896383"/>
              <a:ext cx="1210588" cy="1323439"/>
            </a:xfrm>
            <a:prstGeom prst="rect">
              <a:avLst/>
            </a:prstGeom>
            <a:noFill/>
          </p:spPr>
          <p:txBody>
            <a:bodyPr wrap="none" lIns="91440" tIns="45720" rIns="91440" bIns="45720">
              <a:spAutoFit/>
            </a:bodyPr>
            <a:lstStyle/>
            <a:p>
              <a:pPr algn="ctr"/>
              <a:r>
                <a:rPr lang="zh-CN" altLang="en-US" sz="8000" b="1" cap="none" spc="0">
                  <a:ln>
                    <a:noFill/>
                  </a:ln>
                  <a:blipFill dpi="0" rotWithShape="1">
                    <a:blip r:embed="rId4">
                      <a:extLst>
                        <a:ext uri="{28A0092B-C50C-407E-A947-70E740481C1C}">
                          <a14:useLocalDpi xmlns:a14="http://schemas.microsoft.com/office/drawing/2010/main" val="0"/>
                        </a:ext>
                      </a:extLst>
                    </a:blip>
                    <a:stretch>
                      <a:fillRect/>
                    </a:stretch>
                  </a:blipFill>
                  <a:effectLst>
                    <a:outerShdw blurRad="50800" dist="38100" dir="10800000" algn="r" rotWithShape="0">
                      <a:prstClr val="black">
                        <a:alpha val="40000"/>
                      </a:prstClr>
                    </a:outerShdw>
                  </a:effectLst>
                  <a:latin typeface="楷体" panose="02010609060101010101" pitchFamily="49" charset="-122"/>
                  <a:ea typeface="楷体" panose="02010609060101010101" pitchFamily="49" charset="-122"/>
                </a:rPr>
                <a:t>再</a:t>
              </a:r>
              <a:endParaRPr lang="zh-CN" altLang="en-US" sz="8000" b="1" cap="none" spc="0">
                <a:ln>
                  <a:noFill/>
                </a:ln>
                <a:blipFill dpi="0" rotWithShape="1">
                  <a:blip r:embed="rId4">
                    <a:extLst>
                      <a:ext uri="{28A0092B-C50C-407E-A947-70E740481C1C}">
                        <a14:useLocalDpi xmlns:a14="http://schemas.microsoft.com/office/drawing/2010/main" val="0"/>
                      </a:ext>
                    </a:extLst>
                  </a:blip>
                  <a:stretch>
                    <a:fillRect/>
                  </a:stretch>
                </a:blipFill>
                <a:effectLst>
                  <a:outerShdw blurRad="50800" dist="38100" dir="10800000" algn="r" rotWithShape="0">
                    <a:prstClr val="black">
                      <a:alpha val="40000"/>
                    </a:prstClr>
                  </a:outerShdw>
                </a:effectLst>
                <a:latin typeface="楷体" panose="02010609060101010101" pitchFamily="49" charset="-122"/>
                <a:ea typeface="楷体" panose="02010609060101010101" pitchFamily="49" charset="-122"/>
              </a:endParaRPr>
            </a:p>
          </p:txBody>
        </p:sp>
        <p:sp>
          <p:nvSpPr>
            <p:cNvPr id="36" name="矩形 35"/>
            <p:cNvSpPr/>
            <p:nvPr userDrawn="1"/>
          </p:nvSpPr>
          <p:spPr>
            <a:xfrm>
              <a:off x="6018934" y="1896383"/>
              <a:ext cx="1210588" cy="1323439"/>
            </a:xfrm>
            <a:prstGeom prst="rect">
              <a:avLst/>
            </a:prstGeom>
            <a:noFill/>
          </p:spPr>
          <p:txBody>
            <a:bodyPr wrap="none" lIns="91440" tIns="45720" rIns="91440" bIns="45720">
              <a:spAutoFit/>
            </a:bodyPr>
            <a:lstStyle/>
            <a:p>
              <a:pPr algn="ctr"/>
              <a:r>
                <a:rPr lang="zh-CN" altLang="en-US" sz="8000" b="1" cap="none" spc="0">
                  <a:ln>
                    <a:noFill/>
                  </a:ln>
                  <a:blipFill dpi="0" rotWithShape="1">
                    <a:blip r:embed="rId4">
                      <a:extLst>
                        <a:ext uri="{28A0092B-C50C-407E-A947-70E740481C1C}">
                          <a14:useLocalDpi xmlns:a14="http://schemas.microsoft.com/office/drawing/2010/main" val="0"/>
                        </a:ext>
                      </a:extLst>
                    </a:blip>
                    <a:stretch>
                      <a:fillRect/>
                    </a:stretch>
                  </a:blipFill>
                  <a:effectLst>
                    <a:outerShdw blurRad="50800" dist="38100" dir="10800000" algn="r" rotWithShape="0">
                      <a:prstClr val="black">
                        <a:alpha val="40000"/>
                      </a:prstClr>
                    </a:outerShdw>
                  </a:effectLst>
                  <a:latin typeface="楷体" panose="02010609060101010101" pitchFamily="49" charset="-122"/>
                  <a:ea typeface="楷体" panose="02010609060101010101" pitchFamily="49" charset="-122"/>
                </a:rPr>
                <a:t>见</a:t>
              </a:r>
              <a:endParaRPr lang="zh-CN" altLang="en-US" sz="8000" b="1" cap="none" spc="0">
                <a:ln>
                  <a:noFill/>
                </a:ln>
                <a:blipFill dpi="0" rotWithShape="1">
                  <a:blip r:embed="rId4">
                    <a:extLst>
                      <a:ext uri="{28A0092B-C50C-407E-A947-70E740481C1C}">
                        <a14:useLocalDpi xmlns:a14="http://schemas.microsoft.com/office/drawing/2010/main" val="0"/>
                      </a:ext>
                    </a:extLst>
                  </a:blip>
                  <a:stretch>
                    <a:fillRect/>
                  </a:stretch>
                </a:blipFill>
                <a:effectLst>
                  <a:outerShdw blurRad="50800" dist="38100" dir="10800000" algn="r" rotWithShape="0">
                    <a:prstClr val="black">
                      <a:alpha val="40000"/>
                    </a:prstClr>
                  </a:outerShdw>
                </a:effectLst>
                <a:latin typeface="楷体" panose="02010609060101010101" pitchFamily="49" charset="-122"/>
                <a:ea typeface="楷体" panose="02010609060101010101" pitchFamily="49" charset="-122"/>
              </a:endParaRPr>
            </a:p>
          </p:txBody>
        </p:sp>
      </p:grpSp>
      <p:grpSp>
        <p:nvGrpSpPr>
          <p:cNvPr id="2" name="组合 1"/>
          <p:cNvGrpSpPr/>
          <p:nvPr userDrawn="1"/>
        </p:nvGrpSpPr>
        <p:grpSpPr>
          <a:xfrm>
            <a:off x="882106" y="589556"/>
            <a:ext cx="3662889" cy="2102947"/>
            <a:chOff x="882106" y="589556"/>
            <a:chExt cx="3662889" cy="2102947"/>
          </a:xfrm>
        </p:grpSpPr>
        <p:sp>
          <p:nvSpPr>
            <p:cNvPr id="16" name="云形 15"/>
            <p:cNvSpPr/>
            <p:nvPr userDrawn="1"/>
          </p:nvSpPr>
          <p:spPr>
            <a:xfrm rot="20791164">
              <a:off x="882106" y="589556"/>
              <a:ext cx="3662889" cy="1417804"/>
            </a:xfrm>
            <a:prstGeom prst="cloud">
              <a:avLst/>
            </a:prstGeom>
            <a:no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a:latin typeface="方正少儿简体" pitchFamily="65" charset="-122"/>
                  <a:ea typeface="方正少儿简体" pitchFamily="65" charset="-122"/>
                </a:rPr>
                <a:t> </a:t>
              </a:r>
              <a:r>
                <a:rPr lang="zh-CN" altLang="en-US" sz="3200">
                  <a:blipFill dpi="0" rotWithShape="1">
                    <a:blip r:embed="rId5">
                      <a:extLst>
                        <a:ext uri="{28A0092B-C50C-407E-A947-70E740481C1C}">
                          <a14:useLocalDpi xmlns:a14="http://schemas.microsoft.com/office/drawing/2010/main" val="0"/>
                        </a:ext>
                      </a:extLst>
                    </a:blip>
                    <a:stretch>
                      <a:fillRect/>
                    </a:stretch>
                  </a:blipFill>
                  <a:latin typeface="方正少儿简体" pitchFamily="65" charset="-122"/>
                  <a:ea typeface="方正少儿简体" pitchFamily="65" charset="-122"/>
                </a:rPr>
                <a:t>你学会了吗？</a:t>
              </a:r>
              <a:endParaRPr lang="zh-CN" altLang="en-US">
                <a:blipFill dpi="0" rotWithShape="1">
                  <a:blip r:embed="rId5">
                    <a:extLst>
                      <a:ext uri="{28A0092B-C50C-407E-A947-70E740481C1C}">
                        <a14:useLocalDpi xmlns:a14="http://schemas.microsoft.com/office/drawing/2010/main" val="0"/>
                      </a:ext>
                    </a:extLst>
                  </a:blip>
                  <a:stretch>
                    <a:fillRect/>
                  </a:stretch>
                </a:blipFill>
                <a:latin typeface="方正少儿简体" pitchFamily="65" charset="-122"/>
                <a:ea typeface="方正少儿简体" pitchFamily="65" charset="-122"/>
              </a:endParaRPr>
            </a:p>
          </p:txBody>
        </p:sp>
        <p:sp>
          <p:nvSpPr>
            <p:cNvPr id="37" name="椭圆 36"/>
            <p:cNvSpPr/>
            <p:nvPr userDrawn="1"/>
          </p:nvSpPr>
          <p:spPr>
            <a:xfrm>
              <a:off x="1647468" y="2247714"/>
              <a:ext cx="476259" cy="211693"/>
            </a:xfrm>
            <a:prstGeom prst="ellipse">
              <a:avLst/>
            </a:prstGeom>
            <a:no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1" name="椭圆 40"/>
            <p:cNvSpPr/>
            <p:nvPr userDrawn="1"/>
          </p:nvSpPr>
          <p:spPr>
            <a:xfrm>
              <a:off x="1490418" y="2496622"/>
              <a:ext cx="238129" cy="195881"/>
            </a:xfrm>
            <a:prstGeom prst="ellipse">
              <a:avLst/>
            </a:prstGeom>
            <a:no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grpSp>
      <p:pic>
        <p:nvPicPr>
          <p:cNvPr id="18" name="Picture 11" descr="C:\Users\zhaoyan\Desktop\tooopen_sy_160064365347副本.png"/>
          <p:cNvPicPr>
            <a:picLocks noChangeAspect="1" noChangeArrowheads="1"/>
          </p:cNvPicPr>
          <p:nvPr userDrawn="1"/>
        </p:nvPicPr>
        <p:blipFill>
          <a:blip r:embed="rId6">
            <a:extLst>
              <a:ext uri="{28A0092B-C50C-407E-A947-70E740481C1C}">
                <a14:useLocalDpi xmlns:a14="http://schemas.microsoft.com/office/drawing/2010/main" val="0"/>
              </a:ext>
            </a:extLst>
          </a:blip>
          <a:stretch>
            <a:fillRect/>
          </a:stretch>
        </p:blipFill>
        <p:spPr bwMode="auto">
          <a:xfrm rot="21155330">
            <a:off x="7571035" y="2795972"/>
            <a:ext cx="1309133" cy="89651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32" presetClass="emph" presetSubtype="0" repeatCount="2000" fill="hold" nodeType="afterEffect">
                                  <p:stCondLst>
                                    <p:cond delay="0"/>
                                  </p:stCondLst>
                                  <p:childTnLst>
                                    <p:animRot by="120000">
                                      <p:cBhvr>
                                        <p:cTn id="10" dur="100" fill="hold">
                                          <p:stCondLst>
                                            <p:cond delay="0"/>
                                          </p:stCondLst>
                                        </p:cTn>
                                        <p:tgtEl>
                                          <p:spTgt spid="2"/>
                                        </p:tgtEl>
                                        <p:attrNameLst>
                                          <p:attrName>r</p:attrName>
                                        </p:attrNameLst>
                                      </p:cBhvr>
                                    </p:animRot>
                                    <p:animRot by="-240000">
                                      <p:cBhvr>
                                        <p:cTn id="11" dur="200" fill="hold">
                                          <p:stCondLst>
                                            <p:cond delay="200"/>
                                          </p:stCondLst>
                                        </p:cTn>
                                        <p:tgtEl>
                                          <p:spTgt spid="2"/>
                                        </p:tgtEl>
                                        <p:attrNameLst>
                                          <p:attrName>r</p:attrName>
                                        </p:attrNameLst>
                                      </p:cBhvr>
                                    </p:animRot>
                                    <p:animRot by="240000">
                                      <p:cBhvr>
                                        <p:cTn id="12" dur="200" fill="hold">
                                          <p:stCondLst>
                                            <p:cond delay="400"/>
                                          </p:stCondLst>
                                        </p:cTn>
                                        <p:tgtEl>
                                          <p:spTgt spid="2"/>
                                        </p:tgtEl>
                                        <p:attrNameLst>
                                          <p:attrName>r</p:attrName>
                                        </p:attrNameLst>
                                      </p:cBhvr>
                                    </p:animRot>
                                    <p:animRot by="-240000">
                                      <p:cBhvr>
                                        <p:cTn id="13" dur="200" fill="hold">
                                          <p:stCondLst>
                                            <p:cond delay="600"/>
                                          </p:stCondLst>
                                        </p:cTn>
                                        <p:tgtEl>
                                          <p:spTgt spid="2"/>
                                        </p:tgtEl>
                                        <p:attrNameLst>
                                          <p:attrName>r</p:attrName>
                                        </p:attrNameLst>
                                      </p:cBhvr>
                                    </p:animRot>
                                    <p:animRot by="120000">
                                      <p:cBhvr>
                                        <p:cTn id="14" dur="200" fill="hold">
                                          <p:stCondLst>
                                            <p:cond delay="800"/>
                                          </p:stCondLst>
                                        </p:cTn>
                                        <p:tgtEl>
                                          <p:spTgt spid="2"/>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56" presetClass="path" presetSubtype="0" accel="50000" decel="50000" fill="hold" nodeType="clickEffect">
                                  <p:stCondLst>
                                    <p:cond delay="0"/>
                                  </p:stCondLst>
                                  <p:childTnLst>
                                    <p:animMotion origin="layout" path="M 8.33333E-07 4.44444E-06 L 0.23055 -0.35463" pathEditMode="relative" rAng="0" ptsTypes="AA">
                                      <p:cBhvr>
                                        <p:cTn id="23" dur="1500" fill="hold"/>
                                        <p:tgtEl>
                                          <p:spTgt spid="18"/>
                                        </p:tgtEl>
                                        <p:attrNameLst>
                                          <p:attrName>ppt_x</p:attrName>
                                          <p:attrName>ppt_y</p:attrName>
                                        </p:attrNameLst>
                                      </p:cBhvr>
                                      <p:rCtr x="11528" y="-1774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3.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309410" y="1500180"/>
            <a:ext cx="6048672" cy="706755"/>
          </a:xfrm>
          <a:prstGeom prst="rect">
            <a:avLst/>
          </a:prstGeom>
        </p:spPr>
        <p:txBody>
          <a:bodyPr wrap="square">
            <a:spAutoFit/>
          </a:bodyPr>
          <a:lstStyle/>
          <a:p>
            <a:pPr marL="742950" indent="-742950" algn="ctr"/>
            <a:r>
              <a:rPr lang="en-US" altLang="zh-CN" sz="4000" smtClean="0">
                <a:solidFill>
                  <a:srgbClr val="FFFF66"/>
                </a:solidFill>
                <a:latin typeface="微软雅黑" panose="020B0503020204020204" pitchFamily="34" charset="-122"/>
                <a:ea typeface="微软雅黑" panose="020B0503020204020204" pitchFamily="34" charset="-122"/>
                <a:cs typeface="Arial" panose="020B0604020202020204" pitchFamily="34" charset="0"/>
              </a:rPr>
              <a:t>9</a:t>
            </a:r>
            <a:r>
              <a:rPr lang="zh-CN" altLang="en-US" sz="4000" smtClean="0">
                <a:solidFill>
                  <a:srgbClr val="FFFF66"/>
                </a:solidFill>
                <a:latin typeface="微软雅黑" panose="020B0503020204020204" pitchFamily="34" charset="-122"/>
                <a:ea typeface="微软雅黑" panose="020B0503020204020204" pitchFamily="34" charset="-122"/>
                <a:cs typeface="Arial" panose="020B0604020202020204" pitchFamily="34" charset="0"/>
              </a:rPr>
              <a:t>*</a:t>
            </a:r>
            <a:r>
              <a:rPr lang="en-US" altLang="zh-CN" sz="4000" smtClean="0">
                <a:solidFill>
                  <a:srgbClr val="FFFF66"/>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4000" smtClean="0">
                <a:solidFill>
                  <a:srgbClr val="FFFF66"/>
                </a:solidFill>
                <a:latin typeface="微软雅黑" panose="020B0503020204020204" pitchFamily="34" charset="-122"/>
                <a:ea typeface="微软雅黑" panose="020B0503020204020204" pitchFamily="34" charset="-122"/>
                <a:cs typeface="Arial" panose="020B0604020202020204" pitchFamily="34" charset="0"/>
              </a:rPr>
              <a:t>我的战友邱少云</a:t>
            </a:r>
            <a:endParaRPr lang="zh-CN" altLang="en-US" sz="4000">
              <a:solidFill>
                <a:srgbClr val="FFFF66"/>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5" name="图片 4" descr="桌子.png"/>
          <p:cNvPicPr>
            <a:picLocks noChangeAspect="1"/>
          </p:cNvPicPr>
          <p:nvPr/>
        </p:nvPicPr>
        <p:blipFill>
          <a:blip r:embed="rId1"/>
          <a:srcRect t="80530" r="40938"/>
          <a:stretch>
            <a:fillRect/>
          </a:stretch>
        </p:blipFill>
        <p:spPr>
          <a:xfrm>
            <a:off x="-36512" y="4294870"/>
            <a:ext cx="3960440" cy="848630"/>
          </a:xfrm>
          <a:prstGeom prst="rect">
            <a:avLst/>
          </a:prstGeom>
        </p:spPr>
      </p:pic>
      <p:pic>
        <p:nvPicPr>
          <p:cNvPr id="6" name="图片 5" descr="粉笔画.png"/>
          <p:cNvPicPr>
            <a:picLocks noChangeAspect="1"/>
          </p:cNvPicPr>
          <p:nvPr/>
        </p:nvPicPr>
        <p:blipFill>
          <a:blip r:embed="rId2"/>
          <a:srcRect l="49934" t="39179" b="17915"/>
          <a:stretch>
            <a:fillRect/>
          </a:stretch>
        </p:blipFill>
        <p:spPr>
          <a:xfrm>
            <a:off x="5928259" y="3458034"/>
            <a:ext cx="3357242" cy="1870128"/>
          </a:xfrm>
          <a:prstGeom prst="rect">
            <a:avLst/>
          </a:prstGeom>
        </p:spPr>
      </p:pic>
      <p:pic>
        <p:nvPicPr>
          <p:cNvPr id="7" name="图片 6" descr="书本.png"/>
          <p:cNvPicPr>
            <a:picLocks noChangeAspect="1"/>
          </p:cNvPicPr>
          <p:nvPr/>
        </p:nvPicPr>
        <p:blipFill>
          <a:blip r:embed="rId3"/>
          <a:stretch>
            <a:fillRect/>
          </a:stretch>
        </p:blipFill>
        <p:spPr>
          <a:xfrm>
            <a:off x="431540" y="4011910"/>
            <a:ext cx="1053034" cy="900000"/>
          </a:xfrm>
          <a:prstGeom prst="rect">
            <a:avLst/>
          </a:prstGeom>
        </p:spPr>
      </p:pic>
      <p:pic>
        <p:nvPicPr>
          <p:cNvPr id="8" name="图片 7" descr="钟.PNG"/>
          <p:cNvPicPr>
            <a:picLocks noChangeAspect="1"/>
          </p:cNvPicPr>
          <p:nvPr/>
        </p:nvPicPr>
        <p:blipFill>
          <a:blip r:embed="rId4"/>
          <a:stretch>
            <a:fillRect/>
          </a:stretch>
        </p:blipFill>
        <p:spPr>
          <a:xfrm>
            <a:off x="1862386" y="4272318"/>
            <a:ext cx="536449" cy="512065"/>
          </a:xfrm>
          <a:prstGeom prst="rect">
            <a:avLst/>
          </a:prstGeom>
        </p:spPr>
      </p:pic>
      <p:pic>
        <p:nvPicPr>
          <p:cNvPr id="9" name="图片 8" descr="铅笔筒.PNG"/>
          <p:cNvPicPr>
            <a:picLocks noChangeAspect="1"/>
          </p:cNvPicPr>
          <p:nvPr/>
        </p:nvPicPr>
        <p:blipFill>
          <a:blip r:embed="rId5"/>
          <a:stretch>
            <a:fillRect/>
          </a:stretch>
        </p:blipFill>
        <p:spPr>
          <a:xfrm>
            <a:off x="1420426" y="4031525"/>
            <a:ext cx="710185" cy="768098"/>
          </a:xfrm>
          <a:prstGeom prst="rect">
            <a:avLst/>
          </a:prstGeom>
        </p:spPr>
      </p:pic>
      <p:pic>
        <p:nvPicPr>
          <p:cNvPr id="10" name="图片 9" descr="眼镜.PNG"/>
          <p:cNvPicPr>
            <a:picLocks noChangeAspect="1"/>
          </p:cNvPicPr>
          <p:nvPr/>
        </p:nvPicPr>
        <p:blipFill>
          <a:blip r:embed="rId6"/>
          <a:stretch>
            <a:fillRect/>
          </a:stretch>
        </p:blipFill>
        <p:spPr>
          <a:xfrm>
            <a:off x="2598136" y="4658383"/>
            <a:ext cx="546415" cy="252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标注 15"/>
          <p:cNvSpPr/>
          <p:nvPr/>
        </p:nvSpPr>
        <p:spPr>
          <a:xfrm>
            <a:off x="2571736" y="357172"/>
            <a:ext cx="1857388" cy="785818"/>
          </a:xfrm>
          <a:prstGeom prst="wedgeRoundRectCallout">
            <a:avLst>
              <a:gd name="adj1" fmla="val 51089"/>
              <a:gd name="adj2" fmla="val 136926"/>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1600" smtClean="0">
                <a:latin typeface="楷体" panose="02010609060101010101" pitchFamily="49" charset="-122"/>
                <a:ea typeface="楷体" panose="02010609060101010101" pitchFamily="49" charset="-122"/>
              </a:rPr>
              <a:t>    为下文敌人的炮弹引燃茅草埋下了伏笔。</a:t>
            </a:r>
            <a:endParaRPr lang="zh-CN" altLang="en-US" sz="1600">
              <a:latin typeface="楷体" panose="02010609060101010101" pitchFamily="49" charset="-122"/>
              <a:ea typeface="楷体" panose="02010609060101010101" pitchFamily="49" charset="-122"/>
            </a:endParaRPr>
          </a:p>
        </p:txBody>
      </p:sp>
      <p:sp>
        <p:nvSpPr>
          <p:cNvPr id="22" name="圆角矩形标注 21"/>
          <p:cNvSpPr/>
          <p:nvPr/>
        </p:nvSpPr>
        <p:spPr>
          <a:xfrm>
            <a:off x="2857488" y="3643320"/>
            <a:ext cx="2928958" cy="785818"/>
          </a:xfrm>
          <a:prstGeom prst="wedgeRoundRectCallout">
            <a:avLst>
              <a:gd name="adj1" fmla="val -56410"/>
              <a:gd name="adj2" fmla="val -121383"/>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zh-CN" altLang="en-US" sz="1600" smtClean="0">
                <a:latin typeface="楷体" panose="02010609060101010101" pitchFamily="49" charset="-122"/>
                <a:ea typeface="楷体" panose="02010609060101010101" pitchFamily="49" charset="-122"/>
              </a:rPr>
              <a:t>    说明了邱少云纪律严明，对自己要求非常高。</a:t>
            </a:r>
            <a:endParaRPr lang="zh-CN" altLang="en-US" sz="1600">
              <a:latin typeface="楷体" panose="02010609060101010101" pitchFamily="49" charset="-122"/>
              <a:ea typeface="楷体" panose="02010609060101010101" pitchFamily="49" charset="-122"/>
            </a:endParaRPr>
          </a:p>
        </p:txBody>
      </p:sp>
      <p:pic>
        <p:nvPicPr>
          <p:cNvPr id="11" name="图片 10" descr="粉笔画.png"/>
          <p:cNvPicPr>
            <a:picLocks noChangeAspect="1"/>
          </p:cNvPicPr>
          <p:nvPr/>
        </p:nvPicPr>
        <p:blipFill>
          <a:blip r:embed="rId1"/>
          <a:srcRect l="49934" t="39179" b="17915"/>
          <a:stretch>
            <a:fillRect/>
          </a:stretch>
        </p:blipFill>
        <p:spPr>
          <a:xfrm>
            <a:off x="5916194" y="3458034"/>
            <a:ext cx="3357242" cy="1870128"/>
          </a:xfrm>
          <a:prstGeom prst="rect">
            <a:avLst/>
          </a:prstGeom>
        </p:spPr>
      </p:pic>
      <p:sp>
        <p:nvSpPr>
          <p:cNvPr id="15" name="矩形 14"/>
          <p:cNvSpPr/>
          <p:nvPr/>
        </p:nvSpPr>
        <p:spPr>
          <a:xfrm>
            <a:off x="642910" y="1357304"/>
            <a:ext cx="6715172" cy="2104872"/>
          </a:xfrm>
          <a:prstGeom prst="rect">
            <a:avLst/>
          </a:prstGeom>
          <a:noFill/>
          <a:extLst>
            <a:ext uri="{909E8E84-426E-40DD-AFC4-6F175D3DCCD1}">
              <a14:hiddenFill xmlns:a14="http://schemas.microsoft.com/office/drawing/2010/main">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14:hiddenFill>
            </a:ext>
          </a:extLst>
        </p:spPr>
        <p:style>
          <a:lnRef idx="0">
            <a:schemeClr val="accent1"/>
          </a:lnRef>
          <a:fillRef idx="3">
            <a:schemeClr val="accent1"/>
          </a:fillRef>
          <a:effectRef idx="3">
            <a:schemeClr val="accent1"/>
          </a:effectRef>
          <a:fontRef idx="minor">
            <a:schemeClr val="lt1"/>
          </a:fontRef>
        </p:style>
        <p:txBody>
          <a:bodyPr wrap="square">
            <a:spAutoFit/>
          </a:bodyPr>
          <a:lstStyle/>
          <a:p>
            <a:pPr>
              <a:lnSpc>
                <a:spcPct val="150000"/>
              </a:lnSpc>
            </a:pPr>
            <a:r>
              <a:rPr lang="zh-CN" altLang="en-US" smtClean="0">
                <a:latin typeface="楷体" panose="02010609060101010101" pitchFamily="49" charset="-122"/>
                <a:ea typeface="楷体" panose="02010609060101010101" pitchFamily="49" charset="-122"/>
              </a:rPr>
              <a:t>    </a:t>
            </a:r>
            <a:r>
              <a:rPr lang="zh-CN" altLang="en-US" smtClean="0">
                <a:solidFill>
                  <a:schemeClr val="bg1">
                    <a:lumMod val="85000"/>
                  </a:schemeClr>
                </a:solidFill>
                <a:latin typeface="楷体" panose="02010609060101010101" pitchFamily="49" charset="-122"/>
                <a:ea typeface="楷体" panose="02010609060101010101" pitchFamily="49" charset="-122"/>
              </a:rPr>
              <a:t>我们全靠身上的伪装掩护自己。我看了一下前面，班长和几个战士都</a:t>
            </a:r>
            <a:r>
              <a:rPr lang="zh-CN" altLang="en-US" smtClean="0">
                <a:solidFill>
                  <a:srgbClr val="FFC000"/>
                </a:solidFill>
                <a:latin typeface="楷体" panose="02010609060101010101" pitchFamily="49" charset="-122"/>
                <a:ea typeface="楷体" panose="02010609060101010101" pitchFamily="49" charset="-122"/>
              </a:rPr>
              <a:t>伏在枯黄的茅草里</a:t>
            </a:r>
            <a:r>
              <a:rPr lang="zh-CN" altLang="en-US" smtClean="0">
                <a:solidFill>
                  <a:schemeClr val="bg1">
                    <a:lumMod val="85000"/>
                  </a:schemeClr>
                </a:solidFill>
                <a:latin typeface="楷体" panose="02010609060101010101" pitchFamily="49" charset="-122"/>
                <a:ea typeface="楷体" panose="02010609060101010101" pitchFamily="49" charset="-122"/>
              </a:rPr>
              <a:t>，身上也</a:t>
            </a:r>
            <a:r>
              <a:rPr lang="zh-CN" altLang="en-US" smtClean="0">
                <a:solidFill>
                  <a:srgbClr val="FFC000"/>
                </a:solidFill>
                <a:latin typeface="楷体" panose="02010609060101010101" pitchFamily="49" charset="-122"/>
                <a:ea typeface="楷体" panose="02010609060101010101" pitchFamily="49" charset="-122"/>
              </a:rPr>
              <a:t>披着厚厚的茅草</a:t>
            </a:r>
            <a:r>
              <a:rPr lang="zh-CN" altLang="en-US" smtClean="0">
                <a:solidFill>
                  <a:schemeClr val="bg1">
                    <a:lumMod val="85000"/>
                  </a:schemeClr>
                </a:solidFill>
                <a:latin typeface="楷体" panose="02010609060101010101" pitchFamily="49" charset="-122"/>
                <a:ea typeface="楷体" panose="02010609060101010101" pitchFamily="49" charset="-122"/>
              </a:rPr>
              <a:t>作为伪装，猛一看去，很难发现他们。我又看了看伏在不远处的邱少云，他也</a:t>
            </a:r>
            <a:r>
              <a:rPr lang="zh-CN" altLang="en-US" smtClean="0">
                <a:solidFill>
                  <a:srgbClr val="FFFF00"/>
                </a:solidFill>
                <a:latin typeface="楷体" panose="02010609060101010101" pitchFamily="49" charset="-122"/>
                <a:ea typeface="楷体" panose="02010609060101010101" pitchFamily="49" charset="-122"/>
              </a:rPr>
              <a:t>全身伪装</a:t>
            </a:r>
            <a:r>
              <a:rPr lang="zh-CN" altLang="en-US" smtClean="0">
                <a:solidFill>
                  <a:schemeClr val="bg1">
                    <a:lumMod val="85000"/>
                  </a:schemeClr>
                </a:solidFill>
                <a:latin typeface="楷体" panose="02010609060101010101" pitchFamily="49" charset="-122"/>
                <a:ea typeface="楷体" panose="02010609060101010101" pitchFamily="49" charset="-122"/>
              </a:rPr>
              <a:t>，</a:t>
            </a:r>
            <a:r>
              <a:rPr lang="zh-CN" altLang="en-US" smtClean="0">
                <a:solidFill>
                  <a:srgbClr val="FFFF00"/>
                </a:solidFill>
                <a:latin typeface="楷体" panose="02010609060101010101" pitchFamily="49" charset="-122"/>
                <a:ea typeface="楷体" panose="02010609060101010101" pitchFamily="49" charset="-122"/>
              </a:rPr>
              <a:t>隐蔽得更好</a:t>
            </a:r>
            <a:r>
              <a:rPr lang="zh-CN" altLang="en-US" smtClean="0">
                <a:solidFill>
                  <a:schemeClr val="bg1">
                    <a:lumMod val="85000"/>
                  </a:schemeClr>
                </a:solidFill>
                <a:latin typeface="楷体" panose="02010609060101010101" pitchFamily="49" charset="-122"/>
                <a:ea typeface="楷体" panose="02010609060101010101" pitchFamily="49" charset="-122"/>
              </a:rPr>
              <a:t>，相隔这么近，我都几乎找不到他。（第</a:t>
            </a:r>
            <a:r>
              <a:rPr lang="en-US" altLang="zh-CN" smtClean="0">
                <a:solidFill>
                  <a:schemeClr val="bg1">
                    <a:lumMod val="85000"/>
                  </a:schemeClr>
                </a:solidFill>
                <a:latin typeface="楷体" panose="02010609060101010101" pitchFamily="49" charset="-122"/>
                <a:ea typeface="楷体" panose="02010609060101010101" pitchFamily="49" charset="-122"/>
              </a:rPr>
              <a:t>4</a:t>
            </a:r>
            <a:r>
              <a:rPr lang="zh-CN" altLang="en-US" smtClean="0">
                <a:solidFill>
                  <a:schemeClr val="bg1">
                    <a:lumMod val="85000"/>
                  </a:schemeClr>
                </a:solidFill>
                <a:latin typeface="楷体" panose="02010609060101010101" pitchFamily="49" charset="-122"/>
                <a:ea typeface="楷体" panose="02010609060101010101" pitchFamily="49" charset="-122"/>
              </a:rPr>
              <a:t>自然段）</a:t>
            </a:r>
            <a:endParaRPr lang="zh-CN" altLang="en-US" smtClean="0">
              <a:solidFill>
                <a:schemeClr val="bg1">
                  <a:lumMod val="85000"/>
                </a:schemeClr>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ox(in)">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box(in)">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形标注 5"/>
          <p:cNvSpPr/>
          <p:nvPr/>
        </p:nvSpPr>
        <p:spPr>
          <a:xfrm>
            <a:off x="928662" y="928676"/>
            <a:ext cx="1285884" cy="714380"/>
          </a:xfrm>
          <a:prstGeom prst="wedgeEllipseCallout">
            <a:avLst>
              <a:gd name="adj1" fmla="val 75132"/>
              <a:gd name="adj2" fmla="val 128363"/>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1600" smtClean="0">
                <a:latin typeface="楷体" panose="02010609060101010101" pitchFamily="49" charset="-122"/>
                <a:ea typeface="楷体" panose="02010609060101010101" pitchFamily="49" charset="-122"/>
              </a:rPr>
              <a:t>比喻</a:t>
            </a:r>
            <a:endParaRPr lang="zh-CN" altLang="en-US" sz="1600">
              <a:latin typeface="楷体" panose="02010609060101010101" pitchFamily="49" charset="-122"/>
              <a:ea typeface="楷体" panose="02010609060101010101" pitchFamily="49" charset="-122"/>
            </a:endParaRPr>
          </a:p>
        </p:txBody>
      </p:sp>
      <p:sp>
        <p:nvSpPr>
          <p:cNvPr id="16" name="圆角矩形标注 15"/>
          <p:cNvSpPr/>
          <p:nvPr/>
        </p:nvSpPr>
        <p:spPr>
          <a:xfrm>
            <a:off x="2571736" y="357172"/>
            <a:ext cx="2214578" cy="857256"/>
          </a:xfrm>
          <a:prstGeom prst="wedgeRoundRectCallout">
            <a:avLst>
              <a:gd name="adj1" fmla="val 61913"/>
              <a:gd name="adj2" fmla="val 112072"/>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1600" smtClean="0">
                <a:latin typeface="楷体" panose="02010609060101010101" pitchFamily="49" charset="-122"/>
                <a:ea typeface="楷体" panose="02010609060101010101" pitchFamily="49" charset="-122"/>
              </a:rPr>
              <a:t>    说明邱少云在烈火中被烧的时间之长，遭受痛苦的时间之久。</a:t>
            </a:r>
            <a:endParaRPr lang="zh-CN" altLang="en-US" sz="1600">
              <a:latin typeface="楷体" panose="02010609060101010101" pitchFamily="49" charset="-122"/>
              <a:ea typeface="楷体" panose="02010609060101010101" pitchFamily="49" charset="-122"/>
            </a:endParaRPr>
          </a:p>
        </p:txBody>
      </p:sp>
      <p:sp>
        <p:nvSpPr>
          <p:cNvPr id="22" name="圆角矩形标注 21"/>
          <p:cNvSpPr/>
          <p:nvPr/>
        </p:nvSpPr>
        <p:spPr>
          <a:xfrm>
            <a:off x="3714744" y="3500444"/>
            <a:ext cx="2643206" cy="857256"/>
          </a:xfrm>
          <a:prstGeom prst="wedgeRoundRectCallout">
            <a:avLst>
              <a:gd name="adj1" fmla="val -56075"/>
              <a:gd name="adj2" fmla="val -113099"/>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zh-CN" altLang="en-US" sz="1600" smtClean="0">
                <a:latin typeface="楷体" panose="02010609060101010101" pitchFamily="49" charset="-122"/>
                <a:ea typeface="楷体" panose="02010609060101010101" pitchFamily="49" charset="-122"/>
              </a:rPr>
              <a:t>    反复强调</a:t>
            </a:r>
            <a:r>
              <a:rPr lang="en-US" altLang="zh-CN" sz="1600" smtClean="0">
                <a:latin typeface="楷体" panose="02010609060101010101" pitchFamily="49" charset="-122"/>
                <a:ea typeface="楷体" panose="02010609060101010101" pitchFamily="49" charset="-122"/>
              </a:rPr>
              <a:t>,</a:t>
            </a:r>
            <a:r>
              <a:rPr lang="zh-CN" altLang="en-US" sz="1600" smtClean="0">
                <a:latin typeface="楷体" panose="02010609060101010101" pitchFamily="49" charset="-122"/>
                <a:ea typeface="楷体" panose="02010609060101010101" pitchFamily="49" charset="-122"/>
              </a:rPr>
              <a:t>突出了邱少云的坚定顽强和钢铁般的意志。</a:t>
            </a:r>
            <a:endParaRPr lang="zh-CN" altLang="en-US" sz="1600">
              <a:latin typeface="楷体" panose="02010609060101010101" pitchFamily="49" charset="-122"/>
              <a:ea typeface="楷体" panose="02010609060101010101" pitchFamily="49" charset="-122"/>
            </a:endParaRPr>
          </a:p>
        </p:txBody>
      </p:sp>
      <p:pic>
        <p:nvPicPr>
          <p:cNvPr id="11" name="图片 10" descr="粉笔画.png"/>
          <p:cNvPicPr>
            <a:picLocks noChangeAspect="1"/>
          </p:cNvPicPr>
          <p:nvPr/>
        </p:nvPicPr>
        <p:blipFill>
          <a:blip r:embed="rId1"/>
          <a:srcRect l="49934" t="39179" b="17915"/>
          <a:stretch>
            <a:fillRect/>
          </a:stretch>
        </p:blipFill>
        <p:spPr>
          <a:xfrm>
            <a:off x="5916194" y="3458034"/>
            <a:ext cx="3357242" cy="1870128"/>
          </a:xfrm>
          <a:prstGeom prst="rect">
            <a:avLst/>
          </a:prstGeom>
        </p:spPr>
      </p:pic>
      <p:sp>
        <p:nvSpPr>
          <p:cNvPr id="15" name="矩形 14"/>
          <p:cNvSpPr/>
          <p:nvPr/>
        </p:nvSpPr>
        <p:spPr>
          <a:xfrm>
            <a:off x="642910" y="1668195"/>
            <a:ext cx="6715172" cy="1273875"/>
          </a:xfrm>
          <a:prstGeom prst="rect">
            <a:avLst/>
          </a:prstGeom>
          <a:noFill/>
          <a:extLst>
            <a:ext uri="{909E8E84-426E-40DD-AFC4-6F175D3DCCD1}">
              <a14:hiddenFill xmlns:a14="http://schemas.microsoft.com/office/drawing/2010/main">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14:hiddenFill>
            </a:ext>
          </a:extLst>
        </p:spPr>
        <p:style>
          <a:lnRef idx="0">
            <a:schemeClr val="accent1"/>
          </a:lnRef>
          <a:fillRef idx="3">
            <a:schemeClr val="accent1"/>
          </a:fillRef>
          <a:effectRef idx="3">
            <a:schemeClr val="accent1"/>
          </a:effectRef>
          <a:fontRef idx="minor">
            <a:schemeClr val="lt1"/>
          </a:fontRef>
        </p:style>
        <p:txBody>
          <a:bodyPr wrap="square">
            <a:spAutoFit/>
          </a:bodyPr>
          <a:lstStyle/>
          <a:p>
            <a:pPr>
              <a:lnSpc>
                <a:spcPct val="150000"/>
              </a:lnSpc>
            </a:pPr>
            <a:r>
              <a:rPr lang="zh-CN" altLang="en-US" smtClean="0">
                <a:latin typeface="楷体" panose="02010609060101010101" pitchFamily="49" charset="-122"/>
                <a:ea typeface="楷体" panose="02010609060101010101" pitchFamily="49" charset="-122"/>
              </a:rPr>
              <a:t>    </a:t>
            </a:r>
            <a:r>
              <a:rPr lang="zh-CN" altLang="en-US" smtClean="0">
                <a:solidFill>
                  <a:schemeClr val="bg1">
                    <a:lumMod val="85000"/>
                  </a:schemeClr>
                </a:solidFill>
                <a:latin typeface="楷体" panose="02010609060101010101" pitchFamily="49" charset="-122"/>
                <a:ea typeface="楷体" panose="02010609060101010101" pitchFamily="49" charset="-122"/>
              </a:rPr>
              <a:t>烈火在我的战友邱少云身上烧了</a:t>
            </a:r>
            <a:r>
              <a:rPr lang="zh-CN" altLang="en-US" smtClean="0">
                <a:solidFill>
                  <a:srgbClr val="FFC000"/>
                </a:solidFill>
                <a:latin typeface="楷体" panose="02010609060101010101" pitchFamily="49" charset="-122"/>
                <a:ea typeface="楷体" panose="02010609060101010101" pitchFamily="49" charset="-122"/>
              </a:rPr>
              <a:t>半个多钟头</a:t>
            </a:r>
            <a:r>
              <a:rPr lang="zh-CN" altLang="en-US" smtClean="0">
                <a:solidFill>
                  <a:schemeClr val="bg1">
                    <a:lumMod val="85000"/>
                  </a:schemeClr>
                </a:solidFill>
                <a:latin typeface="楷体" panose="02010609060101010101" pitchFamily="49" charset="-122"/>
                <a:ea typeface="楷体" panose="02010609060101010101" pitchFamily="49" charset="-122"/>
              </a:rPr>
              <a:t>才渐渐熄灭。这个伟大的战士，</a:t>
            </a:r>
            <a:r>
              <a:rPr lang="zh-CN" altLang="en-US" smtClean="0">
                <a:solidFill>
                  <a:srgbClr val="FFFF00"/>
                </a:solidFill>
                <a:latin typeface="楷体" panose="02010609060101010101" pitchFamily="49" charset="-122"/>
                <a:ea typeface="楷体" panose="02010609060101010101" pitchFamily="49" charset="-122"/>
              </a:rPr>
              <a:t>像千斤巨石</a:t>
            </a:r>
            <a:r>
              <a:rPr lang="zh-CN" altLang="en-US" smtClean="0">
                <a:solidFill>
                  <a:schemeClr val="bg1">
                    <a:lumMod val="85000"/>
                  </a:schemeClr>
                </a:solidFill>
                <a:latin typeface="楷体" panose="02010609060101010101" pitchFamily="49" charset="-122"/>
                <a:ea typeface="楷体" panose="02010609060101010101" pitchFamily="49" charset="-122"/>
              </a:rPr>
              <a:t>，伏在那儿</a:t>
            </a:r>
            <a:r>
              <a:rPr lang="zh-CN" altLang="en-US" smtClean="0">
                <a:solidFill>
                  <a:srgbClr val="FFFF00"/>
                </a:solidFill>
                <a:latin typeface="楷体" panose="02010609060101010101" pitchFamily="49" charset="-122"/>
                <a:ea typeface="楷体" panose="02010609060101010101" pitchFamily="49" charset="-122"/>
              </a:rPr>
              <a:t>纹丝不动，直到牺牲前的最后一息，都没发出哪怕是极轻微的一声呻吟</a:t>
            </a:r>
            <a:r>
              <a:rPr lang="zh-CN" altLang="en-US" smtClean="0">
                <a:solidFill>
                  <a:schemeClr val="bg1">
                    <a:lumMod val="85000"/>
                  </a:schemeClr>
                </a:solidFill>
                <a:latin typeface="楷体" panose="02010609060101010101" pitchFamily="49" charset="-122"/>
                <a:ea typeface="楷体" panose="02010609060101010101" pitchFamily="49" charset="-122"/>
              </a:rPr>
              <a:t>。（第</a:t>
            </a:r>
            <a:r>
              <a:rPr lang="en-US" altLang="zh-CN" smtClean="0">
                <a:solidFill>
                  <a:schemeClr val="bg1">
                    <a:lumMod val="85000"/>
                  </a:schemeClr>
                </a:solidFill>
                <a:latin typeface="楷体" panose="02010609060101010101" pitchFamily="49" charset="-122"/>
                <a:ea typeface="楷体" panose="02010609060101010101" pitchFamily="49" charset="-122"/>
              </a:rPr>
              <a:t>13</a:t>
            </a:r>
            <a:r>
              <a:rPr lang="zh-CN" altLang="en-US" smtClean="0">
                <a:solidFill>
                  <a:schemeClr val="bg1">
                    <a:lumMod val="85000"/>
                  </a:schemeClr>
                </a:solidFill>
                <a:latin typeface="楷体" panose="02010609060101010101" pitchFamily="49" charset="-122"/>
                <a:ea typeface="楷体" panose="02010609060101010101" pitchFamily="49" charset="-122"/>
              </a:rPr>
              <a:t>自然段）</a:t>
            </a:r>
            <a:endParaRPr lang="zh-CN" altLang="en-US" smtClean="0">
              <a:solidFill>
                <a:schemeClr val="bg1">
                  <a:lumMod val="85000"/>
                </a:schemeClr>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diamond(in)">
                                      <p:cBhvr>
                                        <p:cTn id="13" dur="10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amond(in)">
                                      <p:cBhvr>
                                        <p:cTn id="18" dur="1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diamond(in)">
                                      <p:cBhvr>
                                        <p:cTn id="23"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22"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714348" y="571486"/>
            <a:ext cx="1071570" cy="50006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000" smtClean="0">
                <a:latin typeface="微软雅黑" panose="020B0503020204020204" pitchFamily="34" charset="-122"/>
                <a:ea typeface="微软雅黑" panose="020B0503020204020204" pitchFamily="34" charset="-122"/>
              </a:rPr>
              <a:t>小结：</a:t>
            </a:r>
            <a:endParaRPr lang="zh-CN" altLang="en-US" sz="2000">
              <a:latin typeface="微软雅黑" panose="020B0503020204020204" pitchFamily="34" charset="-122"/>
              <a:ea typeface="微软雅黑" panose="020B0503020204020204" pitchFamily="34" charset="-122"/>
            </a:endParaRPr>
          </a:p>
        </p:txBody>
      </p:sp>
      <p:sp>
        <p:nvSpPr>
          <p:cNvPr id="3" name="矩形 2"/>
          <p:cNvSpPr/>
          <p:nvPr/>
        </p:nvSpPr>
        <p:spPr>
          <a:xfrm>
            <a:off x="1714496" y="1142990"/>
            <a:ext cx="5786462" cy="3351367"/>
          </a:xfrm>
          <a:prstGeom prst="rect">
            <a:avLst/>
          </a:prstGeom>
        </p:spPr>
        <p:txBody>
          <a:bodyPr wrap="square">
            <a:spAutoFit/>
          </a:bodyPr>
          <a:lstStyle/>
          <a:p>
            <a:pPr>
              <a:lnSpc>
                <a:spcPct val="150000"/>
              </a:lnSpc>
            </a:pPr>
            <a:r>
              <a:rPr lang="zh-CN" altLang="en-US" smtClean="0">
                <a:latin typeface="楷体" panose="02010609060101010101" pitchFamily="49" charset="-122"/>
                <a:ea typeface="楷体" panose="02010609060101010101" pitchFamily="49" charset="-122"/>
              </a:rPr>
              <a:t>    </a:t>
            </a:r>
            <a:r>
              <a:rPr lang="zh-CN" altLang="en-US" smtClean="0">
                <a:solidFill>
                  <a:schemeClr val="bg1">
                    <a:lumMod val="85000"/>
                  </a:schemeClr>
                </a:solidFill>
                <a:latin typeface="楷体" panose="02010609060101010101" pitchFamily="49" charset="-122"/>
                <a:ea typeface="楷体" panose="02010609060101010101" pitchFamily="49" charset="-122"/>
              </a:rPr>
              <a:t>正是因为邱少云和战士们潜伏的地点离敌人比较近，稍有一点轻微的动作都有可能被敌人发觉，而敌人一旦发觉，所有的战士不仅都会牺牲，还会影响整个潜伏部队以及这次作战计划，所以邱少云和战士们潜伏得非常隐蔽，邱少云对自己的要求也非常严格，即使“我”与他相隔这么近也“几乎找不到他”，即使他被烈火焚身也纹丝不动。表现了邱少云严于律己、英勇献身的精神和钢铁般的坚强意志。</a:t>
            </a:r>
            <a:endParaRPr lang="zh-CN" altLang="en-US">
              <a:solidFill>
                <a:schemeClr val="bg1">
                  <a:lumMod val="85000"/>
                </a:schemeClr>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1517263" y="1500180"/>
            <a:ext cx="6055133" cy="1938992"/>
          </a:xfrm>
          <a:prstGeom prst="rect">
            <a:avLst/>
          </a:prstGeom>
          <a:noFill/>
          <a:ln w="9525">
            <a:noFill/>
            <a:miter lim="800000"/>
          </a:ln>
          <a:effectLst/>
        </p:spPr>
        <p:txBody>
          <a:bodyPr vert="horz" wrap="square" lIns="91440" tIns="45720" rIns="91440" bIns="45720" numCol="1" anchor="ctr" anchorCtr="0" compatLnSpc="1">
            <a:spAutoFit/>
          </a:bodyPr>
          <a:lstStyle/>
          <a:p>
            <a:pPr indent="381000" fontAlgn="base">
              <a:lnSpc>
                <a:spcPct val="150000"/>
              </a:lnSpc>
              <a:spcBef>
                <a:spcPct val="0"/>
              </a:spcBef>
              <a:spcAft>
                <a:spcPct val="0"/>
              </a:spcAft>
            </a:pPr>
            <a:r>
              <a:rPr lang="zh-CN" altLang="en-US" sz="2000" smtClean="0">
                <a:latin typeface="楷体" panose="02010609060101010101" pitchFamily="49" charset="-122"/>
                <a:ea typeface="楷体" panose="02010609060101010101" pitchFamily="49" charset="-122"/>
              </a:rPr>
              <a:t> </a:t>
            </a:r>
            <a:r>
              <a:rPr lang="zh-CN" altLang="en-US" sz="2000" smtClean="0">
                <a:solidFill>
                  <a:schemeClr val="bg1">
                    <a:lumMod val="85000"/>
                  </a:schemeClr>
                </a:solidFill>
                <a:latin typeface="楷体" panose="02010609060101010101" pitchFamily="49" charset="-122"/>
                <a:ea typeface="楷体" panose="02010609060101010101" pitchFamily="49" charset="-122"/>
              </a:rPr>
              <a:t>课文记叙了邱少云从潜伏隐蔽直至在烈火中英勇牺牲的经过，赞颂了邱少云为了战友的安全，为了战斗的胜利，自觉严格遵守纪律而英勇献身的伟大精神和钢铁般的坚强意志。</a:t>
            </a:r>
            <a:endParaRPr lang="zh-CN" altLang="en-US" sz="2000" smtClean="0">
              <a:solidFill>
                <a:schemeClr val="bg1">
                  <a:lumMod val="85000"/>
                </a:schemeClr>
              </a:solidFill>
              <a:latin typeface="楷体" panose="02010609060101010101" pitchFamily="49" charset="-122"/>
              <a:ea typeface="楷体" panose="02010609060101010101" pitchFamily="49" charset="-122"/>
            </a:endParaRPr>
          </a:p>
        </p:txBody>
      </p:sp>
      <p:pic>
        <p:nvPicPr>
          <p:cNvPr id="3" name="图片 2" descr="粉笔画.png"/>
          <p:cNvPicPr>
            <a:picLocks noChangeAspect="1"/>
          </p:cNvPicPr>
          <p:nvPr/>
        </p:nvPicPr>
        <p:blipFill>
          <a:blip r:embed="rId1"/>
          <a:srcRect l="49934" t="39179" b="17915"/>
          <a:stretch>
            <a:fillRect/>
          </a:stretch>
        </p:blipFill>
        <p:spPr>
          <a:xfrm>
            <a:off x="5786758" y="3435846"/>
            <a:ext cx="3357242" cy="1870128"/>
          </a:xfrm>
          <a:prstGeom prst="rect">
            <a:avLst/>
          </a:prstGeom>
        </p:spPr>
      </p:pic>
      <p:sp>
        <p:nvSpPr>
          <p:cNvPr id="5" name="矩形 4"/>
          <p:cNvSpPr/>
          <p:nvPr/>
        </p:nvSpPr>
        <p:spPr>
          <a:xfrm>
            <a:off x="755576" y="741933"/>
            <a:ext cx="2016224" cy="461665"/>
          </a:xfrm>
          <a:prstGeom prst="rect">
            <a:avLst/>
          </a:prstGeom>
        </p:spPr>
        <p:txBody>
          <a:bodyPr wrap="square">
            <a:spAutoFit/>
          </a:bodyPr>
          <a:lstStyle/>
          <a:p>
            <a:r>
              <a:rPr lang="zh-CN" altLang="en-US" sz="2400">
                <a:solidFill>
                  <a:schemeClr val="bg1">
                    <a:lumMod val="85000"/>
                  </a:schemeClr>
                </a:solidFill>
                <a:latin typeface="微软雅黑" panose="020B0503020204020204" pitchFamily="34" charset="-122"/>
                <a:ea typeface="微软雅黑" panose="020B0503020204020204" pitchFamily="34" charset="-122"/>
                <a:cs typeface="方正仿宋简体" panose="02000000000000000000" charset="-122"/>
              </a:rPr>
              <a:t>三、</a:t>
            </a:r>
            <a:r>
              <a:rPr lang="zh-CN" altLang="zh-CN" sz="2400">
                <a:solidFill>
                  <a:schemeClr val="bg1">
                    <a:lumMod val="85000"/>
                  </a:schemeClr>
                </a:solidFill>
                <a:latin typeface="微软雅黑" panose="020B0503020204020204" pitchFamily="34" charset="-122"/>
                <a:ea typeface="微软雅黑" panose="020B0503020204020204" pitchFamily="34" charset="-122"/>
                <a:cs typeface="方正仿宋简体" panose="02000000000000000000" charset="-122"/>
              </a:rPr>
              <a:t>总结</a:t>
            </a:r>
            <a:endParaRPr lang="zh-CN" altLang="en-US" sz="2400">
              <a:solidFill>
                <a:schemeClr val="bg1">
                  <a:lumMod val="85000"/>
                </a:schemeClr>
              </a:solidFill>
            </a:endParaRPr>
          </a:p>
        </p:txBody>
      </p:sp>
      <p:pic>
        <p:nvPicPr>
          <p:cNvPr id="7" name="图片 6"/>
          <p:cNvPicPr>
            <a:picLocks noChangeAspect="1"/>
          </p:cNvPicPr>
          <p:nvPr/>
        </p:nvPicPr>
        <p:blipFill>
          <a:blip r:embed="rId2"/>
          <a:stretch>
            <a:fillRect/>
          </a:stretch>
        </p:blipFill>
        <p:spPr>
          <a:xfrm>
            <a:off x="323528" y="2427734"/>
            <a:ext cx="1109568" cy="2383743"/>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10075" y="1714703"/>
            <a:ext cx="5688632" cy="943528"/>
          </a:xfrm>
          <a:prstGeom prst="rect">
            <a:avLst/>
          </a:prstGeom>
        </p:spPr>
        <p:txBody>
          <a:bodyPr wrap="square">
            <a:spAutoFit/>
          </a:bodyPr>
          <a:lstStyle/>
          <a:p>
            <a:pPr indent="457200">
              <a:lnSpc>
                <a:spcPct val="150000"/>
              </a:lnSpc>
            </a:pPr>
            <a:r>
              <a:rPr lang="zh-CN" altLang="zh-CN" sz="2000">
                <a:solidFill>
                  <a:schemeClr val="bg1">
                    <a:lumMod val="85000"/>
                  </a:schemeClr>
                </a:solidFill>
                <a:latin typeface="楷体" panose="02010609060101010101" pitchFamily="49" charset="-122"/>
                <a:ea typeface="楷体" panose="02010609060101010101" pitchFamily="49" charset="-122"/>
              </a:rPr>
              <a:t>作业</a:t>
            </a:r>
            <a:r>
              <a:rPr lang="zh-CN" altLang="zh-CN" sz="2000" smtClean="0">
                <a:solidFill>
                  <a:schemeClr val="bg1">
                    <a:lumMod val="85000"/>
                  </a:schemeClr>
                </a:solidFill>
                <a:latin typeface="楷体" panose="02010609060101010101" pitchFamily="49" charset="-122"/>
                <a:ea typeface="楷体" panose="02010609060101010101" pitchFamily="49" charset="-122"/>
              </a:rPr>
              <a:t>：</a:t>
            </a:r>
            <a:r>
              <a:rPr lang="zh-CN" altLang="en-US" sz="2000" smtClean="0">
                <a:solidFill>
                  <a:schemeClr val="bg1">
                    <a:lumMod val="85000"/>
                  </a:schemeClr>
                </a:solidFill>
                <a:latin typeface="楷体" panose="02010609060101010101" pitchFamily="49" charset="-122"/>
                <a:ea typeface="楷体" panose="02010609060101010101" pitchFamily="49" charset="-122"/>
              </a:rPr>
              <a:t>课后，请同学们搜集整理抗美援朝中涌现的其他英雄人物事迹，与同学交流分享。</a:t>
            </a:r>
            <a:endParaRPr lang="zh-CN" sz="2000">
              <a:solidFill>
                <a:schemeClr val="bg1">
                  <a:lumMod val="85000"/>
                </a:schemeClr>
              </a:solidFill>
              <a:latin typeface="楷体" panose="02010609060101010101" pitchFamily="49" charset="-122"/>
              <a:ea typeface="楷体" panose="02010609060101010101" pitchFamily="49" charset="-122"/>
            </a:endParaRPr>
          </a:p>
        </p:txBody>
      </p:sp>
      <p:pic>
        <p:nvPicPr>
          <p:cNvPr id="6" name="图片 5" descr="粉笔画.png"/>
          <p:cNvPicPr>
            <a:picLocks noChangeAspect="1"/>
          </p:cNvPicPr>
          <p:nvPr/>
        </p:nvPicPr>
        <p:blipFill>
          <a:blip r:embed="rId1"/>
          <a:srcRect l="49934" t="39179" b="17915"/>
          <a:stretch>
            <a:fillRect/>
          </a:stretch>
        </p:blipFill>
        <p:spPr>
          <a:xfrm>
            <a:off x="5724128" y="3435846"/>
            <a:ext cx="3357242" cy="1870128"/>
          </a:xfrm>
          <a:prstGeom prst="rect">
            <a:avLst/>
          </a:prstGeom>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zhaoqingju\Desktop\小女孩02_副本.png"/>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251520" y="2761442"/>
            <a:ext cx="1728192" cy="2258579"/>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descr="屏幕剪辑"/>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03814" flipV="1">
            <a:off x="1327465" y="915325"/>
            <a:ext cx="2397761" cy="689085"/>
          </a:xfrm>
          <a:prstGeom prst="rect">
            <a:avLst/>
          </a:prstGeom>
          <a:ln>
            <a:noFill/>
          </a:ln>
        </p:spPr>
      </p:pic>
      <p:sp>
        <p:nvSpPr>
          <p:cNvPr id="5" name="矩形 4"/>
          <p:cNvSpPr/>
          <p:nvPr/>
        </p:nvSpPr>
        <p:spPr>
          <a:xfrm rot="20701772">
            <a:off x="1302757" y="1029035"/>
            <a:ext cx="2663569" cy="461665"/>
          </a:xfrm>
          <a:prstGeom prst="rect">
            <a:avLst/>
          </a:prstGeom>
          <a:noFill/>
        </p:spPr>
        <p:txBody>
          <a:bodyPr wrap="square">
            <a:spAutoFit/>
          </a:bodyPr>
          <a:lstStyle/>
          <a:p>
            <a:r>
              <a:rPr lang="zh-CN" altLang="en-US" sz="2400">
                <a:blipFill dpi="0" rotWithShape="1">
                  <a:blip r:embed="rId3">
                    <a:extLst>
                      <a:ext uri="{28A0092B-C50C-407E-A947-70E740481C1C}">
                        <a14:useLocalDpi xmlns:a14="http://schemas.microsoft.com/office/drawing/2010/main" val="0"/>
                      </a:ext>
                    </a:extLst>
                  </a:blip>
                  <a:stretch>
                    <a:fillRect/>
                  </a:stretch>
                </a:blipFill>
                <a:latin typeface="微软雅黑" panose="020B0503020204020204" pitchFamily="34" charset="-122"/>
                <a:ea typeface="微软雅黑" panose="020B0503020204020204" pitchFamily="34" charset="-122"/>
                <a:cs typeface="Arial" panose="020B0604020202020204" pitchFamily="34" charset="0"/>
              </a:rPr>
              <a:t>记得消化吸收哦</a:t>
            </a:r>
            <a:endParaRPr lang="zh-CN" altLang="en-US" sz="2400"/>
          </a:p>
        </p:txBody>
      </p:sp>
      <p:pic>
        <p:nvPicPr>
          <p:cNvPr id="2051" name="New picture"/>
          <p:cNvPicPr/>
          <p:nvPr/>
        </p:nvPicPr>
        <p:blipFill>
          <a:blip r:embed="rId4"/>
          <a:stretch>
            <a:fillRect/>
          </a:stretch>
        </p:blipFill>
        <p:spPr>
          <a:xfrm>
            <a:off x="11671300" y="11480800"/>
            <a:ext cx="304800" cy="228600"/>
          </a:xfrm>
          <a:prstGeom prst="cube">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77417" y="339502"/>
            <a:ext cx="2659702" cy="830997"/>
          </a:xfrm>
          <a:prstGeom prst="rect">
            <a:avLst/>
          </a:prstGeom>
          <a:noFill/>
        </p:spPr>
        <p:txBody>
          <a:bodyPr wrap="none" lIns="91440" tIns="45720" rIns="91440" bIns="45720">
            <a:spAutoFit/>
          </a:bodyPr>
          <a:lstStyle/>
          <a:p>
            <a:pPr algn="ctr"/>
            <a:r>
              <a:rPr lang="zh-CN" altLang="en-US" sz="48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学习目标</a:t>
            </a:r>
            <a:endParaRPr lang="zh-CN" altLang="en-US" sz="48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矩形 3"/>
          <p:cNvSpPr/>
          <p:nvPr/>
        </p:nvSpPr>
        <p:spPr>
          <a:xfrm>
            <a:off x="611560" y="1347614"/>
            <a:ext cx="7920880" cy="2799100"/>
          </a:xfrm>
          <a:prstGeom prst="rect">
            <a:avLst/>
          </a:prstGeom>
        </p:spPr>
        <p:txBody>
          <a:bodyPr wrap="square">
            <a:spAutoFit/>
          </a:bodyPr>
          <a:lstStyle/>
          <a:p>
            <a:pPr>
              <a:lnSpc>
                <a:spcPct val="150000"/>
              </a:lnSpc>
            </a:pPr>
            <a:r>
              <a:rPr lang="en-US" altLang="zh-CN" sz="2400">
                <a:solidFill>
                  <a:schemeClr val="bg1"/>
                </a:solidFill>
              </a:rPr>
              <a:t>1.</a:t>
            </a:r>
            <a:r>
              <a:rPr lang="zh-CN" altLang="en-US" sz="2400">
                <a:solidFill>
                  <a:schemeClr val="bg1"/>
                </a:solidFill>
              </a:rPr>
              <a:t>默读</a:t>
            </a:r>
            <a:r>
              <a:rPr lang="zh-CN" altLang="en-US" sz="2400" smtClean="0">
                <a:solidFill>
                  <a:schemeClr val="bg1"/>
                </a:solidFill>
              </a:rPr>
              <a:t>课文，找出</a:t>
            </a:r>
            <a:r>
              <a:rPr lang="zh-CN" altLang="en-US" sz="2400">
                <a:solidFill>
                  <a:schemeClr val="bg1"/>
                </a:solidFill>
              </a:rPr>
              <a:t>描写“我”心理活动的</a:t>
            </a:r>
            <a:r>
              <a:rPr lang="zh-CN" altLang="en-US" sz="2400" smtClean="0">
                <a:solidFill>
                  <a:schemeClr val="bg1"/>
                </a:solidFill>
              </a:rPr>
              <a:t>句子，体会</a:t>
            </a:r>
            <a:r>
              <a:rPr lang="zh-CN" altLang="en-US" sz="2400">
                <a:solidFill>
                  <a:schemeClr val="bg1"/>
                </a:solidFill>
              </a:rPr>
              <a:t>邱少云是</a:t>
            </a:r>
            <a:r>
              <a:rPr lang="zh-CN" altLang="en-US" sz="2400" smtClean="0">
                <a:solidFill>
                  <a:schemeClr val="bg1"/>
                </a:solidFill>
              </a:rPr>
              <a:t>怎样一位“伟大的战士”。</a:t>
            </a:r>
            <a:endParaRPr lang="en-US" altLang="zh-CN" sz="2400" smtClean="0">
              <a:solidFill>
                <a:schemeClr val="bg1"/>
              </a:solidFill>
            </a:endParaRPr>
          </a:p>
          <a:p>
            <a:pPr>
              <a:lnSpc>
                <a:spcPct val="150000"/>
              </a:lnSpc>
            </a:pPr>
            <a:r>
              <a:rPr lang="en-US" altLang="zh-CN" sz="2400" smtClean="0">
                <a:solidFill>
                  <a:schemeClr val="bg1"/>
                </a:solidFill>
              </a:rPr>
              <a:t>2</a:t>
            </a:r>
            <a:r>
              <a:rPr lang="en-US" altLang="zh-CN" sz="2400">
                <a:solidFill>
                  <a:schemeClr val="bg1"/>
                </a:solidFill>
              </a:rPr>
              <a:t>.</a:t>
            </a:r>
            <a:r>
              <a:rPr lang="zh-CN" altLang="en-US" sz="2400">
                <a:solidFill>
                  <a:schemeClr val="bg1"/>
                </a:solidFill>
              </a:rPr>
              <a:t>找出文中描写邱少云和战友们潜伏环境的</a:t>
            </a:r>
            <a:r>
              <a:rPr lang="zh-CN" altLang="en-US" sz="2400" smtClean="0">
                <a:solidFill>
                  <a:schemeClr val="bg1"/>
                </a:solidFill>
              </a:rPr>
              <a:t>语句，以及</a:t>
            </a:r>
            <a:r>
              <a:rPr lang="zh-CN" altLang="en-US" sz="2400">
                <a:solidFill>
                  <a:schemeClr val="bg1"/>
                </a:solidFill>
              </a:rPr>
              <a:t>邱少云在烈火中纹丝不动的</a:t>
            </a:r>
            <a:r>
              <a:rPr lang="zh-CN" altLang="en-US" sz="2400" smtClean="0">
                <a:solidFill>
                  <a:schemeClr val="bg1"/>
                </a:solidFill>
              </a:rPr>
              <a:t>句子，体会</a:t>
            </a:r>
            <a:r>
              <a:rPr lang="zh-CN" altLang="en-US" sz="2400">
                <a:solidFill>
                  <a:schemeClr val="bg1"/>
                </a:solidFill>
              </a:rPr>
              <a:t>两者之间的关系</a:t>
            </a:r>
            <a:r>
              <a:rPr lang="zh-CN" altLang="en-US" sz="2400" smtClean="0">
                <a:solidFill>
                  <a:schemeClr val="bg1"/>
                </a:solidFill>
              </a:rPr>
              <a:t>。</a:t>
            </a:r>
            <a:r>
              <a:rPr lang="zh-CN" altLang="en-US" sz="2400" smtClean="0">
                <a:solidFill>
                  <a:srgbClr val="FF0000"/>
                </a:solidFill>
              </a:rPr>
              <a:t>（重点）</a:t>
            </a:r>
            <a:endParaRPr lang="zh-CN" altLang="en-US" sz="2400">
              <a:solidFill>
                <a:srgbClr val="FF0000"/>
              </a:solidFill>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483518"/>
            <a:ext cx="1415772" cy="581057"/>
          </a:xfrm>
          <a:prstGeom prst="rect">
            <a:avLst/>
          </a:prstGeom>
        </p:spPr>
        <p:txBody>
          <a:bodyPr wrap="none">
            <a:spAutoFit/>
          </a:bodyPr>
          <a:lstStyle/>
          <a:p>
            <a:pPr>
              <a:lnSpc>
                <a:spcPct val="150000"/>
              </a:lnSpc>
            </a:pPr>
            <a:r>
              <a:rPr lang="zh-CN" altLang="en-US" sz="2400">
                <a:solidFill>
                  <a:schemeClr val="bg1">
                    <a:lumMod val="85000"/>
                  </a:schemeClr>
                </a:solidFill>
                <a:latin typeface="微软雅黑" panose="020B0503020204020204" pitchFamily="34" charset="-122"/>
                <a:ea typeface="微软雅黑" panose="020B0503020204020204" pitchFamily="34" charset="-122"/>
                <a:cs typeface="方正仿宋简体" panose="02000000000000000000" charset="-122"/>
              </a:rPr>
              <a:t>一、导入</a:t>
            </a:r>
            <a:endParaRPr lang="zh-CN" altLang="en-US" sz="2400">
              <a:solidFill>
                <a:schemeClr val="bg1">
                  <a:lumMod val="85000"/>
                </a:schemeClr>
              </a:solidFill>
              <a:latin typeface="微软雅黑" panose="020B0503020204020204" pitchFamily="34" charset="-122"/>
              <a:ea typeface="微软雅黑" panose="020B0503020204020204" pitchFamily="34" charset="-122"/>
              <a:cs typeface="方正仿宋简体" panose="02000000000000000000" charset="-122"/>
            </a:endParaRPr>
          </a:p>
        </p:txBody>
      </p:sp>
      <p:pic>
        <p:nvPicPr>
          <p:cNvPr id="9" name="图片 8" descr="粉笔画.png"/>
          <p:cNvPicPr>
            <a:picLocks noChangeAspect="1"/>
          </p:cNvPicPr>
          <p:nvPr>
            <p:custDataLst>
              <p:tags r:id="rId1"/>
            </p:custDataLst>
          </p:nvPr>
        </p:nvPicPr>
        <p:blipFill>
          <a:blip r:embed="rId2"/>
          <a:srcRect l="49934" t="39179" b="17915"/>
          <a:stretch>
            <a:fillRect/>
          </a:stretch>
        </p:blipFill>
        <p:spPr>
          <a:xfrm>
            <a:off x="5928259" y="3458034"/>
            <a:ext cx="3357242" cy="1870128"/>
          </a:xfrm>
          <a:prstGeom prst="rect">
            <a:avLst/>
          </a:prstGeom>
        </p:spPr>
      </p:pic>
      <p:sp>
        <p:nvSpPr>
          <p:cNvPr id="7" name="矩形 6"/>
          <p:cNvSpPr/>
          <p:nvPr/>
        </p:nvSpPr>
        <p:spPr>
          <a:xfrm>
            <a:off x="1643042" y="1000114"/>
            <a:ext cx="6858048" cy="3139321"/>
          </a:xfrm>
          <a:prstGeom prst="rect">
            <a:avLst/>
          </a:prstGeom>
          <a:noFill/>
          <a:extLst>
            <a:ext uri="{909E8E84-426E-40DD-AFC4-6F175D3DCCD1}">
              <a14:hiddenFill xmlns:a14="http://schemas.microsoft.com/office/drawing/2010/main">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14:hiddenFill>
            </a:ext>
          </a:extLst>
        </p:spPr>
        <p:style>
          <a:lnRef idx="0">
            <a:schemeClr val="accent1"/>
          </a:lnRef>
          <a:fillRef idx="3">
            <a:schemeClr val="accent1"/>
          </a:fillRef>
          <a:effectRef idx="3">
            <a:schemeClr val="accent1"/>
          </a:effectRef>
          <a:fontRef idx="minor">
            <a:schemeClr val="lt1"/>
          </a:fontRef>
        </p:style>
        <p:txBody>
          <a:bodyPr wrap="square">
            <a:spAutoFit/>
          </a:bodyPr>
          <a:lstStyle/>
          <a:p>
            <a:pPr>
              <a:lnSpc>
                <a:spcPct val="150000"/>
              </a:lnSpc>
            </a:pPr>
            <a:r>
              <a:rPr lang="en-US" altLang="zh-CN" sz="2400" smtClean="0">
                <a:solidFill>
                  <a:schemeClr val="bg1"/>
                </a:solidFill>
                <a:latin typeface="楷体" panose="02010609060101010101" pitchFamily="49" charset="-122"/>
                <a:ea typeface="楷体" panose="02010609060101010101" pitchFamily="49" charset="-122"/>
              </a:rPr>
              <a:t>    </a:t>
            </a:r>
            <a:r>
              <a:rPr lang="en-US" altLang="zh-CN" smtClean="0">
                <a:solidFill>
                  <a:schemeClr val="bg1">
                    <a:lumMod val="85000"/>
                  </a:schemeClr>
                </a:solidFill>
                <a:latin typeface="楷体" panose="02010609060101010101" pitchFamily="49" charset="-122"/>
                <a:ea typeface="楷体" panose="02010609060101010101" pitchFamily="49" charset="-122"/>
              </a:rPr>
              <a:t>1950</a:t>
            </a:r>
            <a:r>
              <a:rPr lang="zh-CN" altLang="en-US" smtClean="0">
                <a:solidFill>
                  <a:schemeClr val="bg1">
                    <a:lumMod val="85000"/>
                  </a:schemeClr>
                </a:solidFill>
                <a:latin typeface="楷体" panose="02010609060101010101" pitchFamily="49" charset="-122"/>
                <a:ea typeface="楷体" panose="02010609060101010101" pitchFamily="49" charset="-122"/>
              </a:rPr>
              <a:t>年，中华人民共和国成立初期，美帝国主义纠集</a:t>
            </a:r>
            <a:r>
              <a:rPr lang="en-US" altLang="zh-CN" smtClean="0">
                <a:solidFill>
                  <a:schemeClr val="bg1">
                    <a:lumMod val="85000"/>
                  </a:schemeClr>
                </a:solidFill>
                <a:latin typeface="楷体" panose="02010609060101010101" pitchFamily="49" charset="-122"/>
                <a:ea typeface="楷体" panose="02010609060101010101" pitchFamily="49" charset="-122"/>
              </a:rPr>
              <a:t>15</a:t>
            </a:r>
            <a:r>
              <a:rPr lang="zh-CN" altLang="en-US" smtClean="0">
                <a:solidFill>
                  <a:schemeClr val="bg1">
                    <a:lumMod val="85000"/>
                  </a:schemeClr>
                </a:solidFill>
                <a:latin typeface="楷体" panose="02010609060101010101" pitchFamily="49" charset="-122"/>
                <a:ea typeface="楷体" panose="02010609060101010101" pitchFamily="49" charset="-122"/>
              </a:rPr>
              <a:t>个国家打着所谓的“联合国军”发动了侵朝战争，战火烧到了我国的鸭绿江边。中国人民志愿军为了抗美援朝，保家卫国，雄纠纠气昂昂地跨过了鸭绿江，和朝鲜人民并肩作战，这就是历史上著名的抗美援朝战争。在这场战斗中，中国人民志愿军发扬了爱国主义和国际主义精神，涌现出了许多可歌可泣的战斗英雄，被祖国人民誉为“最可爱的人”。邱少云烈士就是其中的一个。</a:t>
            </a:r>
            <a:endParaRPr lang="zh-CN" altLang="en-US" sz="1600">
              <a:latin typeface="楷体" panose="02010609060101010101" pitchFamily="49" charset="-122"/>
              <a:ea typeface="楷体" panose="02010609060101010101" pitchFamily="49" charset="-122"/>
            </a:endParaRPr>
          </a:p>
        </p:txBody>
      </p:sp>
      <p:pic>
        <p:nvPicPr>
          <p:cNvPr id="8" name="图片 7"/>
          <p:cNvPicPr>
            <a:picLocks noChangeAspect="1"/>
          </p:cNvPicPr>
          <p:nvPr/>
        </p:nvPicPr>
        <p:blipFill>
          <a:blip r:embed="rId3"/>
          <a:stretch>
            <a:fillRect/>
          </a:stretch>
        </p:blipFill>
        <p:spPr>
          <a:xfrm>
            <a:off x="323528" y="2427734"/>
            <a:ext cx="1109568" cy="2383743"/>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568242" y="1192120"/>
            <a:ext cx="6289906" cy="2215991"/>
          </a:xfrm>
          <a:prstGeom prst="rect">
            <a:avLst/>
          </a:prstGeom>
          <a:noFill/>
          <a:ln w="9525">
            <a:noFill/>
            <a:miter lim="800000"/>
          </a:ln>
          <a:effectLst/>
        </p:spPr>
        <p:txBody>
          <a:bodyPr vert="horz" wrap="square" lIns="91440" tIns="45720" rIns="91440" bIns="45720" numCol="1" anchor="ctr" anchorCtr="0" compatLnSpc="1">
            <a:spAutoFit/>
          </a:bodyPr>
          <a:lstStyle/>
          <a:p>
            <a:pPr marL="0" marR="0" lvl="0" algn="l" defTabSz="914400" rtl="0" eaLnBrk="1" fontAlgn="base" latinLnBrk="0" hangingPunct="1">
              <a:lnSpc>
                <a:spcPct val="150000"/>
              </a:lnSpc>
              <a:spcBef>
                <a:spcPct val="0"/>
              </a:spcBef>
              <a:spcAft>
                <a:spcPct val="0"/>
              </a:spcAft>
              <a:buClrTx/>
              <a:buSzTx/>
              <a:buFontTx/>
              <a:buNone/>
            </a:pPr>
            <a:r>
              <a:rPr kumimoji="0" lang="zh-CN" sz="2000" i="0" u="none" strike="noStrike" cap="none" normalizeH="0" baseline="0">
                <a:ln>
                  <a:noFill/>
                </a:ln>
                <a:solidFill>
                  <a:schemeClr val="bg1">
                    <a:lumMod val="85000"/>
                  </a:schemeClr>
                </a:solidFill>
                <a:effectLst/>
                <a:latin typeface="微软雅黑" panose="020B0503020204020204" pitchFamily="34" charset="-122"/>
                <a:ea typeface="微软雅黑" panose="020B0503020204020204" pitchFamily="34" charset="-122"/>
                <a:cs typeface="方正仿宋简体" panose="02000000000000000000" charset="-122"/>
              </a:rPr>
              <a:t>本节课的教学重难点：</a:t>
            </a:r>
            <a:endParaRPr kumimoji="0" lang="zh-CN" sz="2000" i="0" u="none" strike="noStrike" cap="none" normalizeH="0" baseline="0">
              <a:ln>
                <a:noFill/>
              </a:ln>
              <a:solidFill>
                <a:schemeClr val="bg1">
                  <a:lumMod val="85000"/>
                </a:schemeClr>
              </a:solidFill>
              <a:effectLst/>
              <a:latin typeface="微软雅黑" panose="020B0503020204020204" pitchFamily="34" charset="-122"/>
              <a:ea typeface="微软雅黑" panose="020B0503020204020204" pitchFamily="34" charset="-122"/>
              <a:cs typeface="宋体" panose="02010600030101010101" pitchFamily="2" charset="-122"/>
            </a:endParaRPr>
          </a:p>
          <a:p>
            <a:pPr indent="457200" eaLnBrk="0" hangingPunct="0">
              <a:lnSpc>
                <a:spcPct val="150000"/>
              </a:lnSpc>
            </a:pPr>
            <a:r>
              <a:rPr lang="en-US" altLang="zh-CN">
                <a:solidFill>
                  <a:srgbClr val="FFFF00"/>
                </a:solidFill>
                <a:latin typeface="楷体" panose="02010609060101010101" pitchFamily="49" charset="-122"/>
                <a:ea typeface="楷体" panose="02010609060101010101" pitchFamily="49" charset="-122"/>
              </a:rPr>
              <a:t>1</a:t>
            </a:r>
            <a:r>
              <a:rPr lang="en-US" altLang="zh-CN" smtClean="0">
                <a:solidFill>
                  <a:srgbClr val="FFFF00"/>
                </a:solidFill>
                <a:latin typeface="楷体" panose="02010609060101010101" pitchFamily="49" charset="-122"/>
                <a:ea typeface="楷体" panose="02010609060101010101" pitchFamily="49" charset="-122"/>
              </a:rPr>
              <a:t>.</a:t>
            </a:r>
            <a:r>
              <a:rPr lang="zh-CN" altLang="en-US" smtClean="0">
                <a:solidFill>
                  <a:srgbClr val="FFFF00"/>
                </a:solidFill>
                <a:latin typeface="楷体" panose="02010609060101010101" pitchFamily="49" charset="-122"/>
                <a:ea typeface="楷体" panose="02010609060101010101" pitchFamily="49" charset="-122"/>
              </a:rPr>
              <a:t>默读课文</a:t>
            </a:r>
            <a:r>
              <a:rPr lang="en-US" altLang="zh-CN" smtClean="0">
                <a:solidFill>
                  <a:srgbClr val="FFFF00"/>
                </a:solidFill>
                <a:latin typeface="楷体" panose="02010609060101010101" pitchFamily="49" charset="-122"/>
                <a:ea typeface="楷体" panose="02010609060101010101" pitchFamily="49" charset="-122"/>
              </a:rPr>
              <a:t>,</a:t>
            </a:r>
            <a:r>
              <a:rPr lang="zh-CN" altLang="en-US" smtClean="0">
                <a:solidFill>
                  <a:srgbClr val="FFFF00"/>
                </a:solidFill>
                <a:latin typeface="楷体" panose="02010609060101010101" pitchFamily="49" charset="-122"/>
                <a:ea typeface="楷体" panose="02010609060101010101" pitchFamily="49" charset="-122"/>
              </a:rPr>
              <a:t>找出描写“我”心理活动的句子</a:t>
            </a:r>
            <a:r>
              <a:rPr lang="en-US" altLang="zh-CN" smtClean="0">
                <a:solidFill>
                  <a:srgbClr val="FFFF00"/>
                </a:solidFill>
                <a:latin typeface="楷体" panose="02010609060101010101" pitchFamily="49" charset="-122"/>
                <a:ea typeface="楷体" panose="02010609060101010101" pitchFamily="49" charset="-122"/>
              </a:rPr>
              <a:t>,</a:t>
            </a:r>
            <a:r>
              <a:rPr lang="zh-CN" altLang="en-US" smtClean="0">
                <a:solidFill>
                  <a:srgbClr val="FFFF00"/>
                </a:solidFill>
                <a:latin typeface="楷体" panose="02010609060101010101" pitchFamily="49" charset="-122"/>
                <a:ea typeface="楷体" panose="02010609060101010101" pitchFamily="49" charset="-122"/>
              </a:rPr>
              <a:t>体会邱少云是怎样一位“伟大的战士”。</a:t>
            </a:r>
            <a:endParaRPr lang="zh-CN" altLang="en-US">
              <a:solidFill>
                <a:srgbClr val="FFFF00"/>
              </a:solidFill>
              <a:latin typeface="楷体" panose="02010609060101010101" pitchFamily="49" charset="-122"/>
              <a:ea typeface="楷体" panose="02010609060101010101" pitchFamily="49" charset="-122"/>
            </a:endParaRPr>
          </a:p>
          <a:p>
            <a:pPr indent="457200" eaLnBrk="0" hangingPunct="0">
              <a:lnSpc>
                <a:spcPct val="150000"/>
              </a:lnSpc>
            </a:pPr>
            <a:r>
              <a:rPr lang="en-US" altLang="zh-CN">
                <a:solidFill>
                  <a:srgbClr val="FFFF00"/>
                </a:solidFill>
                <a:latin typeface="楷体" panose="02010609060101010101" pitchFamily="49" charset="-122"/>
                <a:ea typeface="楷体" panose="02010609060101010101" pitchFamily="49" charset="-122"/>
              </a:rPr>
              <a:t>2</a:t>
            </a:r>
            <a:r>
              <a:rPr lang="en-US" altLang="zh-CN" smtClean="0">
                <a:solidFill>
                  <a:srgbClr val="FFFF00"/>
                </a:solidFill>
                <a:latin typeface="楷体" panose="02010609060101010101" pitchFamily="49" charset="-122"/>
                <a:ea typeface="楷体" panose="02010609060101010101" pitchFamily="49" charset="-122"/>
              </a:rPr>
              <a:t>.</a:t>
            </a:r>
            <a:r>
              <a:rPr lang="zh-CN" altLang="en-US" smtClean="0">
                <a:solidFill>
                  <a:srgbClr val="FFFF00"/>
                </a:solidFill>
                <a:latin typeface="楷体" panose="02010609060101010101" pitchFamily="49" charset="-122"/>
                <a:ea typeface="楷体" panose="02010609060101010101" pitchFamily="49" charset="-122"/>
              </a:rPr>
              <a:t>找出文中描写邱少云和战友们潜伏环境的语句</a:t>
            </a:r>
            <a:r>
              <a:rPr lang="en-US" altLang="zh-CN" smtClean="0">
                <a:solidFill>
                  <a:srgbClr val="FFFF00"/>
                </a:solidFill>
                <a:latin typeface="楷体" panose="02010609060101010101" pitchFamily="49" charset="-122"/>
                <a:ea typeface="楷体" panose="02010609060101010101" pitchFamily="49" charset="-122"/>
              </a:rPr>
              <a:t>,</a:t>
            </a:r>
            <a:r>
              <a:rPr lang="zh-CN" altLang="en-US" smtClean="0">
                <a:solidFill>
                  <a:srgbClr val="FFFF00"/>
                </a:solidFill>
                <a:latin typeface="楷体" panose="02010609060101010101" pitchFamily="49" charset="-122"/>
                <a:ea typeface="楷体" panose="02010609060101010101" pitchFamily="49" charset="-122"/>
              </a:rPr>
              <a:t>以及邱少云在烈火中纹丝不动的句子</a:t>
            </a:r>
            <a:r>
              <a:rPr lang="en-US" altLang="zh-CN" smtClean="0">
                <a:solidFill>
                  <a:srgbClr val="FFFF00"/>
                </a:solidFill>
                <a:latin typeface="楷体" panose="02010609060101010101" pitchFamily="49" charset="-122"/>
                <a:ea typeface="楷体" panose="02010609060101010101" pitchFamily="49" charset="-122"/>
              </a:rPr>
              <a:t>,</a:t>
            </a:r>
            <a:r>
              <a:rPr lang="zh-CN" altLang="en-US" smtClean="0">
                <a:solidFill>
                  <a:srgbClr val="FFFF00"/>
                </a:solidFill>
                <a:latin typeface="楷体" panose="02010609060101010101" pitchFamily="49" charset="-122"/>
                <a:ea typeface="楷体" panose="02010609060101010101" pitchFamily="49" charset="-122"/>
              </a:rPr>
              <a:t>体会两者之间的关系。</a:t>
            </a:r>
            <a:endParaRPr lang="zh-CN" altLang="zh-CN">
              <a:solidFill>
                <a:srgbClr val="FFFF00"/>
              </a:solidFill>
              <a:latin typeface="楷体" panose="02010609060101010101" pitchFamily="49" charset="-122"/>
              <a:ea typeface="楷体" panose="02010609060101010101" pitchFamily="49" charset="-122"/>
            </a:endParaRPr>
          </a:p>
        </p:txBody>
      </p:sp>
      <p:pic>
        <p:nvPicPr>
          <p:cNvPr id="7" name="图片 6" descr="粉笔画.png"/>
          <p:cNvPicPr>
            <a:picLocks noChangeAspect="1"/>
          </p:cNvPicPr>
          <p:nvPr/>
        </p:nvPicPr>
        <p:blipFill>
          <a:blip r:embed="rId1"/>
          <a:srcRect l="49934" t="39179" b="17915"/>
          <a:stretch>
            <a:fillRect/>
          </a:stretch>
        </p:blipFill>
        <p:spPr>
          <a:xfrm>
            <a:off x="5928259" y="3458034"/>
            <a:ext cx="3357242" cy="1870128"/>
          </a:xfrm>
          <a:prstGeom prst="rect">
            <a:avLst/>
          </a:prstGeom>
        </p:spPr>
      </p:pic>
      <p:pic>
        <p:nvPicPr>
          <p:cNvPr id="6" name="Picture 2" descr="C:\Users\zhaoyan\Desktop\330776-160109153H833 - 副本副本.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10801" y="3338212"/>
            <a:ext cx="1646555" cy="16624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633371"/>
            <a:ext cx="2160240" cy="581057"/>
          </a:xfrm>
          <a:prstGeom prst="rect">
            <a:avLst/>
          </a:prstGeom>
          <a:noFill/>
        </p:spPr>
        <p:txBody>
          <a:bodyPr wrap="square" rtlCol="0">
            <a:spAutoFit/>
          </a:bodyPr>
          <a:lstStyle/>
          <a:p>
            <a:pPr>
              <a:lnSpc>
                <a:spcPct val="150000"/>
              </a:lnSpc>
            </a:pPr>
            <a:r>
              <a:rPr lang="zh-CN" altLang="en-US" sz="2400">
                <a:solidFill>
                  <a:schemeClr val="bg1">
                    <a:lumMod val="85000"/>
                  </a:schemeClr>
                </a:solidFill>
                <a:latin typeface="微软雅黑" panose="020B0503020204020204" pitchFamily="34" charset="-122"/>
                <a:ea typeface="微软雅黑" panose="020B0503020204020204" pitchFamily="34" charset="-122"/>
              </a:rPr>
              <a:t>二、重点知识</a:t>
            </a:r>
            <a:endParaRPr lang="zh-CN" altLang="en-US" sz="2400">
              <a:solidFill>
                <a:schemeClr val="bg1">
                  <a:lumMod val="85000"/>
                </a:schemeClr>
              </a:solidFill>
              <a:latin typeface="微软雅黑" panose="020B0503020204020204" pitchFamily="34" charset="-122"/>
              <a:ea typeface="微软雅黑" panose="020B0503020204020204" pitchFamily="34" charset="-122"/>
            </a:endParaRPr>
          </a:p>
        </p:txBody>
      </p:sp>
      <p:sp>
        <p:nvSpPr>
          <p:cNvPr id="3" name="矩形 2"/>
          <p:cNvSpPr/>
          <p:nvPr/>
        </p:nvSpPr>
        <p:spPr>
          <a:xfrm>
            <a:off x="1619672" y="1886510"/>
            <a:ext cx="6480720" cy="874407"/>
          </a:xfrm>
          <a:prstGeom prst="rect">
            <a:avLst/>
          </a:prstGeom>
        </p:spPr>
        <p:style>
          <a:lnRef idx="0">
            <a:schemeClr val="accent1"/>
          </a:lnRef>
          <a:fillRef idx="3">
            <a:schemeClr val="accent1"/>
          </a:fillRef>
          <a:effectRef idx="3">
            <a:schemeClr val="accent1"/>
          </a:effectRef>
          <a:fontRef idx="minor">
            <a:schemeClr val="lt1"/>
          </a:fontRef>
        </p:style>
        <p:txBody>
          <a:bodyPr wrap="square" anchor="ctr">
            <a:spAutoFit/>
          </a:bodyPr>
          <a:lstStyle/>
          <a:p>
            <a:pPr indent="457200">
              <a:lnSpc>
                <a:spcPct val="150000"/>
              </a:lnSpc>
            </a:pPr>
            <a:r>
              <a:rPr lang="en-US" altLang="zh-CN" smtClean="0">
                <a:solidFill>
                  <a:schemeClr val="bg1">
                    <a:lumMod val="85000"/>
                  </a:schemeClr>
                </a:solidFill>
                <a:latin typeface="微软雅黑" panose="020B0503020204020204" pitchFamily="34" charset="-122"/>
                <a:ea typeface="微软雅黑" panose="020B0503020204020204" pitchFamily="34" charset="-122"/>
              </a:rPr>
              <a:t>1.</a:t>
            </a:r>
            <a:r>
              <a:rPr lang="zh-CN" altLang="en-US" smtClean="0">
                <a:solidFill>
                  <a:schemeClr val="bg1">
                    <a:lumMod val="85000"/>
                  </a:schemeClr>
                </a:solidFill>
                <a:latin typeface="微软雅黑" panose="020B0503020204020204" pitchFamily="34" charset="-122"/>
                <a:ea typeface="微软雅黑" panose="020B0503020204020204" pitchFamily="34" charset="-122"/>
              </a:rPr>
              <a:t>首先请同学们默读课文，找出描写“我”心理活动的句子，体会邱少云是怎样一位“伟大的战士”。</a:t>
            </a:r>
            <a:endParaRPr lang="zh-CN" altLang="en-US">
              <a:solidFill>
                <a:schemeClr val="bg1">
                  <a:lumMod val="85000"/>
                </a:schemeClr>
              </a:solidFill>
              <a:latin typeface="微软雅黑" panose="020B0503020204020204" pitchFamily="34" charset="-122"/>
              <a:ea typeface="微软雅黑" panose="020B0503020204020204" pitchFamily="34" charset="-122"/>
            </a:endParaRPr>
          </a:p>
        </p:txBody>
      </p:sp>
      <p:pic>
        <p:nvPicPr>
          <p:cNvPr id="6" name="图片 5" descr="粉笔画.png"/>
          <p:cNvPicPr>
            <a:picLocks noChangeAspect="1"/>
          </p:cNvPicPr>
          <p:nvPr/>
        </p:nvPicPr>
        <p:blipFill>
          <a:blip r:embed="rId1"/>
          <a:srcRect l="49934" t="39179" b="17915"/>
          <a:stretch>
            <a:fillRect/>
          </a:stretch>
        </p:blipFill>
        <p:spPr>
          <a:xfrm>
            <a:off x="5928259" y="3458034"/>
            <a:ext cx="3357242" cy="187012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粉笔画.png"/>
          <p:cNvPicPr>
            <a:picLocks noChangeAspect="1"/>
          </p:cNvPicPr>
          <p:nvPr/>
        </p:nvPicPr>
        <p:blipFill>
          <a:blip r:embed="rId1"/>
          <a:srcRect l="49934" t="39179" b="17915"/>
          <a:stretch>
            <a:fillRect/>
          </a:stretch>
        </p:blipFill>
        <p:spPr>
          <a:xfrm>
            <a:off x="5916194" y="3458034"/>
            <a:ext cx="3357242" cy="1870128"/>
          </a:xfrm>
          <a:prstGeom prst="rect">
            <a:avLst/>
          </a:prstGeom>
        </p:spPr>
      </p:pic>
      <p:sp>
        <p:nvSpPr>
          <p:cNvPr id="15" name="矩形 14"/>
          <p:cNvSpPr/>
          <p:nvPr/>
        </p:nvSpPr>
        <p:spPr>
          <a:xfrm>
            <a:off x="2000232" y="1500180"/>
            <a:ext cx="5857916" cy="2169825"/>
          </a:xfrm>
          <a:prstGeom prst="rect">
            <a:avLst/>
          </a:prstGeom>
          <a:noFill/>
          <a:extLst>
            <a:ext uri="{909E8E84-426E-40DD-AFC4-6F175D3DCCD1}">
              <a14:hiddenFill xmlns:a14="http://schemas.microsoft.com/office/drawing/2010/main">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14:hiddenFill>
            </a:ext>
          </a:extLst>
        </p:spPr>
        <p:style>
          <a:lnRef idx="0">
            <a:schemeClr val="accent1"/>
          </a:lnRef>
          <a:fillRef idx="3">
            <a:schemeClr val="accent1"/>
          </a:fillRef>
          <a:effectRef idx="3">
            <a:schemeClr val="accent1"/>
          </a:effectRef>
          <a:fontRef idx="minor">
            <a:schemeClr val="lt1"/>
          </a:fontRef>
        </p:style>
        <p:txBody>
          <a:bodyPr wrap="square">
            <a:spAutoFit/>
          </a:bodyPr>
          <a:lstStyle/>
          <a:p>
            <a:pPr>
              <a:lnSpc>
                <a:spcPct val="150000"/>
              </a:lnSpc>
            </a:pPr>
            <a:r>
              <a:rPr lang="zh-CN" altLang="en-US" smtClean="0">
                <a:latin typeface="楷体" panose="02010609060101010101" pitchFamily="49" charset="-122"/>
                <a:ea typeface="楷体" panose="02010609060101010101" pitchFamily="49" charset="-122"/>
              </a:rPr>
              <a:t>    </a:t>
            </a:r>
            <a:r>
              <a:rPr lang="zh-CN" altLang="en-US" smtClean="0">
                <a:solidFill>
                  <a:srgbClr val="FFC000"/>
                </a:solidFill>
                <a:latin typeface="楷体" panose="02010609060101010101" pitchFamily="49" charset="-122"/>
                <a:ea typeface="楷体" panose="02010609060101010101" pitchFamily="49" charset="-122"/>
              </a:rPr>
              <a:t>我的心紧缩着</a:t>
            </a:r>
            <a:r>
              <a:rPr lang="zh-CN" altLang="en-US" smtClean="0">
                <a:solidFill>
                  <a:schemeClr val="bg1">
                    <a:lumMod val="85000"/>
                  </a:schemeClr>
                </a:solidFill>
                <a:latin typeface="楷体" panose="02010609060101010101" pitchFamily="49" charset="-122"/>
                <a:ea typeface="楷体" panose="02010609060101010101" pitchFamily="49" charset="-122"/>
              </a:rPr>
              <a:t>，我担心这个年轻的战士会实在忍耐不住突然跳起来，或者突然叫出声来。我几次回过头来，</a:t>
            </a:r>
            <a:r>
              <a:rPr lang="zh-CN" altLang="en-US" smtClean="0">
                <a:solidFill>
                  <a:srgbClr val="FFFF00"/>
                </a:solidFill>
                <a:latin typeface="楷体" panose="02010609060101010101" pitchFamily="49" charset="-122"/>
                <a:ea typeface="楷体" panose="02010609060101010101" pitchFamily="49" charset="-122"/>
              </a:rPr>
              <a:t>不敢朝他那儿看</a:t>
            </a:r>
            <a:r>
              <a:rPr lang="zh-CN" altLang="en-US" smtClean="0">
                <a:solidFill>
                  <a:schemeClr val="bg1">
                    <a:lumMod val="85000"/>
                  </a:schemeClr>
                </a:solidFill>
                <a:latin typeface="楷体" panose="02010609060101010101" pitchFamily="49" charset="-122"/>
                <a:ea typeface="楷体" panose="02010609060101010101" pitchFamily="49" charset="-122"/>
              </a:rPr>
              <a:t>，不忍看着我的战友被活活烧死，但是我</a:t>
            </a:r>
            <a:r>
              <a:rPr lang="zh-CN" altLang="en-US" smtClean="0">
                <a:solidFill>
                  <a:srgbClr val="FFFF00"/>
                </a:solidFill>
                <a:latin typeface="楷体" panose="02010609060101010101" pitchFamily="49" charset="-122"/>
                <a:ea typeface="楷体" panose="02010609060101010101" pitchFamily="49" charset="-122"/>
              </a:rPr>
              <a:t>又忍不住不看</a:t>
            </a:r>
            <a:r>
              <a:rPr lang="zh-CN" altLang="en-US" smtClean="0">
                <a:solidFill>
                  <a:schemeClr val="bg1">
                    <a:lumMod val="85000"/>
                  </a:schemeClr>
                </a:solidFill>
                <a:latin typeface="楷体" panose="02010609060101010101" pitchFamily="49" charset="-122"/>
                <a:ea typeface="楷体" panose="02010609060101010101" pitchFamily="49" charset="-122"/>
              </a:rPr>
              <a:t>。我</a:t>
            </a:r>
            <a:r>
              <a:rPr lang="zh-CN" altLang="en-US" smtClean="0">
                <a:solidFill>
                  <a:srgbClr val="FF99FF"/>
                </a:solidFill>
                <a:latin typeface="楷体" panose="02010609060101010101" pitchFamily="49" charset="-122"/>
                <a:ea typeface="楷体" panose="02010609060101010101" pitchFamily="49" charset="-122"/>
              </a:rPr>
              <a:t>心里像刀绞一般</a:t>
            </a:r>
            <a:r>
              <a:rPr lang="zh-CN" altLang="en-US" smtClean="0">
                <a:solidFill>
                  <a:schemeClr val="bg1">
                    <a:lumMod val="85000"/>
                  </a:schemeClr>
                </a:solidFill>
                <a:latin typeface="楷体" panose="02010609060101010101" pitchFamily="49" charset="-122"/>
                <a:ea typeface="楷体" panose="02010609060101010101" pitchFamily="49" charset="-122"/>
              </a:rPr>
              <a:t>，眼泪模糊了我的眼睛。（第</a:t>
            </a:r>
            <a:r>
              <a:rPr lang="en-US" smtClean="0">
                <a:solidFill>
                  <a:schemeClr val="bg1">
                    <a:lumMod val="85000"/>
                  </a:schemeClr>
                </a:solidFill>
                <a:latin typeface="楷体" panose="02010609060101010101" pitchFamily="49" charset="-122"/>
                <a:ea typeface="楷体" panose="02010609060101010101" pitchFamily="49" charset="-122"/>
              </a:rPr>
              <a:t>12</a:t>
            </a:r>
            <a:r>
              <a:rPr lang="zh-CN" altLang="en-US" smtClean="0">
                <a:solidFill>
                  <a:schemeClr val="bg1">
                    <a:lumMod val="85000"/>
                  </a:schemeClr>
                </a:solidFill>
                <a:latin typeface="楷体" panose="02010609060101010101" pitchFamily="49" charset="-122"/>
                <a:ea typeface="楷体" panose="02010609060101010101" pitchFamily="49" charset="-122"/>
              </a:rPr>
              <a:t>自然段）</a:t>
            </a:r>
            <a:endParaRPr lang="zh-CN" altLang="en-US">
              <a:solidFill>
                <a:schemeClr val="bg1">
                  <a:lumMod val="85000"/>
                </a:schemeClr>
              </a:solidFill>
              <a:latin typeface="楷体" panose="02010609060101010101" pitchFamily="49" charset="-122"/>
              <a:ea typeface="楷体" panose="02010609060101010101" pitchFamily="49" charset="-122"/>
            </a:endParaRPr>
          </a:p>
        </p:txBody>
      </p:sp>
      <p:sp>
        <p:nvSpPr>
          <p:cNvPr id="16" name="圆角矩形标注 15"/>
          <p:cNvSpPr/>
          <p:nvPr/>
        </p:nvSpPr>
        <p:spPr>
          <a:xfrm>
            <a:off x="3071802" y="357172"/>
            <a:ext cx="3643338" cy="857256"/>
          </a:xfrm>
          <a:prstGeom prst="wedgeRoundRectCallout">
            <a:avLst>
              <a:gd name="adj1" fmla="val -50347"/>
              <a:gd name="adj2" fmla="val 90461"/>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1600" smtClean="0">
                <a:latin typeface="楷体" panose="02010609060101010101" pitchFamily="49" charset="-122"/>
                <a:ea typeface="楷体" panose="02010609060101010101" pitchFamily="49" charset="-122"/>
              </a:rPr>
              <a:t>    紧张、担心。担心邱少云会牺牲，担心他忍受不了烈火烧身的痛苦而暴露目标，使整个作战计划落空。</a:t>
            </a:r>
            <a:endParaRPr lang="zh-CN" altLang="en-US" sz="1600">
              <a:latin typeface="楷体" panose="02010609060101010101" pitchFamily="49" charset="-122"/>
              <a:ea typeface="楷体" panose="02010609060101010101" pitchFamily="49" charset="-122"/>
            </a:endParaRPr>
          </a:p>
        </p:txBody>
      </p:sp>
      <p:sp>
        <p:nvSpPr>
          <p:cNvPr id="20" name="椭圆形标注 19"/>
          <p:cNvSpPr/>
          <p:nvPr/>
        </p:nvSpPr>
        <p:spPr>
          <a:xfrm>
            <a:off x="428596" y="3090445"/>
            <a:ext cx="1071570" cy="1052941"/>
          </a:xfrm>
          <a:prstGeom prst="wedgeEllipseCallout">
            <a:avLst>
              <a:gd name="adj1" fmla="val 115359"/>
              <a:gd name="adj2" fmla="val -7860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1600" smtClean="0">
                <a:latin typeface="楷体" panose="02010609060101010101" pitchFamily="49" charset="-122"/>
                <a:ea typeface="楷体" panose="02010609060101010101" pitchFamily="49" charset="-122"/>
              </a:rPr>
              <a:t>内心矛盾</a:t>
            </a:r>
            <a:endParaRPr lang="zh-CN" altLang="en-US" sz="1600">
              <a:latin typeface="楷体" panose="02010609060101010101" pitchFamily="49" charset="-122"/>
              <a:ea typeface="楷体" panose="02010609060101010101" pitchFamily="49" charset="-122"/>
            </a:endParaRPr>
          </a:p>
        </p:txBody>
      </p:sp>
      <p:sp>
        <p:nvSpPr>
          <p:cNvPr id="22" name="圆角矩形标注 21"/>
          <p:cNvSpPr/>
          <p:nvPr/>
        </p:nvSpPr>
        <p:spPr>
          <a:xfrm>
            <a:off x="3786182" y="3714758"/>
            <a:ext cx="2428892" cy="642942"/>
          </a:xfrm>
          <a:prstGeom prst="wedgeRoundRectCallout">
            <a:avLst>
              <a:gd name="adj1" fmla="val -4316"/>
              <a:gd name="adj2" fmla="val -120698"/>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r>
              <a:rPr lang="zh-CN" altLang="en-US" sz="1600" smtClean="0">
                <a:latin typeface="楷体" panose="02010609060101010101" pitchFamily="49" charset="-122"/>
                <a:ea typeface="楷体" panose="02010609060101010101" pitchFamily="49" charset="-122"/>
              </a:rPr>
              <a:t>    “我”也在忍受着痛苦的煎熬。</a:t>
            </a:r>
            <a:endParaRPr lang="zh-CN" altLang="en-US" sz="160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ox(in)">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box(in)">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box(in)">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0"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1588701" y="1453881"/>
            <a:ext cx="5555067" cy="1689373"/>
          </a:xfrm>
          <a:prstGeom prst="rect">
            <a:avLst/>
          </a:prstGeom>
          <a:noFill/>
          <a:ln w="9525">
            <a:noFill/>
            <a:miter lim="800000"/>
          </a:ln>
          <a:effectLst/>
        </p:spPr>
        <p:txBody>
          <a:bodyPr vert="horz" wrap="square" lIns="91440" tIns="45720" rIns="91440" bIns="45720" numCol="1" anchor="ctr" anchorCtr="0" compatLnSpc="1">
            <a:spAutoFit/>
          </a:bodyPr>
          <a:lstStyle/>
          <a:p>
            <a:pPr indent="381000" fontAlgn="base">
              <a:lnSpc>
                <a:spcPct val="150000"/>
              </a:lnSpc>
              <a:spcBef>
                <a:spcPct val="0"/>
              </a:spcBef>
              <a:spcAft>
                <a:spcPct val="0"/>
              </a:spcAft>
            </a:pPr>
            <a:r>
              <a:rPr lang="zh-CN" altLang="en-US" smtClean="0">
                <a:solidFill>
                  <a:schemeClr val="bg1"/>
                </a:solidFill>
                <a:latin typeface="楷体" panose="02010609060101010101" pitchFamily="49" charset="-122"/>
                <a:ea typeface="楷体" panose="02010609060101010101" pitchFamily="49" charset="-122"/>
              </a:rPr>
              <a:t> </a:t>
            </a:r>
            <a:r>
              <a:rPr lang="zh-CN" altLang="en-US" smtClean="0">
                <a:solidFill>
                  <a:schemeClr val="bg1">
                    <a:lumMod val="85000"/>
                  </a:schemeClr>
                </a:solidFill>
                <a:latin typeface="楷体" panose="02010609060101010101" pitchFamily="49" charset="-122"/>
                <a:ea typeface="楷体" panose="02010609060101010101" pitchFamily="49" charset="-122"/>
              </a:rPr>
              <a:t>这种充满矛盾的内心活动，既饱含着对战友的一片真情，也从侧面反映出此时此刻严守潜伏纪律的邱少云要经受多么巨大的痛苦与煎熬，突出表现了邱少云的钢铁意志。</a:t>
            </a:r>
            <a:endParaRPr lang="zh-CN" altLang="en-US" sz="2400">
              <a:solidFill>
                <a:schemeClr val="bg1">
                  <a:lumMod val="85000"/>
                </a:schemeClr>
              </a:solidFill>
              <a:latin typeface="楷体" panose="02010609060101010101" pitchFamily="49" charset="-122"/>
              <a:ea typeface="楷体" panose="02010609060101010101" pitchFamily="49" charset="-122"/>
            </a:endParaRPr>
          </a:p>
        </p:txBody>
      </p:sp>
      <p:pic>
        <p:nvPicPr>
          <p:cNvPr id="3" name="图片 2" descr="粉笔画.png"/>
          <p:cNvPicPr>
            <a:picLocks noChangeAspect="1"/>
          </p:cNvPicPr>
          <p:nvPr/>
        </p:nvPicPr>
        <p:blipFill>
          <a:blip r:embed="rId1"/>
          <a:srcRect l="49934" t="39179" b="17915"/>
          <a:stretch>
            <a:fillRect/>
          </a:stretch>
        </p:blipFill>
        <p:spPr>
          <a:xfrm>
            <a:off x="5786758" y="3435846"/>
            <a:ext cx="3357242" cy="187012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19672" y="1886510"/>
            <a:ext cx="6480720" cy="871392"/>
          </a:xfrm>
          <a:prstGeom prst="rect">
            <a:avLst/>
          </a:prstGeom>
        </p:spPr>
        <p:style>
          <a:lnRef idx="0">
            <a:schemeClr val="accent1"/>
          </a:lnRef>
          <a:fillRef idx="3">
            <a:schemeClr val="accent1"/>
          </a:fillRef>
          <a:effectRef idx="3">
            <a:schemeClr val="accent1"/>
          </a:effectRef>
          <a:fontRef idx="minor">
            <a:schemeClr val="lt1"/>
          </a:fontRef>
        </p:style>
        <p:txBody>
          <a:bodyPr wrap="square" anchor="ctr">
            <a:spAutoFit/>
          </a:bodyPr>
          <a:lstStyle/>
          <a:p>
            <a:pPr indent="457200">
              <a:lnSpc>
                <a:spcPct val="150000"/>
              </a:lnSpc>
            </a:pPr>
            <a:r>
              <a:rPr lang="en-US" altLang="zh-CN" smtClean="0">
                <a:solidFill>
                  <a:schemeClr val="bg1">
                    <a:lumMod val="85000"/>
                  </a:schemeClr>
                </a:solidFill>
                <a:latin typeface="微软雅黑" panose="020B0503020204020204" pitchFamily="34" charset="-122"/>
                <a:ea typeface="微软雅黑" panose="020B0503020204020204" pitchFamily="34" charset="-122"/>
              </a:rPr>
              <a:t>2.</a:t>
            </a:r>
            <a:r>
              <a:rPr lang="zh-CN" altLang="en-US" smtClean="0">
                <a:solidFill>
                  <a:schemeClr val="bg1">
                    <a:lumMod val="85000"/>
                  </a:schemeClr>
                </a:solidFill>
                <a:latin typeface="微软雅黑" panose="020B0503020204020204" pitchFamily="34" charset="-122"/>
                <a:ea typeface="微软雅黑" panose="020B0503020204020204" pitchFamily="34" charset="-122"/>
              </a:rPr>
              <a:t>找出文中描写邱少云和战友们潜伏环境的语句，以及邱少云在烈火中纹丝不动的句子，体会两者之间的关系。</a:t>
            </a:r>
            <a:endParaRPr lang="zh-CN" altLang="en-US">
              <a:solidFill>
                <a:schemeClr val="bg1">
                  <a:lumMod val="85000"/>
                </a:schemeClr>
              </a:solidFill>
              <a:latin typeface="微软雅黑" panose="020B0503020204020204" pitchFamily="34" charset="-122"/>
              <a:ea typeface="微软雅黑" panose="020B0503020204020204" pitchFamily="34" charset="-122"/>
            </a:endParaRPr>
          </a:p>
        </p:txBody>
      </p:sp>
      <p:pic>
        <p:nvPicPr>
          <p:cNvPr id="6" name="图片 5" descr="粉笔画.png"/>
          <p:cNvPicPr>
            <a:picLocks noChangeAspect="1"/>
          </p:cNvPicPr>
          <p:nvPr/>
        </p:nvPicPr>
        <p:blipFill>
          <a:blip r:embed="rId1"/>
          <a:srcRect l="49934" t="39179" b="17915"/>
          <a:stretch>
            <a:fillRect/>
          </a:stretch>
        </p:blipFill>
        <p:spPr>
          <a:xfrm>
            <a:off x="5928259" y="3458034"/>
            <a:ext cx="3357242" cy="187012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标注 21"/>
          <p:cNvSpPr/>
          <p:nvPr/>
        </p:nvSpPr>
        <p:spPr>
          <a:xfrm>
            <a:off x="3000364" y="3500444"/>
            <a:ext cx="3071834" cy="1357322"/>
          </a:xfrm>
          <a:prstGeom prst="wedgeRoundRectCallout">
            <a:avLst>
              <a:gd name="adj1" fmla="val 43889"/>
              <a:gd name="adj2" fmla="val -124237"/>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r>
              <a:rPr lang="zh-CN" altLang="en-US" sz="1600" smtClean="0">
                <a:latin typeface="楷体" panose="02010609060101010101" pitchFamily="49" charset="-122"/>
                <a:ea typeface="楷体" panose="02010609060101010101" pitchFamily="49" charset="-122"/>
              </a:rPr>
              <a:t>    进一步说明了战士们的隐蔽地点与敌军的距离之近、处境之险，也表现出战士们潜伏困难大、要求高，稍有不慎就会被敌人发现。</a:t>
            </a:r>
            <a:endParaRPr lang="zh-CN" altLang="en-US" sz="1600">
              <a:latin typeface="楷体" panose="02010609060101010101" pitchFamily="49" charset="-122"/>
              <a:ea typeface="楷体" panose="02010609060101010101" pitchFamily="49" charset="-122"/>
            </a:endParaRPr>
          </a:p>
        </p:txBody>
      </p:sp>
      <p:sp>
        <p:nvSpPr>
          <p:cNvPr id="16" name="圆角矩形标注 15"/>
          <p:cNvSpPr/>
          <p:nvPr/>
        </p:nvSpPr>
        <p:spPr>
          <a:xfrm>
            <a:off x="3143240" y="357172"/>
            <a:ext cx="1571636" cy="785818"/>
          </a:xfrm>
          <a:prstGeom prst="wedgeRoundRectCallout">
            <a:avLst>
              <a:gd name="adj1" fmla="val -107030"/>
              <a:gd name="adj2" fmla="val 130938"/>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1600" smtClean="0">
                <a:latin typeface="楷体" panose="02010609060101010101" pitchFamily="49" charset="-122"/>
                <a:ea typeface="楷体" panose="02010609060101010101" pitchFamily="49" charset="-122"/>
              </a:rPr>
              <a:t>    离敌人很近，处境非常危险。</a:t>
            </a:r>
            <a:endParaRPr lang="zh-CN" altLang="en-US" sz="1600">
              <a:latin typeface="楷体" panose="02010609060101010101" pitchFamily="49" charset="-122"/>
              <a:ea typeface="楷体" panose="02010609060101010101" pitchFamily="49" charset="-122"/>
            </a:endParaRPr>
          </a:p>
        </p:txBody>
      </p:sp>
      <p:pic>
        <p:nvPicPr>
          <p:cNvPr id="11" name="图片 10" descr="粉笔画.png"/>
          <p:cNvPicPr>
            <a:picLocks noChangeAspect="1"/>
          </p:cNvPicPr>
          <p:nvPr/>
        </p:nvPicPr>
        <p:blipFill>
          <a:blip r:embed="rId1"/>
          <a:srcRect l="49934" t="39179" b="17915"/>
          <a:stretch>
            <a:fillRect/>
          </a:stretch>
        </p:blipFill>
        <p:spPr>
          <a:xfrm>
            <a:off x="5786758" y="3429006"/>
            <a:ext cx="3357242" cy="1870128"/>
          </a:xfrm>
          <a:prstGeom prst="rect">
            <a:avLst/>
          </a:prstGeom>
        </p:spPr>
      </p:pic>
      <p:sp>
        <p:nvSpPr>
          <p:cNvPr id="15" name="矩形 14"/>
          <p:cNvSpPr/>
          <p:nvPr/>
        </p:nvSpPr>
        <p:spPr>
          <a:xfrm>
            <a:off x="571472" y="1214428"/>
            <a:ext cx="7358114" cy="2585323"/>
          </a:xfrm>
          <a:prstGeom prst="rect">
            <a:avLst/>
          </a:prstGeom>
          <a:noFill/>
          <a:extLst>
            <a:ext uri="{909E8E84-426E-40DD-AFC4-6F175D3DCCD1}">
              <a14:hiddenFill xmlns:a14="http://schemas.microsoft.com/office/drawing/2010/main">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14:hiddenFill>
            </a:ext>
          </a:extLst>
        </p:spPr>
        <p:style>
          <a:lnRef idx="0">
            <a:schemeClr val="accent1"/>
          </a:lnRef>
          <a:fillRef idx="3">
            <a:schemeClr val="accent1"/>
          </a:fillRef>
          <a:effectRef idx="3">
            <a:schemeClr val="accent1"/>
          </a:effectRef>
          <a:fontRef idx="minor">
            <a:schemeClr val="lt1"/>
          </a:fontRef>
        </p:style>
        <p:txBody>
          <a:bodyPr wrap="square">
            <a:spAutoFit/>
          </a:bodyPr>
          <a:lstStyle/>
          <a:p>
            <a:pPr>
              <a:lnSpc>
                <a:spcPct val="150000"/>
              </a:lnSpc>
            </a:pPr>
            <a:r>
              <a:rPr lang="zh-CN" altLang="en-US" smtClean="0">
                <a:latin typeface="楷体" panose="02010609060101010101" pitchFamily="49" charset="-122"/>
                <a:ea typeface="楷体" panose="02010609060101010101" pitchFamily="49" charset="-122"/>
              </a:rPr>
              <a:t>    </a:t>
            </a:r>
            <a:r>
              <a:rPr lang="zh-CN" altLang="en-US" smtClean="0">
                <a:solidFill>
                  <a:schemeClr val="bg1">
                    <a:lumMod val="85000"/>
                  </a:schemeClr>
                </a:solidFill>
                <a:latin typeface="楷体" panose="02010609060101010101" pitchFamily="49" charset="-122"/>
                <a:ea typeface="楷体" panose="02010609060101010101" pitchFamily="49" charset="-122"/>
              </a:rPr>
              <a:t>我发现这条干涸的小山沟并不十分隐蔽。我们离敌人太近了，</a:t>
            </a:r>
            <a:r>
              <a:rPr lang="zh-CN" altLang="en-US" smtClean="0">
                <a:solidFill>
                  <a:srgbClr val="FFC000"/>
                </a:solidFill>
                <a:latin typeface="楷体" panose="02010609060101010101" pitchFamily="49" charset="-122"/>
                <a:ea typeface="楷体" panose="02010609060101010101" pitchFamily="49" charset="-122"/>
              </a:rPr>
              <a:t>前面几十米就是敌人的前沿阵地</a:t>
            </a:r>
            <a:r>
              <a:rPr lang="zh-CN" altLang="en-US" smtClean="0">
                <a:solidFill>
                  <a:schemeClr val="bg1">
                    <a:lumMod val="85000"/>
                  </a:schemeClr>
                </a:solidFill>
                <a:latin typeface="楷体" panose="02010609060101010101" pitchFamily="49" charset="-122"/>
                <a:ea typeface="楷体" panose="02010609060101010101" pitchFamily="49" charset="-122"/>
              </a:rPr>
              <a:t>。我们</a:t>
            </a:r>
            <a:r>
              <a:rPr lang="zh-CN" altLang="en-US" smtClean="0">
                <a:solidFill>
                  <a:srgbClr val="FFFF00"/>
                </a:solidFill>
                <a:latin typeface="楷体" panose="02010609060101010101" pitchFamily="49" charset="-122"/>
                <a:ea typeface="楷体" panose="02010609060101010101" pitchFamily="49" charset="-122"/>
              </a:rPr>
              <a:t>不但</a:t>
            </a:r>
            <a:r>
              <a:rPr lang="zh-CN" altLang="en-US" smtClean="0">
                <a:solidFill>
                  <a:schemeClr val="bg1">
                    <a:lumMod val="85000"/>
                  </a:schemeClr>
                </a:solidFill>
                <a:latin typeface="楷体" panose="02010609060101010101" pitchFamily="49" charset="-122"/>
                <a:ea typeface="楷体" panose="02010609060101010101" pitchFamily="49" charset="-122"/>
              </a:rPr>
              <a:t>可以看见敌人设置的铁丝网和胸墙，</a:t>
            </a:r>
            <a:r>
              <a:rPr lang="zh-CN" altLang="en-US" smtClean="0">
                <a:solidFill>
                  <a:srgbClr val="FFFF00"/>
                </a:solidFill>
                <a:latin typeface="楷体" panose="02010609060101010101" pitchFamily="49" charset="-122"/>
                <a:ea typeface="楷体" panose="02010609060101010101" pitchFamily="49" charset="-122"/>
              </a:rPr>
              <a:t>而且</a:t>
            </a:r>
            <a:r>
              <a:rPr lang="zh-CN" altLang="en-US" smtClean="0">
                <a:solidFill>
                  <a:schemeClr val="bg1">
                    <a:lumMod val="85000"/>
                  </a:schemeClr>
                </a:solidFill>
                <a:latin typeface="楷体" panose="02010609060101010101" pitchFamily="49" charset="-122"/>
                <a:ea typeface="楷体" panose="02010609060101010101" pitchFamily="49" charset="-122"/>
              </a:rPr>
              <a:t>可以看见敌人主阵地上的地堡和火力点，</a:t>
            </a:r>
            <a:r>
              <a:rPr lang="zh-CN" altLang="en-US" smtClean="0">
                <a:solidFill>
                  <a:srgbClr val="FFFF00"/>
                </a:solidFill>
                <a:latin typeface="楷体" panose="02010609060101010101" pitchFamily="49" charset="-122"/>
                <a:ea typeface="楷体" panose="02010609060101010101" pitchFamily="49" charset="-122"/>
              </a:rPr>
              <a:t>甚至</a:t>
            </a:r>
            <a:r>
              <a:rPr lang="zh-CN" altLang="en-US" smtClean="0">
                <a:solidFill>
                  <a:schemeClr val="bg1">
                    <a:lumMod val="85000"/>
                  </a:schemeClr>
                </a:solidFill>
                <a:latin typeface="楷体" panose="02010609060101010101" pitchFamily="49" charset="-122"/>
                <a:ea typeface="楷体" panose="02010609060101010101" pitchFamily="49" charset="-122"/>
              </a:rPr>
              <a:t>连敌人的谈话声都听得见。可以想见，敌人居高临下，发现我们当然更容易。我们必须僵卧着一动不动，一声低低的咳嗽或者轻轻地蜷一下腿，都可能被敌人发觉。（第</a:t>
            </a:r>
            <a:r>
              <a:rPr lang="en-US" altLang="zh-CN" smtClean="0">
                <a:solidFill>
                  <a:schemeClr val="bg1">
                    <a:lumMod val="85000"/>
                  </a:schemeClr>
                </a:solidFill>
                <a:latin typeface="楷体" panose="02010609060101010101" pitchFamily="49" charset="-122"/>
                <a:ea typeface="楷体" panose="02010609060101010101" pitchFamily="49" charset="-122"/>
              </a:rPr>
              <a:t>3</a:t>
            </a:r>
            <a:r>
              <a:rPr lang="zh-CN" altLang="en-US" smtClean="0">
                <a:solidFill>
                  <a:schemeClr val="bg1">
                    <a:lumMod val="85000"/>
                  </a:schemeClr>
                </a:solidFill>
                <a:latin typeface="楷体" panose="02010609060101010101" pitchFamily="49" charset="-122"/>
                <a:ea typeface="楷体" panose="02010609060101010101" pitchFamily="49" charset="-122"/>
              </a:rPr>
              <a:t>自然段）</a:t>
            </a:r>
            <a:endParaRPr lang="zh-CN" altLang="en-US" smtClean="0">
              <a:solidFill>
                <a:schemeClr val="bg1">
                  <a:lumMod val="85000"/>
                </a:schemeClr>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ox(in)">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box(in)">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6" grpId="0"/>
      <p:bldP spid="15" grpId="0"/>
    </p:bldLst>
  </p:timing>
</p:sld>
</file>

<file path=ppt/tags/tag1.xml><?xml version="1.0" encoding="utf-8"?>
<p:tagLst xmlns:p="http://schemas.openxmlformats.org/presentationml/2006/main">
  <p:tag name="KSO_WM_UNIT_PLACING_PICTURE_USER_VIEWPORT" val="{&quot;height&quot;:2945.0834645669293,&quot;width&quot;:5286.9952755905515}"/>
</p:tagLst>
</file>

<file path=ppt/tags/tag2.xml><?xml version="1.0" encoding="utf-8"?>
<p:tagLst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nSpc>
            <a:spcPct val="150000"/>
          </a:lnSpc>
          <a:defRPr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1640</Words>
  <Application>WPS 演示</Application>
  <PresentationFormat>On-screen Show (16:9)</PresentationFormat>
  <Paragraphs>63</Paragraphs>
  <Slides>15</Slides>
  <Notes>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15</vt:i4>
      </vt:variant>
    </vt:vector>
  </HeadingPairs>
  <TitlesOfParts>
    <vt:vector size="26" baseType="lpstr">
      <vt:lpstr>Arial</vt:lpstr>
      <vt:lpstr>宋体</vt:lpstr>
      <vt:lpstr>Wingdings</vt:lpstr>
      <vt:lpstr>楷体</vt:lpstr>
      <vt:lpstr>方正少儿简体</vt:lpstr>
      <vt:lpstr>微软雅黑</vt:lpstr>
      <vt:lpstr>方正仿宋简体</vt:lpstr>
      <vt:lpstr>Arial Unicode MS</vt:lpstr>
      <vt:lpstr>Calibri</vt:lpstr>
      <vt:lpstr>自定义设计方案</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2021-08-17T08:07:00Z</cp:lastPrinted>
  <dcterms:created xsi:type="dcterms:W3CDTF">2021-08-17T08:07:00Z</dcterms:created>
  <dcterms:modified xsi:type="dcterms:W3CDTF">2021-11-02T09:20:22Z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145A7514741047EF81E4D9C692538BCF</vt:lpwstr>
  </property>
  <property fmtid="{D5CDD505-2E9C-101B-9397-08002B2CF9AE}" pid="7" name="KSOProductBuildVer">
    <vt:lpwstr>2052-11.1.0.10938</vt:lpwstr>
  </property>
</Properties>
</file>