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60" r:id="rId4"/>
    <p:sldId id="263" r:id="rId5"/>
    <p:sldId id="359" r:id="rId6"/>
    <p:sldId id="313" r:id="rId7"/>
    <p:sldId id="279" r:id="rId9"/>
    <p:sldId id="336" r:id="rId10"/>
    <p:sldId id="337" r:id="rId11"/>
    <p:sldId id="357" r:id="rId12"/>
    <p:sldId id="360" r:id="rId13"/>
    <p:sldId id="302" r:id="rId14"/>
    <p:sldId id="361" r:id="rId15"/>
    <p:sldId id="262" r:id="rId16"/>
    <p:sldId id="320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w w" initials="ww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0" y="102"/>
      </p:cViewPr>
      <p:guideLst>
        <p:guide orient="horz" pos="2160"/>
        <p:guide pos="383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AE70B2-8BF9-45C0-BB95-33D1B9D3A85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AE70B2-8BF9-45C0-BB95-33D1B9D3A85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63DB197-84B0-484E-9C0F-88358ECCB79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077DA78-E013-4A8C-AD75-63A150561B1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5CE74E-AB26-4998-AD42-012C4C1AD0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4.svg"/><Relationship Id="rId26" Type="http://schemas.openxmlformats.org/officeDocument/2006/relationships/image" Target="../media/image5.png"/><Relationship Id="rId25" Type="http://schemas.openxmlformats.org/officeDocument/2006/relationships/image" Target="../media/image3.svg"/><Relationship Id="rId24" Type="http://schemas.openxmlformats.org/officeDocument/2006/relationships/image" Target="../media/image4.png"/><Relationship Id="rId23" Type="http://schemas.openxmlformats.org/officeDocument/2006/relationships/image" Target="../media/image2.svg"/><Relationship Id="rId22" Type="http://schemas.openxmlformats.org/officeDocument/2006/relationships/image" Target="../media/image3.png"/><Relationship Id="rId21" Type="http://schemas.openxmlformats.org/officeDocument/2006/relationships/image" Target="../media/image1.svg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pn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稻壳卡米设计"/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065895" y="194945"/>
            <a:ext cx="1238250" cy="1238250"/>
          </a:xfrm>
          <a:prstGeom prst="rect">
            <a:avLst/>
          </a:prstGeom>
        </p:spPr>
      </p:pic>
      <p:pic>
        <p:nvPicPr>
          <p:cNvPr id="9" name="稻壳卡米设计"/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flipH="1">
            <a:off x="10991215" y="2366010"/>
            <a:ext cx="939165" cy="3844290"/>
          </a:xfrm>
          <a:prstGeom prst="rect">
            <a:avLst/>
          </a:prstGeom>
        </p:spPr>
      </p:pic>
      <p:pic>
        <p:nvPicPr>
          <p:cNvPr id="10" name="稻壳卡米设计"/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09650" y="63500"/>
            <a:ext cx="1771015" cy="2065655"/>
          </a:xfrm>
          <a:prstGeom prst="rect">
            <a:avLst/>
          </a:prstGeom>
        </p:spPr>
      </p:pic>
      <p:pic>
        <p:nvPicPr>
          <p:cNvPr id="11" name="稻壳卡米设计"/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95580" y="3446145"/>
            <a:ext cx="1275715" cy="33737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21.xml"/><Relationship Id="rId2" Type="http://schemas.openxmlformats.org/officeDocument/2006/relationships/image" Target="../media/image8.png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0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61465" y="1309370"/>
            <a:ext cx="8613775" cy="3709035"/>
            <a:chOff x="1698595" y="1390292"/>
            <a:chExt cx="8613835" cy="3944066"/>
          </a:xfrm>
        </p:grpSpPr>
        <p:sp>
          <p:nvSpPr>
            <p:cNvPr id="5" name="对话气泡: 圆角矩形 1"/>
            <p:cNvSpPr/>
            <p:nvPr/>
          </p:nvSpPr>
          <p:spPr>
            <a:xfrm>
              <a:off x="1698595" y="1566240"/>
              <a:ext cx="8432860" cy="3768118"/>
            </a:xfrm>
            <a:custGeom>
              <a:avLst/>
              <a:gdLst>
                <a:gd name="connsiteX0" fmla="*/ 0 w 8432860"/>
                <a:gd name="connsiteY0" fmla="*/ 549226 h 3295291"/>
                <a:gd name="connsiteX1" fmla="*/ 549226 w 8432860"/>
                <a:gd name="connsiteY1" fmla="*/ 0 h 3295291"/>
                <a:gd name="connsiteX2" fmla="*/ 4919168 w 8432860"/>
                <a:gd name="connsiteY2" fmla="*/ 0 h 3295291"/>
                <a:gd name="connsiteX3" fmla="*/ 4919168 w 8432860"/>
                <a:gd name="connsiteY3" fmla="*/ 0 h 3295291"/>
                <a:gd name="connsiteX4" fmla="*/ 7027383 w 8432860"/>
                <a:gd name="connsiteY4" fmla="*/ 0 h 3295291"/>
                <a:gd name="connsiteX5" fmla="*/ 7883634 w 8432860"/>
                <a:gd name="connsiteY5" fmla="*/ 0 h 3295291"/>
                <a:gd name="connsiteX6" fmla="*/ 8432860 w 8432860"/>
                <a:gd name="connsiteY6" fmla="*/ 549226 h 3295291"/>
                <a:gd name="connsiteX7" fmla="*/ 8432860 w 8432860"/>
                <a:gd name="connsiteY7" fmla="*/ 1922253 h 3295291"/>
                <a:gd name="connsiteX8" fmla="*/ 8432860 w 8432860"/>
                <a:gd name="connsiteY8" fmla="*/ 1922253 h 3295291"/>
                <a:gd name="connsiteX9" fmla="*/ 8432860 w 8432860"/>
                <a:gd name="connsiteY9" fmla="*/ 2746076 h 3295291"/>
                <a:gd name="connsiteX10" fmla="*/ 8432860 w 8432860"/>
                <a:gd name="connsiteY10" fmla="*/ 2746065 h 3295291"/>
                <a:gd name="connsiteX11" fmla="*/ 7883634 w 8432860"/>
                <a:gd name="connsiteY11" fmla="*/ 3295291 h 3295291"/>
                <a:gd name="connsiteX12" fmla="*/ 7027383 w 8432860"/>
                <a:gd name="connsiteY12" fmla="*/ 3295291 h 3295291"/>
                <a:gd name="connsiteX13" fmla="*/ 6966301 w 8432860"/>
                <a:gd name="connsiteY13" fmla="*/ 3853843 h 3295291"/>
                <a:gd name="connsiteX14" fmla="*/ 4919168 w 8432860"/>
                <a:gd name="connsiteY14" fmla="*/ 3295291 h 3295291"/>
                <a:gd name="connsiteX15" fmla="*/ 549226 w 8432860"/>
                <a:gd name="connsiteY15" fmla="*/ 3295291 h 3295291"/>
                <a:gd name="connsiteX16" fmla="*/ 0 w 8432860"/>
                <a:gd name="connsiteY16" fmla="*/ 2746065 h 3295291"/>
                <a:gd name="connsiteX17" fmla="*/ 0 w 8432860"/>
                <a:gd name="connsiteY17" fmla="*/ 2746076 h 3295291"/>
                <a:gd name="connsiteX18" fmla="*/ 0 w 8432860"/>
                <a:gd name="connsiteY18" fmla="*/ 1922253 h 3295291"/>
                <a:gd name="connsiteX19" fmla="*/ 0 w 8432860"/>
                <a:gd name="connsiteY19" fmla="*/ 1922253 h 3295291"/>
                <a:gd name="connsiteX20" fmla="*/ 0 w 8432860"/>
                <a:gd name="connsiteY20" fmla="*/ 549226 h 3295291"/>
                <a:gd name="connsiteX0-1" fmla="*/ 0 w 8432860"/>
                <a:gd name="connsiteY0-2" fmla="*/ 549226 h 3768118"/>
                <a:gd name="connsiteX1-3" fmla="*/ 549226 w 8432860"/>
                <a:gd name="connsiteY1-4" fmla="*/ 0 h 3768118"/>
                <a:gd name="connsiteX2-5" fmla="*/ 4919168 w 8432860"/>
                <a:gd name="connsiteY2-6" fmla="*/ 0 h 3768118"/>
                <a:gd name="connsiteX3-7" fmla="*/ 4919168 w 8432860"/>
                <a:gd name="connsiteY3-8" fmla="*/ 0 h 3768118"/>
                <a:gd name="connsiteX4-9" fmla="*/ 7027383 w 8432860"/>
                <a:gd name="connsiteY4-10" fmla="*/ 0 h 3768118"/>
                <a:gd name="connsiteX5-11" fmla="*/ 7883634 w 8432860"/>
                <a:gd name="connsiteY5-12" fmla="*/ 0 h 3768118"/>
                <a:gd name="connsiteX6-13" fmla="*/ 8432860 w 8432860"/>
                <a:gd name="connsiteY6-14" fmla="*/ 549226 h 3768118"/>
                <a:gd name="connsiteX7-15" fmla="*/ 8432860 w 8432860"/>
                <a:gd name="connsiteY7-16" fmla="*/ 1922253 h 3768118"/>
                <a:gd name="connsiteX8-17" fmla="*/ 8432860 w 8432860"/>
                <a:gd name="connsiteY8-18" fmla="*/ 1922253 h 3768118"/>
                <a:gd name="connsiteX9-19" fmla="*/ 8432860 w 8432860"/>
                <a:gd name="connsiteY9-20" fmla="*/ 2746076 h 3768118"/>
                <a:gd name="connsiteX10-21" fmla="*/ 8432860 w 8432860"/>
                <a:gd name="connsiteY10-22" fmla="*/ 2746065 h 3768118"/>
                <a:gd name="connsiteX11-23" fmla="*/ 7883634 w 8432860"/>
                <a:gd name="connsiteY11-24" fmla="*/ 3295291 h 3768118"/>
                <a:gd name="connsiteX12-25" fmla="*/ 7027383 w 8432860"/>
                <a:gd name="connsiteY12-26" fmla="*/ 3295291 h 3768118"/>
                <a:gd name="connsiteX13-27" fmla="*/ 6737701 w 8432860"/>
                <a:gd name="connsiteY13-28" fmla="*/ 3768118 h 3768118"/>
                <a:gd name="connsiteX14-29" fmla="*/ 4919168 w 8432860"/>
                <a:gd name="connsiteY14-30" fmla="*/ 3295291 h 3768118"/>
                <a:gd name="connsiteX15-31" fmla="*/ 549226 w 8432860"/>
                <a:gd name="connsiteY15-32" fmla="*/ 3295291 h 3768118"/>
                <a:gd name="connsiteX16-33" fmla="*/ 0 w 8432860"/>
                <a:gd name="connsiteY16-34" fmla="*/ 2746065 h 3768118"/>
                <a:gd name="connsiteX17-35" fmla="*/ 0 w 8432860"/>
                <a:gd name="connsiteY17-36" fmla="*/ 2746076 h 3768118"/>
                <a:gd name="connsiteX18-37" fmla="*/ 0 w 8432860"/>
                <a:gd name="connsiteY18-38" fmla="*/ 1922253 h 3768118"/>
                <a:gd name="connsiteX19-39" fmla="*/ 0 w 8432860"/>
                <a:gd name="connsiteY19-40" fmla="*/ 1922253 h 3768118"/>
                <a:gd name="connsiteX20-41" fmla="*/ 0 w 8432860"/>
                <a:gd name="connsiteY20-42" fmla="*/ 549226 h 3768118"/>
                <a:gd name="connsiteX0-43" fmla="*/ 0 w 8432860"/>
                <a:gd name="connsiteY0-44" fmla="*/ 549226 h 3768118"/>
                <a:gd name="connsiteX1-45" fmla="*/ 549226 w 8432860"/>
                <a:gd name="connsiteY1-46" fmla="*/ 0 h 3768118"/>
                <a:gd name="connsiteX2-47" fmla="*/ 4919168 w 8432860"/>
                <a:gd name="connsiteY2-48" fmla="*/ 0 h 3768118"/>
                <a:gd name="connsiteX3-49" fmla="*/ 4919168 w 8432860"/>
                <a:gd name="connsiteY3-50" fmla="*/ 0 h 3768118"/>
                <a:gd name="connsiteX4-51" fmla="*/ 7027383 w 8432860"/>
                <a:gd name="connsiteY4-52" fmla="*/ 0 h 3768118"/>
                <a:gd name="connsiteX5-53" fmla="*/ 7883634 w 8432860"/>
                <a:gd name="connsiteY5-54" fmla="*/ 0 h 3768118"/>
                <a:gd name="connsiteX6-55" fmla="*/ 8432860 w 8432860"/>
                <a:gd name="connsiteY6-56" fmla="*/ 549226 h 3768118"/>
                <a:gd name="connsiteX7-57" fmla="*/ 8432860 w 8432860"/>
                <a:gd name="connsiteY7-58" fmla="*/ 1922253 h 3768118"/>
                <a:gd name="connsiteX8-59" fmla="*/ 8432860 w 8432860"/>
                <a:gd name="connsiteY8-60" fmla="*/ 1922253 h 3768118"/>
                <a:gd name="connsiteX9-61" fmla="*/ 8432860 w 8432860"/>
                <a:gd name="connsiteY9-62" fmla="*/ 2746076 h 3768118"/>
                <a:gd name="connsiteX10-63" fmla="*/ 8432860 w 8432860"/>
                <a:gd name="connsiteY10-64" fmla="*/ 2746065 h 3768118"/>
                <a:gd name="connsiteX11-65" fmla="*/ 7883634 w 8432860"/>
                <a:gd name="connsiteY11-66" fmla="*/ 3295291 h 3768118"/>
                <a:gd name="connsiteX12-67" fmla="*/ 7027383 w 8432860"/>
                <a:gd name="connsiteY12-68" fmla="*/ 3295291 h 3768118"/>
                <a:gd name="connsiteX13-69" fmla="*/ 6737701 w 8432860"/>
                <a:gd name="connsiteY13-70" fmla="*/ 3768118 h 3768118"/>
                <a:gd name="connsiteX14-71" fmla="*/ 6201868 w 8432860"/>
                <a:gd name="connsiteY14-72" fmla="*/ 3291058 h 3768118"/>
                <a:gd name="connsiteX15-73" fmla="*/ 549226 w 8432860"/>
                <a:gd name="connsiteY15-74" fmla="*/ 3295291 h 3768118"/>
                <a:gd name="connsiteX16-75" fmla="*/ 0 w 8432860"/>
                <a:gd name="connsiteY16-76" fmla="*/ 2746065 h 3768118"/>
                <a:gd name="connsiteX17-77" fmla="*/ 0 w 8432860"/>
                <a:gd name="connsiteY17-78" fmla="*/ 2746076 h 3768118"/>
                <a:gd name="connsiteX18-79" fmla="*/ 0 w 8432860"/>
                <a:gd name="connsiteY18-80" fmla="*/ 1922253 h 3768118"/>
                <a:gd name="connsiteX19-81" fmla="*/ 0 w 8432860"/>
                <a:gd name="connsiteY19-82" fmla="*/ 1922253 h 3768118"/>
                <a:gd name="connsiteX20-83" fmla="*/ 0 w 8432860"/>
                <a:gd name="connsiteY20-84" fmla="*/ 549226 h 37681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8432860" h="3768118">
                  <a:moveTo>
                    <a:pt x="0" y="549226"/>
                  </a:moveTo>
                  <a:cubicBezTo>
                    <a:pt x="0" y="245897"/>
                    <a:pt x="245897" y="0"/>
                    <a:pt x="549226" y="0"/>
                  </a:cubicBezTo>
                  <a:lnTo>
                    <a:pt x="4919168" y="0"/>
                  </a:lnTo>
                  <a:lnTo>
                    <a:pt x="4919168" y="0"/>
                  </a:lnTo>
                  <a:lnTo>
                    <a:pt x="7027383" y="0"/>
                  </a:lnTo>
                  <a:lnTo>
                    <a:pt x="7883634" y="0"/>
                  </a:lnTo>
                  <a:cubicBezTo>
                    <a:pt x="8186963" y="0"/>
                    <a:pt x="8432860" y="245897"/>
                    <a:pt x="8432860" y="549226"/>
                  </a:cubicBezTo>
                  <a:lnTo>
                    <a:pt x="8432860" y="1922253"/>
                  </a:lnTo>
                  <a:lnTo>
                    <a:pt x="8432860" y="1922253"/>
                  </a:lnTo>
                  <a:lnTo>
                    <a:pt x="8432860" y="2746076"/>
                  </a:lnTo>
                  <a:lnTo>
                    <a:pt x="8432860" y="2746065"/>
                  </a:lnTo>
                  <a:cubicBezTo>
                    <a:pt x="8432860" y="3049394"/>
                    <a:pt x="8186963" y="3295291"/>
                    <a:pt x="7883634" y="3295291"/>
                  </a:cubicBezTo>
                  <a:lnTo>
                    <a:pt x="7027383" y="3295291"/>
                  </a:lnTo>
                  <a:lnTo>
                    <a:pt x="6737701" y="3768118"/>
                  </a:lnTo>
                  <a:lnTo>
                    <a:pt x="6201868" y="3291058"/>
                  </a:lnTo>
                  <a:lnTo>
                    <a:pt x="549226" y="3295291"/>
                  </a:lnTo>
                  <a:cubicBezTo>
                    <a:pt x="245897" y="3295291"/>
                    <a:pt x="0" y="3049394"/>
                    <a:pt x="0" y="2746065"/>
                  </a:cubicBezTo>
                  <a:lnTo>
                    <a:pt x="0" y="2746076"/>
                  </a:lnTo>
                  <a:lnTo>
                    <a:pt x="0" y="1922253"/>
                  </a:lnTo>
                  <a:lnTo>
                    <a:pt x="0" y="1922253"/>
                  </a:lnTo>
                  <a:lnTo>
                    <a:pt x="0" y="5492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对话气泡: 圆角矩形 1"/>
            <p:cNvSpPr/>
            <p:nvPr/>
          </p:nvSpPr>
          <p:spPr>
            <a:xfrm>
              <a:off x="1879570" y="1390292"/>
              <a:ext cx="8432860" cy="3768118"/>
            </a:xfrm>
            <a:custGeom>
              <a:avLst/>
              <a:gdLst>
                <a:gd name="connsiteX0" fmla="*/ 0 w 8432860"/>
                <a:gd name="connsiteY0" fmla="*/ 549226 h 3295291"/>
                <a:gd name="connsiteX1" fmla="*/ 549226 w 8432860"/>
                <a:gd name="connsiteY1" fmla="*/ 0 h 3295291"/>
                <a:gd name="connsiteX2" fmla="*/ 4919168 w 8432860"/>
                <a:gd name="connsiteY2" fmla="*/ 0 h 3295291"/>
                <a:gd name="connsiteX3" fmla="*/ 4919168 w 8432860"/>
                <a:gd name="connsiteY3" fmla="*/ 0 h 3295291"/>
                <a:gd name="connsiteX4" fmla="*/ 7027383 w 8432860"/>
                <a:gd name="connsiteY4" fmla="*/ 0 h 3295291"/>
                <a:gd name="connsiteX5" fmla="*/ 7883634 w 8432860"/>
                <a:gd name="connsiteY5" fmla="*/ 0 h 3295291"/>
                <a:gd name="connsiteX6" fmla="*/ 8432860 w 8432860"/>
                <a:gd name="connsiteY6" fmla="*/ 549226 h 3295291"/>
                <a:gd name="connsiteX7" fmla="*/ 8432860 w 8432860"/>
                <a:gd name="connsiteY7" fmla="*/ 1922253 h 3295291"/>
                <a:gd name="connsiteX8" fmla="*/ 8432860 w 8432860"/>
                <a:gd name="connsiteY8" fmla="*/ 1922253 h 3295291"/>
                <a:gd name="connsiteX9" fmla="*/ 8432860 w 8432860"/>
                <a:gd name="connsiteY9" fmla="*/ 2746076 h 3295291"/>
                <a:gd name="connsiteX10" fmla="*/ 8432860 w 8432860"/>
                <a:gd name="connsiteY10" fmla="*/ 2746065 h 3295291"/>
                <a:gd name="connsiteX11" fmla="*/ 7883634 w 8432860"/>
                <a:gd name="connsiteY11" fmla="*/ 3295291 h 3295291"/>
                <a:gd name="connsiteX12" fmla="*/ 7027383 w 8432860"/>
                <a:gd name="connsiteY12" fmla="*/ 3295291 h 3295291"/>
                <a:gd name="connsiteX13" fmla="*/ 6966301 w 8432860"/>
                <a:gd name="connsiteY13" fmla="*/ 3853843 h 3295291"/>
                <a:gd name="connsiteX14" fmla="*/ 4919168 w 8432860"/>
                <a:gd name="connsiteY14" fmla="*/ 3295291 h 3295291"/>
                <a:gd name="connsiteX15" fmla="*/ 549226 w 8432860"/>
                <a:gd name="connsiteY15" fmla="*/ 3295291 h 3295291"/>
                <a:gd name="connsiteX16" fmla="*/ 0 w 8432860"/>
                <a:gd name="connsiteY16" fmla="*/ 2746065 h 3295291"/>
                <a:gd name="connsiteX17" fmla="*/ 0 w 8432860"/>
                <a:gd name="connsiteY17" fmla="*/ 2746076 h 3295291"/>
                <a:gd name="connsiteX18" fmla="*/ 0 w 8432860"/>
                <a:gd name="connsiteY18" fmla="*/ 1922253 h 3295291"/>
                <a:gd name="connsiteX19" fmla="*/ 0 w 8432860"/>
                <a:gd name="connsiteY19" fmla="*/ 1922253 h 3295291"/>
                <a:gd name="connsiteX20" fmla="*/ 0 w 8432860"/>
                <a:gd name="connsiteY20" fmla="*/ 549226 h 3295291"/>
                <a:gd name="connsiteX0-1" fmla="*/ 0 w 8432860"/>
                <a:gd name="connsiteY0-2" fmla="*/ 549226 h 3768118"/>
                <a:gd name="connsiteX1-3" fmla="*/ 549226 w 8432860"/>
                <a:gd name="connsiteY1-4" fmla="*/ 0 h 3768118"/>
                <a:gd name="connsiteX2-5" fmla="*/ 4919168 w 8432860"/>
                <a:gd name="connsiteY2-6" fmla="*/ 0 h 3768118"/>
                <a:gd name="connsiteX3-7" fmla="*/ 4919168 w 8432860"/>
                <a:gd name="connsiteY3-8" fmla="*/ 0 h 3768118"/>
                <a:gd name="connsiteX4-9" fmla="*/ 7027383 w 8432860"/>
                <a:gd name="connsiteY4-10" fmla="*/ 0 h 3768118"/>
                <a:gd name="connsiteX5-11" fmla="*/ 7883634 w 8432860"/>
                <a:gd name="connsiteY5-12" fmla="*/ 0 h 3768118"/>
                <a:gd name="connsiteX6-13" fmla="*/ 8432860 w 8432860"/>
                <a:gd name="connsiteY6-14" fmla="*/ 549226 h 3768118"/>
                <a:gd name="connsiteX7-15" fmla="*/ 8432860 w 8432860"/>
                <a:gd name="connsiteY7-16" fmla="*/ 1922253 h 3768118"/>
                <a:gd name="connsiteX8-17" fmla="*/ 8432860 w 8432860"/>
                <a:gd name="connsiteY8-18" fmla="*/ 1922253 h 3768118"/>
                <a:gd name="connsiteX9-19" fmla="*/ 8432860 w 8432860"/>
                <a:gd name="connsiteY9-20" fmla="*/ 2746076 h 3768118"/>
                <a:gd name="connsiteX10-21" fmla="*/ 8432860 w 8432860"/>
                <a:gd name="connsiteY10-22" fmla="*/ 2746065 h 3768118"/>
                <a:gd name="connsiteX11-23" fmla="*/ 7883634 w 8432860"/>
                <a:gd name="connsiteY11-24" fmla="*/ 3295291 h 3768118"/>
                <a:gd name="connsiteX12-25" fmla="*/ 7027383 w 8432860"/>
                <a:gd name="connsiteY12-26" fmla="*/ 3295291 h 3768118"/>
                <a:gd name="connsiteX13-27" fmla="*/ 6737701 w 8432860"/>
                <a:gd name="connsiteY13-28" fmla="*/ 3768118 h 3768118"/>
                <a:gd name="connsiteX14-29" fmla="*/ 4919168 w 8432860"/>
                <a:gd name="connsiteY14-30" fmla="*/ 3295291 h 3768118"/>
                <a:gd name="connsiteX15-31" fmla="*/ 549226 w 8432860"/>
                <a:gd name="connsiteY15-32" fmla="*/ 3295291 h 3768118"/>
                <a:gd name="connsiteX16-33" fmla="*/ 0 w 8432860"/>
                <a:gd name="connsiteY16-34" fmla="*/ 2746065 h 3768118"/>
                <a:gd name="connsiteX17-35" fmla="*/ 0 w 8432860"/>
                <a:gd name="connsiteY17-36" fmla="*/ 2746076 h 3768118"/>
                <a:gd name="connsiteX18-37" fmla="*/ 0 w 8432860"/>
                <a:gd name="connsiteY18-38" fmla="*/ 1922253 h 3768118"/>
                <a:gd name="connsiteX19-39" fmla="*/ 0 w 8432860"/>
                <a:gd name="connsiteY19-40" fmla="*/ 1922253 h 3768118"/>
                <a:gd name="connsiteX20-41" fmla="*/ 0 w 8432860"/>
                <a:gd name="connsiteY20-42" fmla="*/ 549226 h 3768118"/>
                <a:gd name="connsiteX0-43" fmla="*/ 0 w 8432860"/>
                <a:gd name="connsiteY0-44" fmla="*/ 549226 h 3768118"/>
                <a:gd name="connsiteX1-45" fmla="*/ 549226 w 8432860"/>
                <a:gd name="connsiteY1-46" fmla="*/ 0 h 3768118"/>
                <a:gd name="connsiteX2-47" fmla="*/ 4919168 w 8432860"/>
                <a:gd name="connsiteY2-48" fmla="*/ 0 h 3768118"/>
                <a:gd name="connsiteX3-49" fmla="*/ 4919168 w 8432860"/>
                <a:gd name="connsiteY3-50" fmla="*/ 0 h 3768118"/>
                <a:gd name="connsiteX4-51" fmla="*/ 7027383 w 8432860"/>
                <a:gd name="connsiteY4-52" fmla="*/ 0 h 3768118"/>
                <a:gd name="connsiteX5-53" fmla="*/ 7883634 w 8432860"/>
                <a:gd name="connsiteY5-54" fmla="*/ 0 h 3768118"/>
                <a:gd name="connsiteX6-55" fmla="*/ 8432860 w 8432860"/>
                <a:gd name="connsiteY6-56" fmla="*/ 549226 h 3768118"/>
                <a:gd name="connsiteX7-57" fmla="*/ 8432860 w 8432860"/>
                <a:gd name="connsiteY7-58" fmla="*/ 1922253 h 3768118"/>
                <a:gd name="connsiteX8-59" fmla="*/ 8432860 w 8432860"/>
                <a:gd name="connsiteY8-60" fmla="*/ 1922253 h 3768118"/>
                <a:gd name="connsiteX9-61" fmla="*/ 8432860 w 8432860"/>
                <a:gd name="connsiteY9-62" fmla="*/ 2746076 h 3768118"/>
                <a:gd name="connsiteX10-63" fmla="*/ 8432860 w 8432860"/>
                <a:gd name="connsiteY10-64" fmla="*/ 2746065 h 3768118"/>
                <a:gd name="connsiteX11-65" fmla="*/ 7883634 w 8432860"/>
                <a:gd name="connsiteY11-66" fmla="*/ 3295291 h 3768118"/>
                <a:gd name="connsiteX12-67" fmla="*/ 7027383 w 8432860"/>
                <a:gd name="connsiteY12-68" fmla="*/ 3295291 h 3768118"/>
                <a:gd name="connsiteX13-69" fmla="*/ 6737701 w 8432860"/>
                <a:gd name="connsiteY13-70" fmla="*/ 3768118 h 3768118"/>
                <a:gd name="connsiteX14-71" fmla="*/ 6201868 w 8432860"/>
                <a:gd name="connsiteY14-72" fmla="*/ 3291058 h 3768118"/>
                <a:gd name="connsiteX15-73" fmla="*/ 549226 w 8432860"/>
                <a:gd name="connsiteY15-74" fmla="*/ 3295291 h 3768118"/>
                <a:gd name="connsiteX16-75" fmla="*/ 0 w 8432860"/>
                <a:gd name="connsiteY16-76" fmla="*/ 2746065 h 3768118"/>
                <a:gd name="connsiteX17-77" fmla="*/ 0 w 8432860"/>
                <a:gd name="connsiteY17-78" fmla="*/ 2746076 h 3768118"/>
                <a:gd name="connsiteX18-79" fmla="*/ 0 w 8432860"/>
                <a:gd name="connsiteY18-80" fmla="*/ 1922253 h 3768118"/>
                <a:gd name="connsiteX19-81" fmla="*/ 0 w 8432860"/>
                <a:gd name="connsiteY19-82" fmla="*/ 1922253 h 3768118"/>
                <a:gd name="connsiteX20-83" fmla="*/ 0 w 8432860"/>
                <a:gd name="connsiteY20-84" fmla="*/ 549226 h 376811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</a:cxnLst>
              <a:rect l="l" t="t" r="r" b="b"/>
              <a:pathLst>
                <a:path w="8432860" h="3768118">
                  <a:moveTo>
                    <a:pt x="0" y="549226"/>
                  </a:moveTo>
                  <a:cubicBezTo>
                    <a:pt x="0" y="245897"/>
                    <a:pt x="245897" y="0"/>
                    <a:pt x="549226" y="0"/>
                  </a:cubicBezTo>
                  <a:lnTo>
                    <a:pt x="4919168" y="0"/>
                  </a:lnTo>
                  <a:lnTo>
                    <a:pt x="4919168" y="0"/>
                  </a:lnTo>
                  <a:lnTo>
                    <a:pt x="7027383" y="0"/>
                  </a:lnTo>
                  <a:lnTo>
                    <a:pt x="7883634" y="0"/>
                  </a:lnTo>
                  <a:cubicBezTo>
                    <a:pt x="8186963" y="0"/>
                    <a:pt x="8432860" y="245897"/>
                    <a:pt x="8432860" y="549226"/>
                  </a:cubicBezTo>
                  <a:lnTo>
                    <a:pt x="8432860" y="1922253"/>
                  </a:lnTo>
                  <a:lnTo>
                    <a:pt x="8432860" y="1922253"/>
                  </a:lnTo>
                  <a:lnTo>
                    <a:pt x="8432860" y="2746076"/>
                  </a:lnTo>
                  <a:lnTo>
                    <a:pt x="8432860" y="2746065"/>
                  </a:lnTo>
                  <a:cubicBezTo>
                    <a:pt x="8432860" y="3049394"/>
                    <a:pt x="8186963" y="3295291"/>
                    <a:pt x="7883634" y="3295291"/>
                  </a:cubicBezTo>
                  <a:lnTo>
                    <a:pt x="7027383" y="3295291"/>
                  </a:lnTo>
                  <a:lnTo>
                    <a:pt x="6737701" y="3768118"/>
                  </a:lnTo>
                  <a:lnTo>
                    <a:pt x="6201868" y="3291058"/>
                  </a:lnTo>
                  <a:lnTo>
                    <a:pt x="549226" y="3295291"/>
                  </a:lnTo>
                  <a:cubicBezTo>
                    <a:pt x="245897" y="3295291"/>
                    <a:pt x="0" y="3049394"/>
                    <a:pt x="0" y="2746065"/>
                  </a:cubicBezTo>
                  <a:lnTo>
                    <a:pt x="0" y="2746076"/>
                  </a:lnTo>
                  <a:lnTo>
                    <a:pt x="0" y="1922253"/>
                  </a:lnTo>
                  <a:lnTo>
                    <a:pt x="0" y="1922253"/>
                  </a:lnTo>
                  <a:lnTo>
                    <a:pt x="0" y="549226"/>
                  </a:lnTo>
                  <a:close/>
                </a:path>
              </a:pathLst>
            </a:custGeom>
            <a:pattFill prst="lgGrid">
              <a:fgClr>
                <a:srgbClr val="00B7D0"/>
              </a:fgClr>
              <a:bgClr>
                <a:srgbClr val="009AB0"/>
              </a:bgClr>
            </a:patt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2144395" y="1819275"/>
            <a:ext cx="7512050" cy="21228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00000"/>
              </a:lnSpc>
            </a:pPr>
            <a:r>
              <a:rPr lang="zh-CN" altLang="zh-CN" sz="60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多彩的活动</a:t>
            </a:r>
            <a:endParaRPr lang="zh-CN" altLang="zh-CN" sz="6000" b="1">
              <a:ln w="10160">
                <a:noFill/>
                <a:prstDash val="solid"/>
              </a:ln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800">
                <a:ln w="10160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百变镜头</a:t>
            </a:r>
            <a:r>
              <a:rPr lang="en-US" altLang="zh-CN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拍</a:t>
            </a:r>
            <a:r>
              <a:rPr lang="en-US" altLang="zh-CN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3600" b="1">
                <a:ln w="10160">
                  <a:noFill/>
                  <a:prstDash val="solid"/>
                </a:ln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好活动场面</a:t>
            </a:r>
            <a:endParaRPr lang="zh-CN" altLang="en-US" sz="3600" b="1">
              <a:ln w="10160">
                <a:noFill/>
                <a:prstDash val="solid"/>
              </a:ln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50004" y="1217214"/>
            <a:ext cx="7976095" cy="3713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跑的，对手现在是遥遥领先，因为他们看了之前的人是怎么跑的。吸取了教训，所以他们跑的飞快。像一匹脱缰的野马。我们现在才发现，只要商量好喊那个数迈哪条腿就行了。我把我的想法告诉了刘宇航，他也表示赞同。我们再次站起来，继续往前跑，一边跑，一边喊“一二！一二！一二！”我们仿佛抓住了救命的稻草，明白了过关的诀窍，一往无前的向终点冲去……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最后，我们输了，虽然输了，但我觉得收获最重要。通过这次游戏，我明白了:做事之前一定要知道该怎么做，否则就会把事情弄乱。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528357" y="411933"/>
            <a:ext cx="0" cy="6065822"/>
          </a:xfrm>
          <a:prstGeom prst="line">
            <a:avLst/>
          </a:prstGeom>
          <a:ln w="19050">
            <a:solidFill>
              <a:srgbClr val="DB412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526099" y="1056972"/>
            <a:ext cx="3177009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>
                <a:solidFill>
                  <a:schemeClr val="accent2"/>
                </a:solidFill>
                <a:latin typeface="仿宋" panose="02010609060101010101" charset="-122"/>
                <a:ea typeface="仿宋" panose="02010609060101010101" charset="-122"/>
              </a:rPr>
              <a:t>师：真聪明！“面”的问题解决了，那么“点”的具体描写如何丰富呢？</a:t>
            </a:r>
            <a:endParaRPr lang="zh-CN" altLang="en-US">
              <a:solidFill>
                <a:schemeClr val="accent2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latin typeface="仿宋" panose="02010609060101010101" charset="-122"/>
                <a:ea typeface="仿宋" panose="02010609060101010101" charset="-122"/>
              </a:rPr>
              <a:t>生：那是不是要写一写“我们”如何从“起跑”到“摔倒”这个过程的动作、神态？以此呼应“报应”一词。</a:t>
            </a:r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solidFill>
                  <a:schemeClr val="accent2"/>
                </a:solidFill>
                <a:latin typeface="仿宋" panose="02010609060101010101" charset="-122"/>
                <a:ea typeface="仿宋" panose="02010609060101010101" charset="-122"/>
              </a:rPr>
              <a:t>师：所以，我们要通过各种感官去具体描写，然后也适当地加入旁边同学的一些表现，以此衬托自己的心情。</a:t>
            </a:r>
            <a:endParaRPr lang="zh-CN" altLang="en-US">
              <a:solidFill>
                <a:schemeClr val="accent2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latin typeface="仿宋" panose="02010609060101010101" charset="-122"/>
                <a:ea typeface="仿宋" panose="02010609060101010101" charset="-122"/>
              </a:rPr>
              <a:t>生：我知道了，活动场面要做到“点面交叉，彼此呼应”，这样会更加吸引读者的阅读，也让读者有一种身临其境的感觉。</a:t>
            </a:r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011490" y="993722"/>
            <a:ext cx="10159496" cy="5160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难忘的“两人三足”比赛</a:t>
            </a:r>
            <a:endParaRPr lang="zh-CN" altLang="en-US" sz="2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河北省廊坊市第八小学  周炜</a:t>
            </a:r>
            <a:endParaRPr lang="en-US" altLang="zh-CN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algn="ctr"/>
            <a:endParaRPr lang="zh-CN" altLang="en-US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“爬起来！继续呀！你们一定行！”,热烈的呐喊加油声回荡在校园操场上空，那是我们课外班在室外做游戏——“两人三足”游戏比赛。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游戏一开始，第一组的同学连连摔倒，很多同学纷纷都将目光注视到游戏现场，想从中吸取一些经验。我看着他们一脸“狼狈样”地踉踉跄跄到了终点，心想：“这么简单的游戏居然也会摔跤？我和自己好朋友刘宇航搭档上场，一定so easy!”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不过，“报应”很快就来了。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轮到我们上场了。我信心十足地来到起跑线前，用绳子把两个人的一条腿绑在一块儿。裁判一喊开始，我们就如离弦之箭般冲了出去，一开始几步我俩还挺和谐的，没想到我们的步伐开始变得不一致，你拉我扯的，一个踩空，我就失去了平衡，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125644" y="1001166"/>
            <a:ext cx="10067454" cy="4636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往刘宇航身上倒了下去，两人就重重地摔在地上。这下，可惹得大家捧腹大笑，我和刘宇航又着急又尴尬，就像热锅上的蚂蚁——急得团团转。我们好不容易站起来，又着急地往前跑，刚一抬脚又摔倒了，真是“心急吃不了热豆腐”。此时我们真后悔没有看前几组是怎么跑的。对手已是遥遥领先，像一匹脱缰的野马往终点线跑去。看来，赛前他们吸取别人如何跑好的经验用在自己身上是奏效了。我们意识到自己的错误，再次站起来，不急着往前跑。我迅速地想到“喊哪个数迈哪条腿”的方法，我把我的想法告诉了刘宇航，他也表示赞同。我们再次准备好，继续往前跑，一边跑，一边喊“一二！一二！一二！”我们仿佛抓住了救命的稻草，明白了过关的诀窍，一往无前的向终点冲去……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最后我们还是输了。但是，我却更加深刻地明白：做事之前一定要先知道该怎么做，否则容易把事情弄乱。                       </a:t>
            </a:r>
            <a:endParaRPr lang="en-US" altLang="zh-CN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39745" y="943610"/>
            <a:ext cx="532765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628650" algn="ctr">
              <a:lnSpc>
                <a:spcPct val="100000"/>
              </a:lnSpc>
            </a:pP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黑体" panose="02010609060101010101" pitchFamily="49" charset="-122"/>
              </a:rPr>
              <a:t>镜头中的大赛</a:t>
            </a:r>
            <a:endParaRPr lang="zh-CN" altLang="en-US" sz="4000" b="1">
              <a:solidFill>
                <a:srgbClr val="C00000"/>
              </a:solidFill>
              <a:latin typeface="+mj-ea"/>
              <a:ea typeface="+mj-ea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1557" y="1700584"/>
            <a:ext cx="10155687" cy="3172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28650" algn="just">
              <a:lnSpc>
                <a:spcPct val="1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黑体" panose="02010609060101010101" pitchFamily="49" charset="-122"/>
                <a:sym typeface="+mn-ea"/>
              </a:rPr>
              <a:t>今天，我们聘请了一位著名摄影师，他带上照相机，和我们一起走进校园，捕捉一个个精彩瞬间。瞧一瞧，这个班的同学在进行刺绣大赛，那个班的同学在用做好的竹节人展开一场“战斗”。让我们跟随摄影师的镜头，一起到活动现场看一看吧！</a:t>
            </a:r>
            <a:endParaRPr sz="280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03958" y="917008"/>
          <a:ext cx="9769603" cy="52701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0384"/>
                <a:gridCol w="1265887"/>
                <a:gridCol w="7973332"/>
              </a:tblGrid>
              <a:tr h="459644">
                <a:tc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评价内容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习作评价细则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rowSpan="4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选材：</a:t>
                      </a:r>
                      <a:r>
                        <a:rPr lang="en-US" sz="1100" b="1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华文楷体" panose="02010600040101010101" charset="-122"/>
                        </a:rPr>
                        <a:t>写什么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4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1.选材积极向上，符合生活实际，感受生活的美好。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2.写清楚活动过程和活动中的体会。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800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3.把印象深刻的部分写详细。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366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4.活动的场面描写要做到点面结合。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rowSpan="5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组材：</a:t>
                      </a:r>
                      <a:r>
                        <a:rPr lang="en-US" sz="1100" b="1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华文楷体" panose="02010600040101010101" charset="-122"/>
                        </a:rPr>
                        <a:t>怎么写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5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1.开头和结尾要讲究方法。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43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2.作文有3-7个自然段最佳。本文共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     </a:t>
                      </a:r>
                      <a:r>
                        <a:rPr lang="en-US" sz="1100" b="0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自然段。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3.结构完整，能按一定的顺序表达。本文写作的顺序为：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                  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4.尝试运用点面结合的方法来写活动的场面。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414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5.重点写活动的经过，要写得详细一些。本文详写了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        </a:t>
                      </a: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，略写了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                  </a:t>
                      </a: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67">
                <a:tc rowSpan="4"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语言：</a:t>
                      </a: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华文楷体" panose="02010600040101010101" charset="-122"/>
                        </a:rPr>
                        <a:t>写得怎么样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rowSpan="4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1.用词准确，语句通顺连贯。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97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2.活动的过程要写清晰、具体。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3.使用恰当的描写方法，写一写他们的动作、语言、神态。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874">
                <a:tc vMerge="1" gridSpan="2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4.紧扣“多彩”把活动过程写清楚，重点部分写详细。用正确的修改符号修改习作。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414">
                <a:tc gridSpan="2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创意：</a:t>
                      </a: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华文楷体" panose="02010600040101010101" charset="-122"/>
                        </a:rPr>
                        <a:t>有新鲜感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选材给人耳目一新的感觉。本文的创意点是：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_______________________________________________</a:t>
                      </a:r>
                      <a:r>
                        <a:rPr lang="zh-CN" altLang="en-US" sz="1100" b="0" u="none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。</a:t>
                      </a:r>
                      <a:r>
                        <a:rPr lang="en-US" sz="1100" b="0" u="sng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                                    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437">
                <a:tc rowSpan="4"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其他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字数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作文不少于450字。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错别字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尽量不写错别字。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207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标点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正确使用和书写标点符号。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437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wrap="square"/>
                    <a:lstStyle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书写</a:t>
                      </a:r>
                      <a:endParaRPr lang="en-US" altLang="en-US" sz="1100" b="1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6E7"/>
                    </a:solidFill>
                  </a:tcPr>
                </a:tc>
                <a:tc>
                  <a:txBody>
                    <a:bodyPr wrap="square"/>
                    <a:lstStyle/>
                    <a:p>
                      <a:pPr indent="0">
                        <a:buNone/>
                      </a:pPr>
                      <a:r>
                        <a:rPr lang="en-US" sz="1100" b="0" err="1">
                          <a:solidFill>
                            <a:schemeClr val="bg1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宋体" panose="02010600030101010101" pitchFamily="2" charset="-122"/>
                        </a:rPr>
                        <a:t>字体工整、美观，尽量不涂改或少涂改。</a:t>
                      </a:r>
                      <a:endParaRPr lang="en-US" altLang="en-US" sz="1100" b="0">
                        <a:solidFill>
                          <a:schemeClr val="bg1"/>
                        </a:solidFill>
                        <a:latin typeface="仿宋" panose="02010609060101010101" charset="-122"/>
                        <a:ea typeface="仿宋" panose="02010609060101010101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61600" y="10883900"/>
            <a:ext cx="304800" cy="2159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530024" y="2026489"/>
            <a:ext cx="9131952" cy="257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6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8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“祖国在我心中”朗诵会、学校运动会、植树节、端午节看赛龙舟……这些校内外活动，你参加过哪些？</a:t>
            </a:r>
            <a:endParaRPr lang="zh-CN" altLang="en-US" sz="28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8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选择一次活动写下来，和同学分享你的经历。请把活动过程和活动场面写清楚，并写出自己当时的感受和体会。</a:t>
            </a:r>
            <a:endParaRPr lang="zh-CN" altLang="en-US" sz="28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1066800" y="1237615"/>
            <a:ext cx="10350500" cy="389420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1. 写作主题：描写活动的习作。</a:t>
            </a:r>
            <a:endParaRPr sz="2800" spc="200" noProof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2. 写作对象：校内外的集体活动。</a:t>
            </a:r>
            <a:endParaRPr sz="2800" spc="200" noProof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3. 写作重点：把活动中印象深刻的部分作为重点来写。</a:t>
            </a:r>
            <a:endParaRPr sz="2800" spc="200" noProof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4. 注意事项：运用点面结合的方法写好活动场面。 </a:t>
            </a:r>
            <a:endParaRPr sz="2800" spc="200" noProof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5. 修改建议：写完后读给同学听，根据他们的建议，用修改符号修改自己的习作</a:t>
            </a:r>
            <a:r>
              <a:rPr lang="zh-CN" altLang="en-US" sz="2800" spc="200" noProof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  <a:sym typeface="+mn-ea"/>
              </a:rPr>
              <a:t>。</a:t>
            </a:r>
            <a:endParaRPr sz="2800" spc="200" noProof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3"/>
          <a:stretch>
            <a:fillRect/>
          </a:stretch>
        </p:blipFill>
        <p:spPr>
          <a:xfrm>
            <a:off x="924852" y="-602789"/>
            <a:ext cx="10352402" cy="7003590"/>
          </a:xfrm>
          <a:prstGeom prst="round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14746" y="2376083"/>
            <a:ext cx="10352983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+mn-ea"/>
              </a:rPr>
              <a:t>    说到活动场面描写，就不得不提“点面结合”。以“百米短跑比赛”活动为例，某个运动员比赛的表现就是“点”，其他比赛选手和观众的表现就是“面”，这就是场面描写中的点面结合。</a:t>
            </a:r>
            <a:endParaRPr lang="zh-CN" altLang="en-US" sz="280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3146" y="858275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当好活动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“</a:t>
            </a: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摄影大师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”</a:t>
            </a:r>
            <a:endParaRPr lang="en-US" altLang="zh-CN" sz="4000" b="1">
              <a:solidFill>
                <a:srgbClr val="C0000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4746" y="1787370"/>
            <a:ext cx="850836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一、广角背景，让场面描写更细腻</a:t>
            </a:r>
            <a:endParaRPr lang="zh-CN" altLang="en-US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  <p:bldP spid="6" grpId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942" y="2477481"/>
            <a:ext cx="10826115" cy="19303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       </a:t>
            </a:r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场面描写离不开人物描写，在描写众多人物时，要先描写整体，然后抓住重点人物来写。因此，“对焦”人物非常重要，可以让活动主体更清晰。</a:t>
            </a:r>
            <a:endParaRPr lang="zh-CN" altLang="en-US" sz="280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93146" y="858275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当好活动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“</a:t>
            </a: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摄影大师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”</a:t>
            </a:r>
            <a:endParaRPr lang="en-US" altLang="zh-CN" sz="4000" b="1">
              <a:solidFill>
                <a:srgbClr val="C0000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4746" y="1787370"/>
            <a:ext cx="850836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二、对焦人物，让活动主体更清晰</a:t>
            </a:r>
            <a:endParaRPr lang="zh-CN" altLang="en-US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14745" y="2389810"/>
            <a:ext cx="10782331" cy="4515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2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 b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</a:rPr>
              <a:t>特定场景下的动作描写，可以让活动描写更加出彩。</a:t>
            </a:r>
            <a:endParaRPr lang="en-US" altLang="zh-CN" sz="2800" b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</a:rPr>
              <a:t>    </a:t>
            </a:r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</a:rPr>
              <a:t>例如，某位同学看了一场篮球赛后，写道：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“他突破几道防线，奋身跃起，双脚离地，右手臂呈现‘</a:t>
            </a: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Z’</a:t>
            </a:r>
            <a:r>
              <a:rPr lang="zh-CN" altLang="en-US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形，瞄准篮筐，四指一压，篮球从手中飞出，在空中划出一道美丽的弧线，随着他双脚轻轻落地，球也被稳稳地投入篮筐。此时他已是满头汗水，微张的嘴似乎让我们听到了急促的喘息声</a:t>
            </a:r>
            <a:r>
              <a:rPr lang="en-US" altLang="zh-CN" sz="2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……”</a:t>
            </a:r>
            <a:endParaRPr lang="en-US" altLang="zh-CN" sz="2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800" b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93146" y="858275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当好活动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“</a:t>
            </a: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摄影大师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”</a:t>
            </a:r>
            <a:endParaRPr lang="en-US" altLang="zh-CN" sz="4000" b="1">
              <a:solidFill>
                <a:srgbClr val="C0000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4746" y="1787370"/>
            <a:ext cx="850836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三、慢镜头延长，让动态定格有变化</a:t>
            </a:r>
            <a:endParaRPr lang="zh-CN" altLang="en-US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917556" y="2310590"/>
            <a:ext cx="10562238" cy="19303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2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</a:rPr>
              <a:t>一般来说，让人印象最深的环节往往是活动的高潮部分，也就是要详写的地方，这一部分要增加更多细节描写，其他不重要的活动环节可以一笔带过或省略。</a:t>
            </a:r>
            <a:endParaRPr lang="zh-CN" altLang="en-US" sz="280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93146" y="858275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当好活动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“</a:t>
            </a: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摄影大师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”</a:t>
            </a:r>
            <a:endParaRPr lang="en-US" altLang="zh-CN" sz="4000" b="1">
              <a:solidFill>
                <a:srgbClr val="C0000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4746" y="1787370"/>
            <a:ext cx="850836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四、快镜头切换，让活动过程有详略</a:t>
            </a:r>
            <a:endParaRPr lang="zh-CN" altLang="en-US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3269" y="3803590"/>
            <a:ext cx="7635938" cy="258566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25692" y="2414104"/>
            <a:ext cx="10119536" cy="19303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2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 b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微软雅黑" panose="020B0503020204020204" pitchFamily="34" charset="-122"/>
              </a:rPr>
              <a:t>情绪会随着活动的推进而起伏，所以在描写活动时，要在字里行间表达出自己内心的感受，这样写出来的文章才更能打动读者。</a:t>
            </a:r>
            <a:endParaRPr lang="zh-CN" altLang="en-US" sz="2800" b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93146" y="858275"/>
            <a:ext cx="514604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>
              <a:lnSpc>
                <a:spcPct val="100000"/>
              </a:lnSpc>
            </a:pPr>
            <a:r>
              <a:rPr 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当好活动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“</a:t>
            </a:r>
            <a:r>
              <a:rPr lang="zh-CN" altLang="en-US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摄影大师</a:t>
            </a:r>
            <a:r>
              <a:rPr lang="en-US" altLang="zh-CN" sz="4000" b="1">
                <a:solidFill>
                  <a:srgbClr val="C00000"/>
                </a:solidFill>
                <a:latin typeface="+mj-ea"/>
                <a:ea typeface="+mj-ea"/>
                <a:cs typeface="楷体" panose="02010609060101010101" pitchFamily="49" charset="-122"/>
              </a:rPr>
              <a:t>”</a:t>
            </a:r>
            <a:endParaRPr lang="en-US" altLang="zh-CN" sz="4000" b="1">
              <a:solidFill>
                <a:srgbClr val="C0000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4746" y="1787370"/>
            <a:ext cx="850836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五、回忆镜头，让活动体会更深刻</a:t>
            </a:r>
            <a:endParaRPr lang="zh-CN" altLang="en-US" sz="28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52262" y="739305"/>
            <a:ext cx="7976095" cy="5837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多彩的活动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今天，我们课外班在室外做游戏，大家开心极了，大家就说说笑笑、成群结队地走向了目的地。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到了之后，就开始做游戏，我们一致决定玩“两人三足”，我和我的朋友刘宇航一组。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开始游戏后，没想到第一组摔了很多次跤，我心想“这么简单的游戏居然也会摔跤？”于是我们也没吸取教训，不过，“报应”很快就来了。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一会儿，就该到我们上场了。我信心十足的来到起跑线前。裁判一喊开始，我们就如离弦之箭般冲了出去，没想到，我们还没跑几步就摔倒了。我和刘宇航就像热锅上的蚂蚁——急得团团转。我们站起来，跑了没两步，又摔倒了。此时我们真后悔没有看前几组是怎么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8410664" y="411933"/>
            <a:ext cx="0" cy="6065822"/>
          </a:xfrm>
          <a:prstGeom prst="line">
            <a:avLst/>
          </a:prstGeom>
          <a:ln w="19050">
            <a:solidFill>
              <a:srgbClr val="DB412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410664" y="920760"/>
            <a:ext cx="3358841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>
                <a:solidFill>
                  <a:schemeClr val="accent2"/>
                </a:solidFill>
                <a:latin typeface="仿宋" panose="02010609060101010101" charset="-122"/>
                <a:ea typeface="仿宋" panose="02010609060101010101" charset="-122"/>
              </a:rPr>
              <a:t>师： “多彩的活动”就是习作的主题，你觉得可以换一个什么样的标题，让人读了题目之后就知道你写什么活动内容？</a:t>
            </a:r>
            <a:endParaRPr lang="zh-CN" altLang="en-US">
              <a:solidFill>
                <a:schemeClr val="accent2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latin typeface="仿宋" panose="02010609060101010101" charset="-122"/>
                <a:ea typeface="仿宋" panose="02010609060101010101" charset="-122"/>
              </a:rPr>
              <a:t>生：我可以把这篇习作标题改为“难忘的‘两人三足’比赛”。</a:t>
            </a:r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solidFill>
                  <a:schemeClr val="accent2"/>
                </a:solidFill>
                <a:latin typeface="仿宋" panose="02010609060101010101" charset="-122"/>
                <a:ea typeface="仿宋" panose="02010609060101010101" charset="-122"/>
              </a:rPr>
              <a:t>师：“两人三足”虽是游戏但也有比赛的味道，一定会有“观众”，我们除了叙述自己参赛的过程，也要关注比赛的氛围。</a:t>
            </a:r>
            <a:endParaRPr lang="zh-CN" altLang="en-US">
              <a:solidFill>
                <a:schemeClr val="accent2"/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>
                <a:latin typeface="仿宋" panose="02010609060101010101" charset="-122"/>
                <a:ea typeface="仿宋" panose="02010609060101010101" charset="-122"/>
              </a:rPr>
              <a:t>生：我知道了，是不是要写观看比赛同学的一些表现或现场氛围？这就是我们课堂上所说的“点面结合”。</a:t>
            </a:r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  <a:p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UNIT_TABLE_BEAUTIFY" val="smartTable{7374da5b-194e-452f-8b8e-df7c67866b1e}"/>
  <p:tag name="TABLE_ENDDRAG_ORIGIN_RECT" val="599*444"/>
  <p:tag name="TABLE_ENDDRAG_RECT" val="161*71*599*444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3217</Words>
  <Application>WPS 演示</Application>
  <PresentationFormat/>
  <Paragraphs>196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微软雅黑</vt:lpstr>
      <vt:lpstr>幼圆</vt:lpstr>
      <vt:lpstr>仿宋</vt:lpstr>
      <vt:lpstr>楷体</vt:lpstr>
      <vt:lpstr>黑体</vt:lpstr>
      <vt:lpstr>华文楷体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2021-10-26T18:15:00Z</cp:lastPrinted>
  <dcterms:created xsi:type="dcterms:W3CDTF">2021-10-26T18:15:00Z</dcterms:created>
  <dcterms:modified xsi:type="dcterms:W3CDTF">2021-11-04T13:07:08Z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EAB9C46B04C2437F81260E6CBBFA1E17</vt:lpwstr>
  </property>
  <property fmtid="{D5CDD505-2E9C-101B-9397-08002B2CF9AE}" pid="7" name="KSOProductBuildVer">
    <vt:lpwstr>2052-11.1.0.10938</vt:lpwstr>
  </property>
</Properties>
</file>