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0" r:id="rId3"/>
    <p:sldId id="439" r:id="rId5"/>
    <p:sldId id="437" r:id="rId6"/>
    <p:sldId id="425" r:id="rId7"/>
    <p:sldId id="426" r:id="rId8"/>
    <p:sldId id="427" r:id="rId9"/>
    <p:sldId id="441" r:id="rId10"/>
    <p:sldId id="431" r:id="rId11"/>
    <p:sldId id="432" r:id="rId12"/>
    <p:sldId id="433" r:id="rId13"/>
    <p:sldId id="434" r:id="rId14"/>
    <p:sldId id="435" r:id="rId15"/>
    <p:sldId id="436" r:id="rId16"/>
    <p:sldId id="442" r:id="rId17"/>
    <p:sldId id="301" r:id="rId18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0000CC"/>
    <a:srgbClr val="339933"/>
    <a:srgbClr val="D1FD23"/>
    <a:srgbClr val="23FD28"/>
    <a:srgbClr val="CC00CC"/>
    <a:srgbClr val="003366"/>
    <a:srgbClr val="00CC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42"/>
  </p:normalViewPr>
  <p:slideViewPr>
    <p:cSldViewPr showGuides="1">
      <p:cViewPr varScale="1">
        <p:scale>
          <a:sx n="10" d="100"/>
          <a:sy n="10" d="100"/>
        </p:scale>
        <p:origin x="-12" y="6"/>
      </p:cViewPr>
      <p:guideLst>
        <p:guide orient="horz" pos="16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7395" y="839152"/>
            <a:ext cx="1958340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教学目标：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47395" y="1573054"/>
            <a:ext cx="8068310" cy="11264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        </a:t>
            </a:r>
            <a:endParaRPr lang="en-US" altLang="zh-CN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1560319"/>
            <a:ext cx="7992888" cy="313932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72009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1.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根据不同的阅读目的，选用恰当的阅读方法，体会作者语言的夸张色彩和幽默诙谐。</a:t>
            </a:r>
            <a:endParaRPr kumimoji="0" lang="zh-CN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  <a:cs typeface="宋体" panose="02010600030101010101" pitchFamily="2" charset="-122"/>
            </a:endParaRPr>
          </a:p>
          <a:p>
            <a:pPr marL="0" marR="0" lvl="0" indent="72009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2. 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能概括故事情节，理清行文思路，感受作者对竹节人游戏的喜爱和对童年生活的眷恋</a:t>
            </a:r>
            <a:r>
              <a:rPr lang="zh-CN" altLang="en-US" sz="2200" dirty="0">
                <a:solidFill>
                  <a:srgbClr val="000000"/>
                </a:solidFill>
                <a:latin typeface="+mn-ea"/>
                <a:ea typeface="+mn-ea"/>
                <a:cs typeface="宋体" panose="02010600030101010101" pitchFamily="2" charset="-122"/>
              </a:rPr>
              <a:t>，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体会传统玩具给人们带来的乐趣。</a:t>
            </a:r>
            <a:endParaRPr kumimoji="0" lang="zh-CN" altLang="en-US" sz="2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ea"/>
              <a:ea typeface="+mn-ea"/>
              <a:cs typeface="Calibri" panose="020F0502020204030204" pitchFamily="34" charset="0"/>
            </a:endParaRPr>
          </a:p>
          <a:p>
            <a:pPr marL="0" marR="0" lvl="0" indent="72009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Calibri" panose="020F0502020204030204" pitchFamily="34" charset="0"/>
              </a:rPr>
              <a:t>3. 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Calibri" panose="020F0502020204030204" pitchFamily="34" charset="0"/>
              </a:rPr>
              <a:t>能讲述一个有关老师的故事，融入感情，表达看法。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 </a:t>
            </a:r>
            <a:endParaRPr kumimoji="0" lang="zh-CN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8511" y="999649"/>
            <a:ext cx="5200471" cy="796469"/>
          </a:xfrm>
          <a:prstGeom prst="cloudCallou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老师与竹节人的故事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2925" y="1818799"/>
            <a:ext cx="5030640" cy="550962"/>
          </a:xfrm>
          <a:prstGeom prst="snip2Diag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（1）起因：“我”课上玩竹节人。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2925" y="2741296"/>
            <a:ext cx="8214360" cy="991731"/>
          </a:xfrm>
          <a:prstGeom prst="snip2DiagRect">
            <a:avLst/>
          </a:prstGeom>
          <a:solidFill>
            <a:srgbClr val="339933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（2）经过：老师发现后，没收了竹节人。同学们在老师办公室窗外寻找老师扔掉的竹节人。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926" y="4010502"/>
            <a:ext cx="8138172" cy="550962"/>
          </a:xfrm>
          <a:prstGeom prst="snip2Diag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（3）结果：我们意外发现老师也在全神贯注地玩竹节人。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401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10590" y="1649120"/>
            <a:ext cx="7533640" cy="1138654"/>
          </a:xfrm>
          <a:prstGeom prst="snip2DiagRect">
            <a:avLst/>
          </a:prstGeom>
          <a:solidFill>
            <a:srgbClr val="339933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“那一段时间，妈妈怪我总是把毛笔弄丢，而校门口卖毛笔的老头则生意特别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好</a:t>
            </a:r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。”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2546" y="2999417"/>
            <a:ext cx="6302375" cy="796469"/>
          </a:xfrm>
          <a:prstGeom prst="cloudCallout">
            <a:avLst>
              <a:gd name="adj1" fmla="val 10616"/>
              <a:gd name="adj2" fmla="val -117576"/>
            </a:avLst>
          </a:prstGeom>
          <a:noFill/>
          <a:ln w="57150">
            <a:solidFill>
              <a:srgbClr val="339933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你认为这句话有什么特点？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77360" y="3647092"/>
            <a:ext cx="3783330" cy="1084898"/>
            <a:chOff x="6736" y="7129"/>
            <a:chExt cx="5958" cy="2278"/>
          </a:xfrm>
        </p:grpSpPr>
        <p:pic>
          <p:nvPicPr>
            <p:cNvPr id="6" name="图片 5" descr="图片11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6736" y="7129"/>
              <a:ext cx="5958" cy="2278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7110" y="7857"/>
              <a:ext cx="3118" cy="1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sz="28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含蓄而幽默</a:t>
              </a:r>
              <a:endPara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矩形 7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07440" y="4118520"/>
            <a:ext cx="7253605" cy="613470"/>
          </a:xfrm>
          <a:prstGeom prst="doubleWave">
            <a:avLst/>
          </a:prstGeom>
          <a:solidFill>
            <a:srgbClr val="92D050"/>
          </a:solidFill>
          <a:ln w="952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玩竹节人真有趣，竹节人给我们带来了无穷的乐趣。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4081" y="1619694"/>
            <a:ext cx="7466965" cy="2392216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339933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sz="2600" dirty="0">
                <a:latin typeface="微软雅黑" panose="020B0503020204020204" charset="-122"/>
                <a:ea typeface="微软雅黑" panose="020B0503020204020204" charset="-122"/>
              </a:rPr>
              <a:t>下课时，教室里摆开场子，吸引了</a:t>
            </a:r>
            <a:r>
              <a:rPr lang="zh-CN" sz="2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一圈</a:t>
            </a:r>
            <a:r>
              <a:rPr lang="zh-CN" sz="2600" dirty="0">
                <a:latin typeface="微软雅黑" panose="020B0503020204020204" charset="-122"/>
                <a:ea typeface="微软雅黑" panose="020B0503020204020204" charset="-122"/>
              </a:rPr>
              <a:t>黑脑袋，攒着观战，还</a:t>
            </a:r>
            <a:r>
              <a:rPr lang="zh-CN" sz="2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跺脚拍手，咋咋呼呼</a:t>
            </a:r>
            <a:r>
              <a:rPr lang="zh-CN" sz="2600" dirty="0">
                <a:latin typeface="微软雅黑" panose="020B0503020204020204" charset="-122"/>
                <a:ea typeface="微软雅黑" panose="020B0503020204020204" charset="-122"/>
              </a:rPr>
              <a:t>，好不热闹。常要等老师进来，才知道已经上课，便一哄作鸟兽散。</a:t>
            </a:r>
            <a:endParaRPr lang="zh-CN" altLang="en-US" sz="2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27584" y="1491630"/>
            <a:ext cx="7677785" cy="2640943"/>
          </a:xfrm>
          <a:prstGeom prst="snip2Diag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sz="2600" dirty="0">
                <a:latin typeface="微软雅黑" panose="020B0503020204020204" charset="-122"/>
                <a:ea typeface="微软雅黑" panose="020B0503020204020204" charset="-122"/>
              </a:rPr>
              <a:t>只见老师在他自己的办公桌上，玩着刚才收去的</a:t>
            </a:r>
            <a:r>
              <a:rPr lang="zh-CN" altLang="en-US" sz="2600" dirty="0">
                <a:latin typeface="微软雅黑" panose="020B0503020204020204" charset="-122"/>
                <a:ea typeface="微软雅黑" panose="020B0503020204020204" charset="-122"/>
              </a:rPr>
              <a:t>那</a:t>
            </a:r>
            <a:r>
              <a:rPr lang="zh-CN" sz="2600" dirty="0">
                <a:latin typeface="微软雅黑" panose="020B0503020204020204" charset="-122"/>
                <a:ea typeface="微软雅黑" panose="020B0503020204020204" charset="-122"/>
              </a:rPr>
              <a:t>竹节人。双手在抽屉里扯着线，嘴里念念有词，全神贯注，忘乎所以，一点儿也没注意到我们在偷看。</a:t>
            </a:r>
            <a:endParaRPr lang="zh-CN" altLang="en-US" sz="2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83768" y="3826366"/>
            <a:ext cx="5823585" cy="1049655"/>
            <a:chOff x="1449" y="7053"/>
            <a:chExt cx="9171" cy="2204"/>
          </a:xfrm>
        </p:grpSpPr>
        <p:sp>
          <p:nvSpPr>
            <p:cNvPr id="2" name="文本框 1"/>
            <p:cNvSpPr txBox="1"/>
            <p:nvPr/>
          </p:nvSpPr>
          <p:spPr>
            <a:xfrm>
              <a:off x="3533" y="7973"/>
              <a:ext cx="5900" cy="10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sz="2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老师也很喜欢玩竹节人。</a:t>
              </a:r>
              <a:endPara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" name="图片 2" descr="27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449" y="7053"/>
              <a:ext cx="9171" cy="2204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1600" y="1167594"/>
            <a:ext cx="7344816" cy="362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0090">
              <a:lnSpc>
                <a:spcPct val="150000"/>
              </a:lnSpc>
            </a:pPr>
            <a:r>
              <a:rPr lang="zh-CN" altLang="zh-CN" sz="2600" b="1" dirty="0"/>
              <a:t>这节课我们认识了一种传统玩具——竹节人，知道了它的制作方法、玩法以及在当年曾经给人们带来的无穷乐趣。课下同学们可以从网上搜一搜，看一看，传统玩具还有哪些？你喜欢的玩具是什么，请你选择一种自己最喜欢的玩具介绍给大家听。</a:t>
            </a:r>
            <a:endParaRPr lang="zh-CN" altLang="zh-CN" sz="2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43608" y="2085696"/>
            <a:ext cx="7200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  <a:endParaRPr lang="zh-CN" altLang="en-US" sz="9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7394" y="839152"/>
            <a:ext cx="238444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教学重难点：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03648" y="1696925"/>
            <a:ext cx="6480720" cy="28623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72009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1.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通过学习“竹节人”的制作指南和教别人玩“斗竹节人”游戏的内容，体会传统玩具给人们带来的乐趣。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n-ea"/>
              <a:ea typeface="+mn-ea"/>
              <a:cs typeface="宋体" panose="02010600030101010101" pitchFamily="2" charset="-122"/>
            </a:endParaRPr>
          </a:p>
          <a:p>
            <a:pPr marL="0" marR="0" lvl="0" indent="72009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2. 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能讲述一个有关老师的故事，融入感情，表达看法。</a:t>
            </a:r>
            <a:r>
              <a:rPr kumimoji="0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宋体" panose="02010600030101010101" pitchFamily="2" charset="-122"/>
              </a:rPr>
              <a:t> 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  <a:ea typeface="+mn-ea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7395" y="839153"/>
            <a:ext cx="1958340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走进作者：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47395" y="1573054"/>
            <a:ext cx="8068310" cy="37117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        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范锡林，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1950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年出生于江苏无锡，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1968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年，赴靖江市靖江南村插队务农，后历任靖江团结中学教师，靖江中学教师。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1980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年开始发表作品。著作有中篇传奇集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鱼肠剑之谜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，中篇小说集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秘道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，短篇小说集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避邪铜钱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，散文集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幼年的故事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，短篇集小说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一个与众不同的学生</a:t>
            </a: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ea typeface="宋体" panose="02010600030101010101" pitchFamily="2" charset="-122"/>
              </a:rPr>
              <a:t>等。</a:t>
            </a:r>
            <a:endParaRPr lang="en-US" altLang="zh-CN" sz="2800" dirty="0">
              <a:solidFill>
                <a:schemeClr val="tx1"/>
              </a:solidFill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chemeClr val="tx1"/>
                </a:solidFill>
                <a:ea typeface="宋体" panose="02010600030101010101" pitchFamily="2" charset="-122"/>
              </a:rPr>
              <a:t> 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04850" y="1945005"/>
            <a:ext cx="8097520" cy="20621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豁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凛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疙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瘩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棍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悟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裁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筹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endParaRPr lang="zh-CN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橡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雕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跺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颓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沮</a:t>
            </a:r>
            <a:r>
              <a:rPr 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趴</a:t>
            </a:r>
            <a:r>
              <a:rPr lang="en-US" altLang="zh-CN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屉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8786" y="814864"/>
            <a:ext cx="197297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朗读字词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2270" y="2682716"/>
            <a:ext cx="735808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 err="1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xiàng</a:t>
            </a:r>
            <a:r>
              <a:rPr lang="en-US" altLang="zh-CN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  </a:t>
            </a:r>
            <a:r>
              <a:rPr lang="zh-CN" altLang="en-US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diāo   duò  </a:t>
            </a:r>
            <a:r>
              <a:rPr lang="en-US" altLang="zh-CN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tuí    </a:t>
            </a:r>
            <a:r>
              <a:rPr lang="zh-CN" altLang="en-US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jǔ     pā     </a:t>
            </a:r>
            <a:r>
              <a:rPr lang="en-US" altLang="zh-CN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tì</a:t>
            </a:r>
            <a:endParaRPr lang="zh-CN" altLang="en-US" sz="2800" b="1" dirty="0">
              <a:solidFill>
                <a:srgbClr val="FF66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1560" y="147447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huō</a:t>
            </a:r>
            <a:r>
              <a:rPr lang="zh-CN" altLang="en-US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   lǐn    gē    d</a:t>
            </a:r>
            <a:r>
              <a:rPr lang="en-US" altLang="zh-CN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a</a:t>
            </a:r>
            <a:r>
              <a:rPr lang="zh-CN" altLang="en-US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  <a:sym typeface="+mn-ea"/>
              </a:rPr>
              <a:t>   gùn  wù    </a:t>
            </a:r>
            <a:r>
              <a:rPr lang="zh-CN" altLang="en-US" sz="2800" b="1" dirty="0">
                <a:solidFill>
                  <a:srgbClr val="FF6600"/>
                </a:solidFill>
                <a:latin typeface="方正舒体" panose="02010601030101010101" charset="-122"/>
                <a:ea typeface="方正舒体" panose="02010601030101010101" charset="-122"/>
              </a:rPr>
              <a:t>cái   chóu </a:t>
            </a:r>
            <a:endParaRPr lang="zh-CN" altLang="en-US" sz="2800" b="1" dirty="0">
              <a:solidFill>
                <a:srgbClr val="FF6600"/>
              </a:solidFill>
              <a:latin typeface="方正舒体" panose="02010601030101010101" charset="-122"/>
              <a:ea typeface="方正舒体" panose="0201060103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50516" y="4011910"/>
            <a:ext cx="3632835" cy="919401"/>
          </a:xfrm>
          <a:prstGeom prst="wedgeRoundRectCallout">
            <a:avLst>
              <a:gd name="adj1" fmla="val -66011"/>
              <a:gd name="adj2" fmla="val -22004"/>
              <a:gd name="adj3" fmla="val 16667"/>
            </a:avLst>
          </a:prstGeom>
          <a:solidFill>
            <a:srgbClr val="00B0F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说一说自己识记生字字音字形的好方法？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图片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02085" y="4027710"/>
            <a:ext cx="1209675" cy="7762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771650" y="2006917"/>
            <a:ext cx="6184900" cy="20621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威风凛凛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别出心裁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endParaRPr lang="en-US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en-US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技高一筹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鏖战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沮丧</a:t>
            </a:r>
            <a:r>
              <a:rPr lang="en-US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3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悻悻</a:t>
            </a:r>
            <a:endParaRPr lang="zh-CN" altLang="en-US" sz="3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朗读字词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3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79220" y="1485424"/>
            <a:ext cx="5897880" cy="2588895"/>
          </a:xfrm>
          <a:prstGeom prst="rect">
            <a:avLst/>
          </a:prstGeom>
        </p:spPr>
      </p:pic>
      <p:pic>
        <p:nvPicPr>
          <p:cNvPr id="6" name="图片 5" descr="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00000" flipH="1">
            <a:off x="6377305" y="690563"/>
            <a:ext cx="2266950" cy="14020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字词讲解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0264" y="1545636"/>
            <a:ext cx="6401514" cy="550962"/>
          </a:xfrm>
          <a:prstGeom prst="snip2Diag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威风凛凛：形容声势或气派使人敬畏、恐惧。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10265" y="2193708"/>
            <a:ext cx="4847749" cy="550962"/>
          </a:xfrm>
          <a:prstGeom prst="snip2DiagRect">
            <a:avLst/>
          </a:prstGeom>
          <a:solidFill>
            <a:srgbClr val="23FD28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别出心裁：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独创一格，与众不同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3608" y="2787774"/>
            <a:ext cx="4847749" cy="550962"/>
          </a:xfrm>
          <a:prstGeom prst="snip2DiagRect">
            <a:avLst/>
          </a:prstGeom>
          <a:solidFill>
            <a:srgbClr val="FF99FF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技高一筹：技艺比别人高出一截。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37280" y="3435846"/>
            <a:ext cx="3134403" cy="550962"/>
          </a:xfrm>
          <a:prstGeom prst="snip2Diag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鏖战：激烈的战斗。</a:t>
            </a:r>
            <a:r>
              <a:rPr 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3569" y="3508441"/>
            <a:ext cx="3134403" cy="550962"/>
          </a:xfrm>
          <a:prstGeom prst="snip2Diag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沮丧：灰心，失望。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04854" y="4193482"/>
            <a:ext cx="4847749" cy="550962"/>
          </a:xfrm>
          <a:prstGeom prst="snip2Diag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悻悻：形容怨恨失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愤怒</a:t>
            </a:r>
            <a:r>
              <a:rPr 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落的样子。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探究学习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601" y="1804035"/>
            <a:ext cx="7074813" cy="624423"/>
          </a:xfrm>
          <a:prstGeom prst="snip2Diag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写出竹节人制作指南，教别人玩这种玩具。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4846" y="2693670"/>
            <a:ext cx="7291531" cy="624423"/>
          </a:xfrm>
          <a:prstGeom prst="snip2Diag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体会竹节人给人们带来的快乐，说给大家听。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6600" y="3632359"/>
            <a:ext cx="5624632" cy="624423"/>
          </a:xfrm>
          <a:prstGeom prst="snip2Diag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sz="2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讲一个有关老师和竹节人的故事。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85" y="1179671"/>
            <a:ext cx="9051290" cy="36963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8785" y="814864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83568" y="1540986"/>
            <a:ext cx="8028250" cy="3046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竹节人制作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指</a:t>
            </a: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南：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（1）把毛笔杆（细竹竿）锯成约一寸长的一截，作为竹节人的脑袋和身躯。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（2）在这一截上端留出脑袋，接下来的地方钻一对小眼，预备装手臂。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（3）锯出八截短的，作为竹节人的四肢。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（4）把这些截按人体的形状摆好，然后用一根结实的线绳依次穿起来。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8785" y="772636"/>
            <a:ext cx="1910715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charset="-122"/>
                <a:ea typeface="微软雅黑" panose="020B0503020204020204" charset="-122"/>
              </a:rPr>
              <a:t>梳理脉络</a:t>
            </a: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78840" y="1653577"/>
            <a:ext cx="7647305" cy="26463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竹节人给人们带来的乐趣：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（1）利用破课桌玩竹节人，破课桌变成了古战场。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（2）玩出种种花样：一个竹节人独自表演；两个在一起搏斗；线被卡住，竹节人变成呆子；制作成孙悟空；装扮成窦尔敦；佩戴偃月刀，手持蛇矛枪的武士。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（3）课下玩，课上也玩。</a:t>
            </a:r>
            <a:endParaRPr lang="zh-CN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（4）老师也会玩得津津有味。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图片1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9989" y="1597218"/>
            <a:ext cx="8087995" cy="30627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6012160" y="195486"/>
            <a:ext cx="3131840" cy="7020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1461</Words>
  <Application>WPS 演示</Application>
  <PresentationFormat>全屏显示(16:9)</PresentationFormat>
  <Paragraphs>111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微软雅黑</vt:lpstr>
      <vt:lpstr>方正舒体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416</cp:revision>
  <dcterms:created xsi:type="dcterms:W3CDTF">2013-11-14T01:26:00Z</dcterms:created>
  <dcterms:modified xsi:type="dcterms:W3CDTF">2021-11-04T13:15:07Z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2E026D2E878546ED81167B03B8F73DAE</vt:lpwstr>
  </property>
</Properties>
</file>