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5" r:id="rId3"/>
    <p:sldId id="256" r:id="rId5"/>
    <p:sldId id="257" r:id="rId6"/>
    <p:sldId id="258" r:id="rId7"/>
    <p:sldId id="259" r:id="rId8"/>
    <p:sldId id="260" r:id="rId9"/>
    <p:sldId id="269" r:id="rId10"/>
    <p:sldId id="268" r:id="rId11"/>
    <p:sldId id="271" r:id="rId12"/>
    <p:sldId id="272" r:id="rId13"/>
    <p:sldId id="274" r:id="rId14"/>
    <p:sldId id="273" r:id="rId15"/>
    <p:sldId id="277" r:id="rId16"/>
    <p:sldId id="275" r:id="rId17"/>
    <p:sldId id="261" r:id="rId18"/>
    <p:sldId id="278" r:id="rId19"/>
    <p:sldId id="279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0" d="100"/>
          <a:sy n="10" d="100"/>
        </p:scale>
        <p:origin x="156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42C371A-6EF2-40D1-AFBB-D03519BC68B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409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22530" name="备注占位符 2"/>
          <p:cNvSpPr>
            <a:spLocks noGrp="1"/>
          </p:cNvSpPr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 eaLnBrk="1" hangingPunct="1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22531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anchor="b" anchorCtr="0"/>
          <a:p>
            <a:pPr lvl="0" algn="r" eaLnBrk="1" hangingPunct="1"/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457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662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662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867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072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276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277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481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86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3686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14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614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819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024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2289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2290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7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4338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6386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8433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18434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1" name="幻灯片图像占位符 1"/>
          <p:cNvSpPr/>
          <p:nvPr>
            <p:ph type="sldImg"/>
          </p:nvPr>
        </p:nvSpPr>
        <p:spPr>
          <a:ln>
            <a:solidFill>
              <a:srgbClr val="000000"/>
            </a:solidFill>
          </a:ln>
        </p:spPr>
      </p:sp>
      <p:sp>
        <p:nvSpPr>
          <p:cNvPr id="20482" name="文本占位符 2"/>
          <p:cNvSpPr/>
          <p:nvPr>
            <p:ph type="body"/>
          </p:nvPr>
        </p:nvSpPr>
        <p:spPr>
          <a:noFill/>
          <a:ln>
            <a:noFill/>
          </a:ln>
        </p:spPr>
        <p:txBody>
          <a:bodyPr lIns="91440" tIns="45720" rIns="91440" bIns="45720" anchor="t" anchorCtr="0"/>
          <a:p>
            <a:pPr lvl="0"/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D5012988-A466-4CF5-952C-0074DF045AE1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fontAlgn="base" hangingPunct="1"/>
            <a:fld id="{9A0DB2DC-4C9A-4742-B13C-FB6460FD3503}" type="slidenum">
              <a:rPr lang="zh-CN" altLang="en-US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3" name="内容占位符 7" descr="14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7292975"/>
          </a:xfrm>
          <a:ln/>
        </p:spPr>
      </p:pic>
      <p:sp>
        <p:nvSpPr>
          <p:cNvPr id="5" name="矩形 4"/>
          <p:cNvSpPr/>
          <p:nvPr/>
        </p:nvSpPr>
        <p:spPr>
          <a:xfrm>
            <a:off x="-2547857" y="1643046"/>
            <a:ext cx="9918700" cy="9220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            </a:t>
            </a:r>
            <a:r>
              <a:rPr kumimoji="0" lang="zh-CN" altLang="en-US" sz="54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六年级上册作文指导课</a:t>
            </a:r>
            <a:endParaRPr kumimoji="0" lang="zh-CN" altLang="en-US" sz="54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86045" y="3357559"/>
            <a:ext cx="4031875" cy="101566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半命题作文</a:t>
            </a:r>
            <a:endParaRPr kumimoji="0" lang="zh-CN" altLang="en-US" sz="6000" b="1" i="0" u="none" strike="noStrike" kern="1200" cap="none" spc="0" normalizeH="0" baseline="0" noProof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5" name="图片 8" descr="2011052107192595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571500" y="857250"/>
            <a:ext cx="8143875" cy="50165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步骤三：由题目确定中心</a:t>
            </a:r>
            <a:endParaRPr lang="zh-CN" altLang="en-US" sz="40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例：</a:t>
            </a: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我学会了珍惜时间</a:t>
            </a: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既然是学会，肯定是之前不知道或不了解珍惜时间，那你有没有不珍惜时间的经历呢？那你又是怎么做的呢？在这个过程中，是什么使你的观念发生了变化？（或是谁教会你珍惜时间的？）你的收获如何？</a:t>
            </a:r>
            <a:endParaRPr lang="zh-CN" altLang="en-US" sz="4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38" y="5643563"/>
            <a:ext cx="5357812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40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553" name="图片 8" descr="u=3987812131,555792997&amp;fm=52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3554" name="Text Box 2"/>
          <p:cNvSpPr txBox="1"/>
          <p:nvPr/>
        </p:nvSpPr>
        <p:spPr>
          <a:xfrm>
            <a:off x="714375" y="928688"/>
            <a:ext cx="8001000" cy="47688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r>
              <a:rPr lang="zh-CN" altLang="en-US" sz="4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例：请从“自身、家庭、学校、社会、自然”等选材角度中任选一个角度，为“</a:t>
            </a:r>
            <a:r>
              <a:rPr lang="zh-CN" altLang="en-US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生活因</a:t>
            </a:r>
            <a:r>
              <a:rPr lang="en-US" altLang="zh-CN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___</a:t>
            </a:r>
            <a:r>
              <a:rPr lang="zh-CN" altLang="en-US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而精彩</a:t>
            </a:r>
            <a:r>
              <a:rPr lang="zh-CN" altLang="en-US" sz="44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”选材。</a:t>
            </a:r>
            <a:endParaRPr lang="zh-CN" altLang="en-US" sz="44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要求：用一句话概括你所选择的材料。</a:t>
            </a:r>
            <a:endParaRPr lang="zh-CN" altLang="en-US" sz="44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1793069" y="214287"/>
            <a:ext cx="9429749" cy="92202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          </a:t>
            </a:r>
            <a:r>
              <a:rPr kumimoji="0" lang="zh-CN" altLang="en-US" sz="5400" b="1" i="0" u="none" strike="noStrike" kern="1200" cap="none" spc="0" normalizeH="0" baseline="0" noProof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  <a:sym typeface="+mn-ea"/>
              </a:rPr>
              <a:t>步骤四：围绕中心选材。</a:t>
            </a:r>
            <a:endParaRPr kumimoji="0" lang="zh-CN" altLang="en-US" sz="5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3333FF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1" name="图片 10" descr="3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2" name="图片 9" descr="3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642938" y="357188"/>
            <a:ext cx="54292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步骤五：列出写作提纲</a:t>
            </a:r>
            <a:endParaRPr lang="zh-CN" altLang="en-US" sz="4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375" y="1500188"/>
            <a:ext cx="7643813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示例</a:t>
            </a:r>
            <a:r>
              <a:rPr lang="en-US" altLang="zh-CN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：</a:t>
            </a:r>
            <a:r>
              <a:rPr lang="en-US" altLang="zh-CN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我学会了珍惜时间</a:t>
            </a:r>
            <a:r>
              <a:rPr lang="en-US" altLang="zh-CN" sz="40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endParaRPr lang="zh-CN" altLang="en-US" sz="40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" y="2428875"/>
            <a:ext cx="821531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开头：运用名言或修辞开头（略）</a:t>
            </a:r>
            <a:endParaRPr lang="zh-CN" altLang="en-US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3" y="3929063"/>
            <a:ext cx="821531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中间：</a:t>
            </a:r>
            <a:endParaRPr lang="zh-CN" altLang="en-US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38" y="5429250"/>
            <a:ext cx="821531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结尾：呼应开头，点明中心（略）</a:t>
            </a:r>
            <a:endParaRPr lang="zh-CN" altLang="en-US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AutoShape 28"/>
          <p:cNvSpPr/>
          <p:nvPr/>
        </p:nvSpPr>
        <p:spPr>
          <a:xfrm>
            <a:off x="1928813" y="3571875"/>
            <a:ext cx="142875" cy="1571625"/>
          </a:xfrm>
          <a:prstGeom prst="leftBrace">
            <a:avLst>
              <a:gd name="adj1" fmla="val 141115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3125" y="3500438"/>
            <a:ext cx="6643688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做作业不珍惜时间的经历（详）</a:t>
            </a:r>
            <a:endParaRPr lang="zh-CN" altLang="en-US" sz="2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25" y="4071938"/>
            <a:ext cx="6286500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妈妈的教育改变了看法（详）</a:t>
            </a:r>
            <a:endParaRPr lang="zh-CN" altLang="en-US" sz="2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14563" y="4643438"/>
            <a:ext cx="4143375" cy="5238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800" b="1" dirty="0">
                <a:latin typeface="Calibri" panose="020F0502020204030204" pitchFamily="34" charset="0"/>
                <a:ea typeface="宋体" panose="02010600030101010101" pitchFamily="2" charset="-122"/>
              </a:rPr>
              <a:t>我学会了珍惜时间（略）</a:t>
            </a:r>
            <a:endParaRPr lang="zh-CN" altLang="en-US" sz="28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6" name="AutoShape 27"/>
          <p:cNvSpPr/>
          <p:nvPr/>
        </p:nvSpPr>
        <p:spPr>
          <a:xfrm>
            <a:off x="7072313" y="3571875"/>
            <a:ext cx="214312" cy="1714500"/>
          </a:xfrm>
          <a:prstGeom prst="rightBrace">
            <a:avLst>
              <a:gd name="adj1" fmla="val 41592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58063" y="3429000"/>
            <a:ext cx="1428750" cy="20621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具体事例表现中心（详</a:t>
            </a:r>
            <a:r>
              <a:rPr lang="zh-CN" altLang="en-US" sz="32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endParaRPr lang="zh-CN" altLang="en-US" sz="32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2" grpId="0" animBg="1"/>
      <p:bldP spid="13" grpId="0"/>
      <p:bldP spid="14" grpId="0"/>
      <p:bldP spid="15" grpId="0"/>
      <p:bldP spid="16" grpId="0" animBg="1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49" name="图片 10" descr="3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6901" name="Text Box 5"/>
          <p:cNvSpPr txBox="1"/>
          <p:nvPr/>
        </p:nvSpPr>
        <p:spPr>
          <a:xfrm>
            <a:off x="2071688" y="571500"/>
            <a:ext cx="5329237" cy="7016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例</a:t>
            </a:r>
            <a:r>
              <a:rPr lang="en-US" altLang="zh-CN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：</a:t>
            </a:r>
            <a:r>
              <a:rPr lang="zh-CN" altLang="en-US" sz="4000" b="1" u="sng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成长的</a:t>
            </a:r>
            <a:r>
              <a:rPr lang="zh-CN" altLang="en-US" sz="4000" b="1" dirty="0">
                <a:solidFill>
                  <a:schemeClr val="hlin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烦恼</a:t>
            </a:r>
            <a:endParaRPr lang="zh-CN" altLang="en-US" sz="4000" b="1" dirty="0">
              <a:solidFill>
                <a:schemeClr val="hlin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02" name="Text Box 6"/>
          <p:cNvSpPr txBox="1"/>
          <p:nvPr/>
        </p:nvSpPr>
        <p:spPr>
          <a:xfrm>
            <a:off x="900113" y="1412875"/>
            <a:ext cx="7416800" cy="641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1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、开头：运用修辞开头，简洁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03" name="Text Box 7"/>
          <p:cNvSpPr txBox="1"/>
          <p:nvPr/>
        </p:nvSpPr>
        <p:spPr>
          <a:xfrm>
            <a:off x="900113" y="2781300"/>
            <a:ext cx="2808287" cy="17399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2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、通过具体事例来反映烦恼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04" name="Text Box 8"/>
          <p:cNvSpPr txBox="1"/>
          <p:nvPr/>
        </p:nvSpPr>
        <p:spPr>
          <a:xfrm>
            <a:off x="3929063" y="2500313"/>
            <a:ext cx="2714625" cy="20621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anose="020F0502020204030204" pitchFamily="34" charset="0"/>
                <a:ea typeface="宋体" panose="02010600030101010101" pitchFamily="2" charset="-122"/>
              </a:rPr>
              <a:t>比成绩（详）</a:t>
            </a:r>
            <a:endParaRPr lang="zh-CN" altLang="en-US" sz="32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anose="020F0502020204030204" pitchFamily="34" charset="0"/>
                <a:ea typeface="宋体" panose="02010600030101010101" pitchFamily="2" charset="-122"/>
              </a:rPr>
              <a:t>比挑食（详）</a:t>
            </a:r>
            <a:endParaRPr lang="en-US" altLang="zh-CN" sz="3200" b="1" dirty="0">
              <a:latin typeface="Calibri" panose="020F0502020204030204" pitchFamily="34" charset="0"/>
              <a:ea typeface="宋体" panose="02010600030101010101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Calibri" panose="020F0502020204030204" pitchFamily="34" charset="0"/>
                <a:ea typeface="宋体" panose="02010600030101010101" pitchFamily="2" charset="-122"/>
              </a:rPr>
              <a:t>比听话（略）</a:t>
            </a:r>
            <a:endParaRPr lang="zh-CN" altLang="en-US" sz="32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06" name="Text Box 10"/>
          <p:cNvSpPr txBox="1"/>
          <p:nvPr/>
        </p:nvSpPr>
        <p:spPr>
          <a:xfrm>
            <a:off x="6929438" y="3071813"/>
            <a:ext cx="2016125" cy="13112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Calibri" panose="020F0502020204030204" pitchFamily="34" charset="0"/>
                <a:ea typeface="宋体" panose="02010600030101010101" pitchFamily="2" charset="-122"/>
              </a:rPr>
              <a:t>总之什么都比</a:t>
            </a:r>
            <a:endParaRPr lang="zh-CN" altLang="en-US" sz="40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07" name="Text Box 11"/>
          <p:cNvSpPr txBox="1"/>
          <p:nvPr/>
        </p:nvSpPr>
        <p:spPr>
          <a:xfrm>
            <a:off x="900113" y="5084763"/>
            <a:ext cx="7921625" cy="11906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3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、结尾</a:t>
            </a: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: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体会妈妈的苦心，告诫天下父母，请理解孩子。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23" name="AutoShape 27"/>
          <p:cNvSpPr/>
          <p:nvPr/>
        </p:nvSpPr>
        <p:spPr>
          <a:xfrm>
            <a:off x="6715125" y="2428875"/>
            <a:ext cx="87313" cy="2151063"/>
          </a:xfrm>
          <a:prstGeom prst="rightBrace">
            <a:avLst>
              <a:gd name="adj1" fmla="val 41288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336924" name="AutoShape 28"/>
          <p:cNvSpPr/>
          <p:nvPr/>
        </p:nvSpPr>
        <p:spPr>
          <a:xfrm>
            <a:off x="3714750" y="2500313"/>
            <a:ext cx="74613" cy="2079625"/>
          </a:xfrm>
          <a:prstGeom prst="leftBrace">
            <a:avLst>
              <a:gd name="adj1" fmla="val 140780"/>
              <a:gd name="adj2" fmla="val 50000"/>
            </a:avLst>
          </a:prstGeom>
          <a:noFill/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69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6901">
                                            <p:txEl>
                                              <p:char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690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6902">
                                            <p:txEl>
                                              <p:charRg st="0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6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36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36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69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69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69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369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369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903" grpId="0"/>
      <p:bldP spid="336904" grpId="0"/>
      <p:bldP spid="336906" grpId="0"/>
      <p:bldP spid="336907" grpId="0"/>
      <p:bldP spid="336923" grpId="0" animBg="1"/>
      <p:bldP spid="33692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7" name="图片 3" descr="u=470130724,4166600081&amp;fm=52&amp;gp=0.jpg"/>
          <p:cNvPicPr>
            <a:picLocks noChangeAspect="1"/>
          </p:cNvPicPr>
          <p:nvPr/>
        </p:nvPicPr>
        <p:blipFill>
          <a:blip r:embed="rId1"/>
          <a:srcRect b="8694"/>
          <a:stretch>
            <a:fillRect/>
          </a:stretch>
        </p:blipFill>
        <p:spPr>
          <a:xfrm>
            <a:off x="0" y="0"/>
            <a:ext cx="9144000" cy="62611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428596" y="428604"/>
            <a:ext cx="644599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写好半命题作文步骤</a:t>
            </a:r>
            <a:endParaRPr kumimoji="0" lang="zh-CN" altLang="en-US" sz="5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88" y="1500188"/>
            <a:ext cx="5715000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步骤一：审题，弄清题意</a:t>
            </a:r>
            <a:endParaRPr lang="zh-CN" altLang="en-US" sz="36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50" y="2214563"/>
            <a:ext cx="557212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步骤二：补充好题目</a:t>
            </a:r>
            <a:endParaRPr lang="zh-CN" altLang="en-US" sz="40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88" y="2928938"/>
            <a:ext cx="60007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步骤三：由题目确定中心</a:t>
            </a:r>
            <a:endParaRPr lang="zh-CN" altLang="en-US" sz="40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3571875"/>
            <a:ext cx="5357813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步骤四：围绕中心选材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。</a:t>
            </a:r>
            <a:endParaRPr lang="zh-CN" altLang="en-US" sz="4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28688" y="4214813"/>
            <a:ext cx="5429250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步骤五：列出写作提纲</a:t>
            </a:r>
            <a:endParaRPr lang="zh-CN" altLang="en-US" sz="40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5" name="图片 5" descr="2011051707535784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00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6" name="TextBox 3"/>
          <p:cNvSpPr txBox="1"/>
          <p:nvPr/>
        </p:nvSpPr>
        <p:spPr>
          <a:xfrm>
            <a:off x="285750" y="1000125"/>
            <a:ext cx="8643938" cy="56324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      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在小学六年的学习生活中，总有一些人在我们的记忆中绘制不去，总有一些事不经意间又涌上我们的心头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所有这些，都曾经滋润过我们的心灵，使生活变得更加生动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请以“留在心底的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——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”（人，眼神、话语、笑容、掌声、感动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）为题，运用本课所学的知识，写一篇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450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字左右的文章。</a:t>
            </a:r>
            <a:endParaRPr lang="en-US" altLang="zh-CN" sz="36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要求：</a:t>
            </a:r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、内容具体，写出真情实感。</a:t>
            </a:r>
            <a:endParaRPr lang="en-US" altLang="zh-CN" sz="36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           2</a:t>
            </a:r>
            <a:r>
              <a:rPr lang="zh-CN" altLang="en-US" sz="3600" b="1" dirty="0">
                <a:solidFill>
                  <a:srgbClr val="3333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、文中不出现真实的人名、校名。</a:t>
            </a:r>
            <a:endParaRPr lang="zh-CN" altLang="en-US" sz="36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42908" y="0"/>
            <a:ext cx="2271778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训练台</a:t>
            </a:r>
            <a:endParaRPr kumimoji="0" lang="zh-CN" altLang="en-US" sz="5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图片 3" descr="u=53985290,1827717612&amp;fm=52&amp;gp=0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724502" y="428602"/>
            <a:ext cx="2014221" cy="11988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作业</a:t>
            </a:r>
            <a:endParaRPr kumimoji="0" lang="zh-CN" altLang="en-US" sz="72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33795" name="TextBox 5"/>
          <p:cNvSpPr txBox="1"/>
          <p:nvPr/>
        </p:nvSpPr>
        <p:spPr>
          <a:xfrm>
            <a:off x="714375" y="1928813"/>
            <a:ext cx="8143875" cy="30464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en-US" altLang="zh-CN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、运用本课所学，为</a:t>
            </a:r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《___</a:t>
            </a:r>
            <a:r>
              <a:rPr lang="zh-CN" altLang="en-US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让生活更美好</a:t>
            </a:r>
            <a:r>
              <a:rPr lang="en-US" altLang="zh-CN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4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拟写写作提纲，并写一篇文章。</a:t>
            </a:r>
            <a:endParaRPr lang="zh-CN" altLang="en-US" sz="48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5841" name="内容占位符 2"/>
          <p:cNvSpPr>
            <a:spLocks noGrp="1"/>
          </p:cNvSpPr>
          <p:nvPr>
            <p:ph idx="1"/>
          </p:nvPr>
        </p:nvSpPr>
        <p:spPr>
          <a:xfrm>
            <a:off x="661988" y="260350"/>
            <a:ext cx="7886700" cy="5848350"/>
          </a:xfrm>
          <a:ln/>
        </p:spPr>
        <p:txBody>
          <a:bodyPr vert="horz" wrap="square" lIns="91440" tIns="45720" rIns="91440" bIns="45720" anchor="t" anchorCtr="0"/>
          <a:p>
            <a:pPr eaLnBrk="1" latinLnBrk="1" hangingPunct="1"/>
            <a:r>
              <a:rPr lang="en-US" altLang="zh-CN" sz="100" dirty="0">
                <a:solidFill>
                  <a:schemeClr val="bg1"/>
                </a:solidFill>
              </a:rPr>
              <a:t>1</a:t>
            </a:r>
            <a:r>
              <a:rPr lang="zh-CN" altLang="en-US" sz="100" dirty="0">
                <a:solidFill>
                  <a:schemeClr val="bg1"/>
                </a:solidFill>
              </a:rPr>
              <a:t>、只要有坚强的意志力，就自然而然地会有能耐、机灵和知识。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</a:t>
            </a:r>
            <a:r>
              <a:rPr lang="zh-CN" altLang="en-US" sz="100" dirty="0">
                <a:solidFill>
                  <a:schemeClr val="bg1"/>
                </a:solidFill>
              </a:rPr>
              <a:t>、你们应该培养对自己，对自己的力量的信心，百这种信心是靠克服障碍，培养意志和锻炼意志而获得的。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3</a:t>
            </a:r>
            <a:r>
              <a:rPr lang="zh-CN" altLang="en-US" sz="100" dirty="0">
                <a:solidFill>
                  <a:schemeClr val="bg1"/>
                </a:solidFill>
              </a:rPr>
              <a:t>、坚强的信念能赢得强者的心，并使他们变得更坚强。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4</a:t>
            </a:r>
            <a:r>
              <a:rPr lang="zh-CN" altLang="en-US" sz="100" dirty="0">
                <a:solidFill>
                  <a:schemeClr val="bg1"/>
                </a:solidFill>
              </a:rPr>
              <a:t>、天行健，君子以自强不息。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5</a:t>
            </a:r>
            <a:r>
              <a:rPr lang="zh-CN" altLang="en-US" sz="100" dirty="0">
                <a:solidFill>
                  <a:schemeClr val="bg1"/>
                </a:solidFill>
              </a:rPr>
              <a:t>、有百折不挠的信念的所支持的人的意志，比那些似乎是无敌的物质力量有更强大的威力。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6</a:t>
            </a:r>
            <a:r>
              <a:rPr lang="zh-CN" altLang="en-US" sz="100" dirty="0">
                <a:solidFill>
                  <a:schemeClr val="bg1"/>
                </a:solidFill>
              </a:rPr>
              <a:t>、永远没有人力可以击退一个坚决强毅的希望。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7</a:t>
            </a:r>
            <a:r>
              <a:rPr lang="zh-CN" altLang="en-US" sz="100" dirty="0">
                <a:solidFill>
                  <a:schemeClr val="bg1"/>
                </a:solidFill>
              </a:rPr>
              <a:t>、意大利有一句谚语：对一个歌手的要求，首先是嗓子、嗓子和嗓子</a:t>
            </a:r>
            <a:r>
              <a:rPr lang="en-US" altLang="zh-CN" sz="100" dirty="0">
                <a:solidFill>
                  <a:schemeClr val="bg1"/>
                </a:solidFill>
              </a:rPr>
              <a:t>……</a:t>
            </a:r>
            <a:r>
              <a:rPr lang="zh-CN" altLang="en-US" sz="100" dirty="0">
                <a:solidFill>
                  <a:schemeClr val="bg1"/>
                </a:solidFill>
              </a:rPr>
              <a:t>我现在按照这一公式拙劣地摹仿为：对一个要成为不负于高尔基所声称的那种“人”的要求，首先是意志、意志和意志。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8</a:t>
            </a:r>
            <a:r>
              <a:rPr lang="zh-CN" altLang="en-US" sz="100" dirty="0">
                <a:solidFill>
                  <a:schemeClr val="bg1"/>
                </a:solidFill>
              </a:rPr>
              <a:t>、执着追求并从中得到最大快乐的人，才是成功者。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9</a:t>
            </a:r>
            <a:r>
              <a:rPr lang="zh-CN" altLang="en-US" sz="100" dirty="0">
                <a:solidFill>
                  <a:schemeClr val="bg1"/>
                </a:solidFill>
              </a:rPr>
              <a:t>、三军可夺帅也，匹夫不可夺志也。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10</a:t>
            </a:r>
            <a:r>
              <a:rPr lang="zh-CN" altLang="en-US" sz="100" dirty="0">
                <a:solidFill>
                  <a:schemeClr val="bg1"/>
                </a:solidFill>
              </a:rPr>
              <a:t>、发现者，尤其是一个初出茅庐的年轻发现者，需要勇气才能无视他人的冷漠和怀疑，才能坚持自己发现的意志，并把研究继续下去。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11</a:t>
            </a:r>
            <a:r>
              <a:rPr lang="zh-CN" altLang="en-US" sz="100" dirty="0">
                <a:solidFill>
                  <a:schemeClr val="bg1"/>
                </a:solidFill>
              </a:rPr>
              <a:t>、我的本质不是我的意志的结果，相反，我的意志是我的本质的结果，因为我先有存在，后有意志，存在可以没有意志，但是没有存在就没有意志。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12</a:t>
            </a:r>
            <a:r>
              <a:rPr lang="zh-CN" altLang="en-US" sz="100" dirty="0">
                <a:solidFill>
                  <a:schemeClr val="bg1"/>
                </a:solidFill>
              </a:rPr>
              <a:t>、公共的利益，人类的福利，可以使可憎的工作变为可贵，只有开明人士才能知道克服困难所需要的热忱。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13</a:t>
            </a:r>
            <a:r>
              <a:rPr lang="zh-CN" altLang="en-US" sz="100" dirty="0">
                <a:solidFill>
                  <a:schemeClr val="bg1"/>
                </a:solidFill>
              </a:rPr>
              <a:t>、立志用功如种树然，方其根芽，犹未有干；及其有干，尚未有枝；枝而后叶，叶而后花。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14</a:t>
            </a:r>
            <a:r>
              <a:rPr lang="zh-CN" altLang="en-US" sz="100" dirty="0">
                <a:solidFill>
                  <a:schemeClr val="bg1"/>
                </a:solidFill>
              </a:rPr>
              <a:t>、意志的出现不是对愿望的否定，而是把愿望合并和提升到一个更高的意识水平上。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15</a:t>
            </a:r>
            <a:r>
              <a:rPr lang="zh-CN" altLang="en-US" sz="100" dirty="0">
                <a:solidFill>
                  <a:schemeClr val="bg1"/>
                </a:solidFill>
              </a:rPr>
              <a:t>、无论是美女的歌声，还是鬓狗的狂吠，无论是鳄鱼的眼泪，还是恶狼的嚎叫，都不会使我动摇。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16</a:t>
            </a:r>
            <a:r>
              <a:rPr lang="zh-CN" altLang="en-US" sz="100" dirty="0">
                <a:solidFill>
                  <a:schemeClr val="bg1"/>
                </a:solidFill>
              </a:rPr>
              <a:t>、即使遇到了不幸的灾难，已经开始了的事情决不放弃。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17</a:t>
            </a:r>
            <a:r>
              <a:rPr lang="zh-CN" altLang="en-US" sz="100" dirty="0">
                <a:solidFill>
                  <a:schemeClr val="bg1"/>
                </a:solidFill>
              </a:rPr>
              <a:t>、最可怕的敌人，就是没有坚强的信念。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18</a:t>
            </a:r>
            <a:r>
              <a:rPr lang="zh-CN" altLang="en-US" sz="100" dirty="0">
                <a:solidFill>
                  <a:schemeClr val="bg1"/>
                </a:solidFill>
              </a:rPr>
              <a:t>、既然我已经踏上这条道路，那么，任何东西都不应妨碍我沿着这条路走下去。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19</a:t>
            </a:r>
            <a:r>
              <a:rPr lang="zh-CN" altLang="en-US" sz="100" dirty="0">
                <a:solidFill>
                  <a:schemeClr val="bg1"/>
                </a:solidFill>
              </a:rPr>
              <a:t>、意志若是屈从，不论程度如何，它都帮助了暴力。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20</a:t>
            </a:r>
            <a:r>
              <a:rPr lang="zh-CN" altLang="en-US" sz="100" dirty="0">
                <a:solidFill>
                  <a:schemeClr val="bg1"/>
                </a:solidFill>
              </a:rPr>
              <a:t>、有了坚定的意志，就等于给双脚添了一对翅膀。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21</a:t>
            </a:r>
            <a:r>
              <a:rPr lang="zh-CN" altLang="en-US" sz="100" dirty="0">
                <a:solidFill>
                  <a:schemeClr val="bg1"/>
                </a:solidFill>
              </a:rPr>
              <a:t>、意志坚强，就会战胜恶运。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22</a:t>
            </a:r>
            <a:r>
              <a:rPr lang="zh-CN" altLang="en-US" sz="100" dirty="0">
                <a:solidFill>
                  <a:schemeClr val="bg1"/>
                </a:solidFill>
              </a:rPr>
              <a:t>、只有刚强的人，才有神圣的意志，凡是战斗的人，才能取得胜利。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23</a:t>
            </a:r>
            <a:r>
              <a:rPr lang="zh-CN" altLang="en-US" sz="100" dirty="0">
                <a:solidFill>
                  <a:schemeClr val="bg1"/>
                </a:solidFill>
              </a:rPr>
              <a:t>、卓越的人的一大优点是：在不利和艰难的遭遇里百折不挠。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24</a:t>
            </a:r>
            <a:r>
              <a:rPr lang="zh-CN" altLang="en-US" sz="100" dirty="0">
                <a:solidFill>
                  <a:schemeClr val="bg1"/>
                </a:solidFill>
              </a:rPr>
              <a:t>、疼痛的强度，同自然赋于人类的意志和刚度成正比。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25</a:t>
            </a:r>
            <a:r>
              <a:rPr lang="zh-CN" altLang="en-US" sz="100" dirty="0">
                <a:solidFill>
                  <a:schemeClr val="bg1"/>
                </a:solidFill>
              </a:rPr>
              <a:t>、能够岿然不动，坚持正见，度过难关的人是不多的。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26</a:t>
            </a:r>
            <a:r>
              <a:rPr lang="zh-CN" altLang="en-US" sz="100" dirty="0">
                <a:solidFill>
                  <a:schemeClr val="bg1"/>
                </a:solidFill>
              </a:rPr>
              <a:t>、钢是在烈火和急剧冷却里锻炼出来的，所以才能坚硬和什么也不怕。我们的一代也是这样的在斗争中和可怕的考验中锻炼出来的，学习了不在生活面前屈服。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27</a:t>
            </a:r>
            <a:r>
              <a:rPr lang="zh-CN" altLang="en-US" sz="100" dirty="0">
                <a:solidFill>
                  <a:schemeClr val="bg1"/>
                </a:solidFill>
              </a:rPr>
              <a:t>、只要持续地努力，不懈地奋斗，就没有征服不了的东西。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28</a:t>
            </a:r>
            <a:r>
              <a:rPr lang="zh-CN" altLang="en-US" sz="100" dirty="0">
                <a:solidFill>
                  <a:schemeClr val="bg1"/>
                </a:solidFill>
              </a:rPr>
              <a:t>、立志不坚，终不济事。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29</a:t>
            </a:r>
            <a:r>
              <a:rPr lang="zh-CN" altLang="en-US" sz="100" dirty="0">
                <a:solidFill>
                  <a:schemeClr val="bg1"/>
                </a:solidFill>
              </a:rPr>
              <a:t>、功崇惟志，业广惟勤。</a:t>
            </a:r>
            <a:endParaRPr lang="zh-CN" altLang="en-US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en-US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30</a:t>
            </a:r>
            <a:r>
              <a:rPr lang="zh-CN" altLang="en-US" sz="100" dirty="0">
                <a:solidFill>
                  <a:schemeClr val="bg1"/>
                </a:solidFill>
              </a:rPr>
              <a:t>、一个崇高的目标，只要不渝地追求，就会居为壮举；在它纯洁的目光里，一切美德必将胜利。</a:t>
            </a:r>
            <a:r>
              <a:rPr lang="zh-CN" altLang="zh-CN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28</a:t>
            </a:r>
            <a:r>
              <a:rPr lang="zh-CN" altLang="zh-CN" sz="100" dirty="0">
                <a:solidFill>
                  <a:schemeClr val="bg1"/>
                </a:solidFill>
              </a:rPr>
              <a:t>、立志不坚，终不济事。</a:t>
            </a:r>
            <a:endParaRPr lang="zh-CN" altLang="zh-CN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zh-CN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29</a:t>
            </a:r>
            <a:r>
              <a:rPr lang="zh-CN" altLang="zh-CN" sz="100" dirty="0">
                <a:solidFill>
                  <a:schemeClr val="bg1"/>
                </a:solidFill>
              </a:rPr>
              <a:t>、功崇惟志，业广惟勤。</a:t>
            </a:r>
            <a:endParaRPr lang="zh-CN" altLang="zh-CN" sz="100" dirty="0">
              <a:solidFill>
                <a:schemeClr val="bg1"/>
              </a:solidFill>
            </a:endParaRPr>
          </a:p>
          <a:p>
            <a:pPr eaLnBrk="1" latinLnBrk="1" hangingPunct="1"/>
            <a:r>
              <a:rPr lang="zh-CN" altLang="zh-CN" sz="100" dirty="0">
                <a:solidFill>
                  <a:schemeClr val="bg1"/>
                </a:solidFill>
              </a:rPr>
              <a:t>　　</a:t>
            </a:r>
            <a:r>
              <a:rPr lang="en-US" altLang="zh-CN" sz="100" dirty="0">
                <a:solidFill>
                  <a:schemeClr val="bg1"/>
                </a:solidFill>
              </a:rPr>
              <a:t>30</a:t>
            </a:r>
            <a:r>
              <a:rPr lang="zh-CN" altLang="zh-CN" sz="100" dirty="0">
                <a:solidFill>
                  <a:schemeClr val="bg1"/>
                </a:solidFill>
              </a:rPr>
              <a:t>、一个崇高的目标，只要不渝地追求，就会居为壮举；在它纯洁的目光里，一切美德必将胜利。</a:t>
            </a:r>
            <a:endParaRPr lang="zh-CN" altLang="zh-CN" sz="100" dirty="0">
              <a:solidFill>
                <a:schemeClr val="bg1"/>
              </a:solidFill>
            </a:endParaRPr>
          </a:p>
          <a:p>
            <a:pPr eaLnBrk="1" hangingPunct="1"/>
            <a:endParaRPr lang="zh-CN" altLang="en-US" sz="100" dirty="0">
              <a:solidFill>
                <a:schemeClr val="bg1"/>
              </a:solidFill>
            </a:endParaRPr>
          </a:p>
        </p:txBody>
      </p:sp>
      <p:pic>
        <p:nvPicPr>
          <p:cNvPr id="35842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0"/>
            <a:ext cx="9144000" cy="679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3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0"/>
            <a:ext cx="9144000" cy="679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4" name="图片 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0"/>
            <a:ext cx="9144000" cy="67945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5845" name="图片 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31750"/>
            <a:ext cx="9144000" cy="67945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1" name="图片 8" descr="31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57188" y="428625"/>
            <a:ext cx="4500562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什么是半命题作文？</a:t>
            </a:r>
            <a:endParaRPr lang="zh-CN" altLang="en-US" sz="36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28688" y="1285875"/>
            <a:ext cx="6143625" cy="2800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dirty="0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zh-CN" altLang="en-US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就是指作文题目只出现一半或一部分，另一半或一部分由考生自己去补充的一种作文形式</a:t>
            </a:r>
            <a:r>
              <a:rPr lang="zh-CN" altLang="en-US" sz="4400" dirty="0">
                <a:latin typeface="隶书" panose="02010509060101010101" pitchFamily="49" charset="-122"/>
                <a:ea typeface="隶书" panose="02010509060101010101" pitchFamily="49" charset="-122"/>
              </a:rPr>
              <a:t>。</a:t>
            </a:r>
            <a:endParaRPr lang="zh-CN" altLang="en-US" sz="44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" y="4643438"/>
            <a:ext cx="3214688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特点：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813" y="4572000"/>
            <a:ext cx="4643437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0000FF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限制性  灵活性</a:t>
            </a:r>
            <a:endParaRPr lang="zh-CN" altLang="en-US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69" name="内容占位符 21" descr="u=523099941,946415707&amp;fm=52&amp;gp=0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-280987"/>
            <a:ext cx="9144000" cy="7353300"/>
          </a:xfrm>
          <a:ln/>
        </p:spPr>
      </p:pic>
      <p:sp>
        <p:nvSpPr>
          <p:cNvPr id="6" name="矩形 5"/>
          <p:cNvSpPr/>
          <p:nvPr/>
        </p:nvSpPr>
        <p:spPr>
          <a:xfrm>
            <a:off x="571470" y="285728"/>
            <a:ext cx="296748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0" normalizeH="0" baseline="0" noProof="0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华文行楷" panose="02010800040101010101" pitchFamily="2" charset="-122"/>
                <a:ea typeface="华文行楷" panose="02010800040101010101" pitchFamily="2" charset="-122"/>
                <a:cs typeface="+mn-cs"/>
              </a:rPr>
              <a:t>文题展示</a:t>
            </a:r>
            <a:endParaRPr kumimoji="0" lang="zh-CN" altLang="en-US" sz="5400" b="1" i="0" u="none" strike="noStrike" kern="1200" cap="none" spc="0" normalizeH="0" baseline="0" noProof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uLnTx/>
              <a:uFillTx/>
              <a:latin typeface="华文行楷" panose="02010800040101010101" pitchFamily="2" charset="-122"/>
              <a:ea typeface="华文行楷" panose="02010800040101010101" pitchFamily="2" charset="-122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" y="1285875"/>
            <a:ext cx="8516938" cy="25527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A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、</a:t>
            </a:r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___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改变了我的生活</a:t>
            </a:r>
            <a:endParaRPr lang="en-US" altLang="zh-CN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B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、我们的名字叫</a:t>
            </a:r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_____</a:t>
            </a:r>
            <a:endParaRPr lang="en-US" altLang="zh-CN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C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、我从</a:t>
            </a:r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_____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那里学到的</a:t>
            </a:r>
            <a:endParaRPr lang="en-US" altLang="zh-CN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D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、</a:t>
            </a:r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____</a:t>
            </a:r>
            <a:r>
              <a:rPr lang="zh-CN" altLang="en-US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，我会想起</a:t>
            </a:r>
            <a:r>
              <a:rPr lang="en-US" altLang="zh-CN" sz="4000" b="1" dirty="0">
                <a:latin typeface="隶书" panose="02010509060101010101" pitchFamily="49" charset="-122"/>
                <a:ea typeface="隶书" panose="02010509060101010101" pitchFamily="49" charset="-122"/>
              </a:rPr>
              <a:t>_____</a:t>
            </a:r>
            <a:endParaRPr lang="zh-CN" altLang="en-US" sz="40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" y="4714875"/>
            <a:ext cx="6572250" cy="8302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4800" b="1" dirty="0">
              <a:solidFill>
                <a:srgbClr val="0070C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57938" y="1285875"/>
            <a:ext cx="185737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前补式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13" y="2000250"/>
            <a:ext cx="185737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后补式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375" y="2714625"/>
            <a:ext cx="185737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中补式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7938" y="3286125"/>
            <a:ext cx="2786062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补前补后式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217" name="内容占位符 10" descr="2011051707541795_S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959600"/>
          </a:xfrm>
          <a:ln/>
        </p:spPr>
      </p:pic>
      <p:sp>
        <p:nvSpPr>
          <p:cNvPr id="5" name="TextBox 4"/>
          <p:cNvSpPr txBox="1"/>
          <p:nvPr/>
        </p:nvSpPr>
        <p:spPr>
          <a:xfrm>
            <a:off x="571500" y="2286000"/>
            <a:ext cx="8143875" cy="11985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例：“善待</a:t>
            </a: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____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（亲人、生命、自己</a:t>
            </a:r>
            <a:r>
              <a:rPr lang="en-US" altLang="zh-CN" sz="3600" b="1" dirty="0">
                <a:latin typeface="Calibri" panose="020F0502020204030204" pitchFamily="34" charset="0"/>
                <a:ea typeface="宋体" panose="02010600030101010101" pitchFamily="2" charset="-122"/>
              </a:rPr>
              <a:t>……</a:t>
            </a:r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）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" y="571500"/>
            <a:ext cx="5643563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如何写好半命题作文？</a:t>
            </a:r>
            <a:endParaRPr lang="zh-CN" altLang="en-US" sz="4000" b="1" dirty="0">
              <a:solidFill>
                <a:srgbClr val="FF0000"/>
              </a:solidFill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0125" y="1500188"/>
            <a:ext cx="5643563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0070C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步骤一：审题，弄清题意</a:t>
            </a:r>
            <a:endParaRPr lang="zh-CN" altLang="en-US" sz="3600" b="1" dirty="0">
              <a:solidFill>
                <a:srgbClr val="0070C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57250" y="3071813"/>
            <a:ext cx="7715250" cy="2306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</a:rPr>
              <a:t>  善待什么意思？横线上还可填什么？省略号什么意思？善待的对象是什么？</a:t>
            </a:r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endParaRPr lang="zh-CN" altLang="en-US" sz="36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57250" y="4357688"/>
            <a:ext cx="7143750" cy="23066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endParaRPr lang="zh-CN" altLang="en-US" sz="3600" b="1" dirty="0">
              <a:solidFill>
                <a:srgbClr val="C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3600" b="1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 好好对待。动物、环境、诚信、朋友等。</a:t>
            </a:r>
            <a:r>
              <a:rPr lang="en-US" altLang="zh-CN" sz="3600" b="1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……</a:t>
            </a:r>
            <a:r>
              <a:rPr lang="zh-CN" altLang="en-US" sz="3600" b="1" dirty="0">
                <a:solidFill>
                  <a:srgbClr val="C0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代表了很多很多内容。可以是人、物或精神品质等</a:t>
            </a:r>
            <a:endParaRPr lang="zh-CN" altLang="en-US" sz="3600" b="1" dirty="0">
              <a:solidFill>
                <a:srgbClr val="C0000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265" name="内容占位符 10" descr="2011051707541795_S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727825"/>
          </a:xfrm>
          <a:ln/>
        </p:spPr>
      </p:pic>
      <p:sp>
        <p:nvSpPr>
          <p:cNvPr id="7" name="TextBox 6"/>
          <p:cNvSpPr txBox="1"/>
          <p:nvPr/>
        </p:nvSpPr>
        <p:spPr>
          <a:xfrm>
            <a:off x="785813" y="357188"/>
            <a:ext cx="3500437" cy="7699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00206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练一练</a:t>
            </a:r>
            <a:endParaRPr lang="zh-CN" altLang="en-US" sz="4400" b="1" dirty="0">
              <a:solidFill>
                <a:srgbClr val="00206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813" y="1214438"/>
            <a:ext cx="7715250" cy="21224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“讲给</a:t>
            </a:r>
            <a:r>
              <a:rPr lang="en-US" altLang="zh-CN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____</a:t>
            </a:r>
            <a:r>
              <a:rPr lang="zh-CN" altLang="en-US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的事儿（爸爸、妈妈、老师、同学</a:t>
            </a:r>
            <a:r>
              <a:rPr lang="en-US" altLang="zh-CN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……</a:t>
            </a:r>
            <a:r>
              <a:rPr lang="zh-CN" altLang="en-US" sz="4400" b="1" dirty="0">
                <a:latin typeface="隶书" panose="02010509060101010101" pitchFamily="49" charset="-122"/>
                <a:ea typeface="隶书" panose="02010509060101010101" pitchFamily="49" charset="-122"/>
              </a:rPr>
              <a:t>）”这个题目给了我们哪些信息？</a:t>
            </a:r>
            <a:endParaRPr lang="zh-CN" altLang="en-US" sz="4400" b="1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813" y="3357563"/>
            <a:ext cx="7715250" cy="280035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明确：本文是写事，而且是以向别人叙述的口吻，叙说的对象可以是爸爸、妈妈、老师、同学</a:t>
            </a:r>
            <a:r>
              <a:rPr lang="en-US" altLang="zh-CN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r>
              <a:rPr lang="zh-CN" altLang="en-US" sz="44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中的一员。</a:t>
            </a:r>
            <a:endParaRPr lang="zh-CN" altLang="en-US" sz="44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3" name="内容占位符 11" descr="u=4003655484,3918807177&amp;fm=51&amp;gp=0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286875" cy="6858000"/>
          </a:xfrm>
          <a:ln/>
        </p:spPr>
      </p:pic>
      <p:sp>
        <p:nvSpPr>
          <p:cNvPr id="5" name="TextBox 4"/>
          <p:cNvSpPr txBox="1"/>
          <p:nvPr/>
        </p:nvSpPr>
        <p:spPr>
          <a:xfrm>
            <a:off x="214313" y="642938"/>
            <a:ext cx="5572125" cy="7080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t>步骤二：补充好题目</a:t>
            </a:r>
            <a:endParaRPr lang="zh-CN" altLang="en-US" sz="4000" b="1" dirty="0">
              <a:solidFill>
                <a:srgbClr val="FF0000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88" y="1857375"/>
            <a:ext cx="7500937" cy="132238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如“珍惜所有拥有的</a:t>
            </a: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_____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（亲情、友情、世界、水源</a:t>
            </a:r>
            <a:r>
              <a:rPr lang="en-US" altLang="zh-CN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……</a:t>
            </a:r>
            <a:r>
              <a:rPr lang="zh-CN" altLang="en-US" sz="40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）</a:t>
            </a:r>
            <a:endParaRPr lang="zh-CN" altLang="en-US" sz="40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3" y="3929063"/>
            <a:ext cx="8072437" cy="132397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4000" b="1" dirty="0">
                <a:solidFill>
                  <a:srgbClr val="00206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你认为补充半命题作文的题目我们需要注意什么呢？</a:t>
            </a:r>
            <a:endParaRPr lang="zh-CN" altLang="en-US" sz="4000" b="1" dirty="0">
              <a:solidFill>
                <a:srgbClr val="00206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8" descr="2011052107192595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7061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642938" y="1214438"/>
            <a:ext cx="8001000" cy="14779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、补充的词语要与已有的词语搭配，构成完整的意思。</a:t>
            </a:r>
            <a:endParaRPr lang="en-US" altLang="zh-CN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42905" y="357161"/>
            <a:ext cx="3121370" cy="92333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5400" b="1" i="0" u="none" strike="noStrike" kern="1200" cap="none" spc="300" normalizeH="0" baseline="0" noProof="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uLnTx/>
                <a:uFillTx/>
                <a:latin typeface="华文新魏" panose="02010800040101010101" pitchFamily="2" charset="-122"/>
                <a:ea typeface="华文新魏" panose="02010800040101010101" pitchFamily="2" charset="-122"/>
                <a:cs typeface="+mn-cs"/>
              </a:rPr>
              <a:t>补题妙招</a:t>
            </a:r>
            <a:endParaRPr kumimoji="0" lang="zh-CN" altLang="en-US" sz="5400" b="1" i="0" u="none" strike="noStrike" kern="1200" cap="none" spc="300" normalizeH="0" baseline="0" noProof="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uLnTx/>
              <a:uFillTx/>
              <a:latin typeface="华文新魏" panose="02010800040101010101" pitchFamily="2" charset="-122"/>
              <a:ea typeface="华文新魏" panose="02010800040101010101" pitchFamily="2" charset="-122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38" y="2500313"/>
            <a:ext cx="8001000" cy="203200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、要易写作。（即自己生活中一些印象深刻的，曾经触动内心的实际经历，选择适合自己的文章。）</a:t>
            </a:r>
            <a:endParaRPr lang="en-US" altLang="zh-CN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" y="4286250"/>
            <a:ext cx="8001000" cy="1477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、找准写作重点。（一般补出的词便是写作重点）</a:t>
            </a:r>
            <a:endParaRPr lang="en-US" altLang="zh-CN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75" y="5715000"/>
            <a:ext cx="8001000" cy="92392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4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、要简明、生动、准确。</a:t>
            </a:r>
            <a:endParaRPr lang="en-US" altLang="zh-CN" sz="3600" b="1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endParaRPr lang="zh-CN" altLang="en-US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09" name="内容占位符 9" descr="2011051707541795_S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9144000" cy="6899275"/>
          </a:xfrm>
          <a:ln/>
        </p:spPr>
      </p:pic>
      <p:sp>
        <p:nvSpPr>
          <p:cNvPr id="5" name="TextBox 4"/>
          <p:cNvSpPr txBox="1"/>
          <p:nvPr/>
        </p:nvSpPr>
        <p:spPr>
          <a:xfrm>
            <a:off x="428625" y="642938"/>
            <a:ext cx="8358188" cy="119856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例：以我学会了</a:t>
            </a:r>
            <a:r>
              <a:rPr lang="en-US" altLang="zh-CN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_____</a:t>
            </a:r>
            <a:r>
              <a:rPr lang="zh-CN" altLang="en-US" sz="3600" b="1" dirty="0">
                <a:solidFill>
                  <a:srgbClr val="C0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为题，写一篇文章。请用上面的步骤来分析。</a:t>
            </a:r>
            <a:endParaRPr lang="zh-CN" altLang="en-US" sz="3600" b="1" dirty="0">
              <a:solidFill>
                <a:srgbClr val="C0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17411" name="TextBox 5"/>
          <p:cNvSpPr txBox="1"/>
          <p:nvPr/>
        </p:nvSpPr>
        <p:spPr>
          <a:xfrm>
            <a:off x="642938" y="2500313"/>
            <a:ext cx="7429500" cy="3698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8" y="2214563"/>
            <a:ext cx="8358187" cy="175418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7030A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“学习”这里指学习并掌握了某种有用的知识、技能、本领，，流露出一种可贵的自豪感。</a:t>
            </a:r>
            <a:endParaRPr lang="zh-CN" altLang="en-US" sz="3600" b="1" dirty="0">
              <a:solidFill>
                <a:srgbClr val="7030A0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500" y="4572000"/>
            <a:ext cx="4786313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你会填哪些词语呢？</a:t>
            </a:r>
            <a:endParaRPr lang="zh-CN" altLang="en-US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9457" name="图片 12" descr="2011051707540330_S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357188" y="1428750"/>
            <a:ext cx="8501062" cy="3970338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我学会了骑车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我学会了烧菜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我学会了打球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我学会了珍惜时间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我学会了自卫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我学会了坚强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 学会了宽容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endParaRPr lang="en-US" altLang="zh-CN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  <a:p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我学会了打牌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我学会了打架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、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我学会了吸烟</a:t>
            </a:r>
            <a:r>
              <a:rPr lang="en-US" altLang="zh-CN" sz="36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endParaRPr lang="zh-CN" altLang="en-US" sz="3600" b="1" dirty="0">
              <a:solidFill>
                <a:srgbClr val="FF0000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50" y="357188"/>
            <a:ext cx="7572375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latin typeface="Calibri" panose="020F0502020204030204" pitchFamily="34" charset="0"/>
                <a:ea typeface="宋体" panose="02010600030101010101" pitchFamily="2" charset="-122"/>
              </a:rPr>
              <a:t>你来判断下列题目好不好？为什么？</a:t>
            </a:r>
            <a:endParaRPr lang="zh-CN" altLang="en-US" sz="3600" b="1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938" y="5786438"/>
            <a:ext cx="6000750" cy="706437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endParaRPr lang="zh-CN" altLang="en-US" sz="4000" b="1" dirty="0">
              <a:solidFill>
                <a:srgbClr val="3333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57688" y="2000250"/>
            <a:ext cx="3857625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（正确，流于一般）</a:t>
            </a:r>
            <a:endParaRPr lang="zh-CN" altLang="en-US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00438" y="3714750"/>
            <a:ext cx="5214937" cy="6461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（填词深刻，题旨凸显）</a:t>
            </a:r>
            <a:endParaRPr lang="zh-CN" altLang="en-US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29250" y="4786313"/>
            <a:ext cx="3071813" cy="646112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3600" b="1" dirty="0">
                <a:solidFill>
                  <a:srgbClr val="FF0000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（思想不健康）</a:t>
            </a:r>
            <a:endParaRPr lang="zh-CN" altLang="en-US" sz="3600" dirty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2618</Words>
  <Application>WPS 演示</Application>
  <PresentationFormat>全屏显示(4:3)</PresentationFormat>
  <Paragraphs>179</Paragraphs>
  <Slides>17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7" baseType="lpstr">
      <vt:lpstr>Arial</vt:lpstr>
      <vt:lpstr>宋体</vt:lpstr>
      <vt:lpstr>Wingdings</vt:lpstr>
      <vt:lpstr>Calibri</vt:lpstr>
      <vt:lpstr>华文行楷</vt:lpstr>
      <vt:lpstr>微软雅黑</vt:lpstr>
      <vt:lpstr>隶书</vt:lpstr>
      <vt:lpstr>华文新魏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qwe</cp:lastModifiedBy>
  <cp:revision>9</cp:revision>
  <dcterms:created xsi:type="dcterms:W3CDTF">2020-09-22T12:07:32Z</dcterms:created>
  <dcterms:modified xsi:type="dcterms:W3CDTF">2021-11-04T13:25:01Z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32EFA13EF6304A2BADC54911375BB672</vt:lpwstr>
  </property>
</Properties>
</file>