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23"/>
  </p:handoutMasterIdLst>
  <p:sldIdLst>
    <p:sldId id="257" r:id="rId3"/>
    <p:sldId id="261" r:id="rId4"/>
    <p:sldId id="262" r:id="rId5"/>
    <p:sldId id="276" r:id="rId6"/>
    <p:sldId id="277" r:id="rId7"/>
    <p:sldId id="278" r:id="rId8"/>
    <p:sldId id="279" r:id="rId9"/>
    <p:sldId id="260" r:id="rId10"/>
    <p:sldId id="258" r:id="rId11"/>
    <p:sldId id="256" r:id="rId12"/>
    <p:sldId id="259" r:id="rId13"/>
    <p:sldId id="264" r:id="rId15"/>
    <p:sldId id="268" r:id="rId16"/>
    <p:sldId id="266" r:id="rId17"/>
    <p:sldId id="269" r:id="rId18"/>
    <p:sldId id="267" r:id="rId19"/>
    <p:sldId id="270" r:id="rId20"/>
    <p:sldId id="263" r:id="rId21"/>
    <p:sldId id="271" r:id="rId22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87" autoAdjust="0"/>
  </p:normalViewPr>
  <p:slideViewPr>
    <p:cSldViewPr>
      <p:cViewPr varScale="1">
        <p:scale>
          <a:sx n="109" d="100"/>
          <a:sy n="109" d="100"/>
        </p:scale>
        <p:origin x="636" y="114"/>
      </p:cViewPr>
      <p:guideLst>
        <p:guide orient="horz" pos="111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79E44-C5A3-48EF-99E4-D3E14301C5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9F0EE-C51D-450B-AECC-02633F9F0C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1E0E77F-4659-4280-B96B-DADEF61F4F22}" type="slidenum">
              <a:rPr lang="en-US" altLang="zh-CN"/>
            </a:fld>
            <a:endParaRPr lang="en-US" altLang="zh-CN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1E0E77F-4659-4280-B96B-DADEF61F4F22}" type="slidenum">
              <a:rPr lang="en-US" altLang="zh-CN"/>
            </a:fld>
            <a:endParaRPr lang="en-US" altLang="zh-CN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089E75C0-9B2D-46A8-96C2-9D1293E36C1F}" type="slidenum">
              <a:rPr lang="en-US" altLang="zh-CN"/>
            </a:fld>
            <a:endParaRPr lang="en-US" altLang="zh-CN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绿色圃中小学教育网http://www.lspjy.com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2AD75D60-289F-4B85-96E6-4C7900924B8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695400" y="1340768"/>
            <a:ext cx="1065840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Freeform 19"/>
          <p:cNvSpPr/>
          <p:nvPr userDrawn="1"/>
        </p:nvSpPr>
        <p:spPr bwMode="auto">
          <a:xfrm>
            <a:off x="10848528" y="5038220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Freeform 19"/>
          <p:cNvSpPr/>
          <p:nvPr userDrawn="1"/>
        </p:nvSpPr>
        <p:spPr bwMode="auto">
          <a:xfrm>
            <a:off x="10632504" y="5522686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Freeform 19"/>
          <p:cNvSpPr/>
          <p:nvPr userDrawn="1"/>
        </p:nvSpPr>
        <p:spPr bwMode="auto">
          <a:xfrm>
            <a:off x="1271464" y="692696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Freeform 19"/>
          <p:cNvSpPr/>
          <p:nvPr userDrawn="1"/>
        </p:nvSpPr>
        <p:spPr bwMode="auto">
          <a:xfrm>
            <a:off x="10308468" y="5066327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Freeform 19"/>
          <p:cNvSpPr/>
          <p:nvPr userDrawn="1"/>
        </p:nvSpPr>
        <p:spPr bwMode="auto">
          <a:xfrm>
            <a:off x="11172564" y="5517232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Freeform 19"/>
          <p:cNvSpPr/>
          <p:nvPr userDrawn="1"/>
        </p:nvSpPr>
        <p:spPr bwMode="auto">
          <a:xfrm>
            <a:off x="10308468" y="5973729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Freeform 19"/>
          <p:cNvSpPr/>
          <p:nvPr userDrawn="1"/>
        </p:nvSpPr>
        <p:spPr bwMode="auto">
          <a:xfrm>
            <a:off x="10632504" y="4524377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" name="图片 18" descr="桥 课文图片02_577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7168"/>
            <a:ext cx="4883188" cy="504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矩形: 单圆角 19"/>
          <p:cNvSpPr/>
          <p:nvPr userDrawn="1"/>
        </p:nvSpPr>
        <p:spPr>
          <a:xfrm>
            <a:off x="0" y="1463020"/>
            <a:ext cx="6312024" cy="5373209"/>
          </a:xfrm>
          <a:prstGeom prst="round1Rect">
            <a:avLst>
              <a:gd name="adj" fmla="val 0"/>
            </a:avLst>
          </a:prstGeom>
          <a:gradFill>
            <a:gsLst>
              <a:gs pos="69000">
                <a:schemeClr val="bg1">
                  <a:alpha val="89000"/>
                  <a:lumMod val="98000"/>
                  <a:lumOff val="2000"/>
                </a:schemeClr>
              </a:gs>
              <a:gs pos="55000">
                <a:schemeClr val="bg1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695400" y="1340768"/>
            <a:ext cx="10658400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" name="Freeform 19"/>
          <p:cNvSpPr/>
          <p:nvPr userDrawn="1"/>
        </p:nvSpPr>
        <p:spPr bwMode="auto">
          <a:xfrm>
            <a:off x="10848528" y="5038220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2" name="Freeform 19"/>
          <p:cNvSpPr/>
          <p:nvPr userDrawn="1"/>
        </p:nvSpPr>
        <p:spPr bwMode="auto">
          <a:xfrm>
            <a:off x="10632504" y="5522686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Freeform 19"/>
          <p:cNvSpPr/>
          <p:nvPr userDrawn="1"/>
        </p:nvSpPr>
        <p:spPr bwMode="auto">
          <a:xfrm>
            <a:off x="10308468" y="5066327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5" name="Freeform 19"/>
          <p:cNvSpPr/>
          <p:nvPr userDrawn="1"/>
        </p:nvSpPr>
        <p:spPr bwMode="auto">
          <a:xfrm>
            <a:off x="11172564" y="5517232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rgbClr val="74AF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6" name="Freeform 19"/>
          <p:cNvSpPr/>
          <p:nvPr userDrawn="1"/>
        </p:nvSpPr>
        <p:spPr bwMode="auto">
          <a:xfrm>
            <a:off x="10308468" y="5973729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7" name="Freeform 19"/>
          <p:cNvSpPr/>
          <p:nvPr userDrawn="1"/>
        </p:nvSpPr>
        <p:spPr bwMode="auto">
          <a:xfrm>
            <a:off x="10632504" y="4524377"/>
            <a:ext cx="432048" cy="504051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noFill/>
          <a:ln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zh-CN" alt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" name="图片 18" descr="桥 课文图片02_577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87168"/>
            <a:ext cx="4883188" cy="5049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矩形: 单圆角 19"/>
          <p:cNvSpPr/>
          <p:nvPr userDrawn="1"/>
        </p:nvSpPr>
        <p:spPr>
          <a:xfrm>
            <a:off x="0" y="1463020"/>
            <a:ext cx="6312024" cy="5373209"/>
          </a:xfrm>
          <a:prstGeom prst="round1Rect">
            <a:avLst>
              <a:gd name="adj" fmla="val 0"/>
            </a:avLst>
          </a:prstGeom>
          <a:gradFill>
            <a:gsLst>
              <a:gs pos="69000">
                <a:schemeClr val="bg1">
                  <a:alpha val="89000"/>
                  <a:lumMod val="98000"/>
                  <a:lumOff val="2000"/>
                </a:schemeClr>
              </a:gs>
              <a:gs pos="55000">
                <a:schemeClr val="bg1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79376" y="4521"/>
            <a:ext cx="1224136" cy="6858000"/>
          </a:xfrm>
          <a:prstGeom prst="rect">
            <a:avLst/>
          </a:prstGeom>
          <a:gradFill flip="none" rotWithShape="1">
            <a:gsLst>
              <a:gs pos="15000">
                <a:schemeClr val="bg1"/>
              </a:gs>
              <a:gs pos="50000">
                <a:schemeClr val="tx1">
                  <a:lumMod val="65000"/>
                  <a:lumOff val="35000"/>
                </a:schemeClr>
              </a:gs>
              <a:gs pos="65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5FD223-A607-4A10-BBCD-2DC45D2318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92538-9BA5-483D-8E92-520176BED1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0.wdp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microsoft.com/office/2007/relationships/media" Target="file:///E:\&#24935;&#33459;&#25991;&#26723;\&#23567;&#23398;\&#35838;&#20214;&#21644;&#25945;&#26696;\&#24935;\&#20116;&#19979;&#12298;&#26725;&#12299;\&#27527;.mp3" TargetMode="External"/><Relationship Id="rId1" Type="http://schemas.openxmlformats.org/officeDocument/2006/relationships/audio" Target="file:///E:\&#24935;&#33459;&#25991;&#26723;\&#23567;&#23398;\&#35838;&#20214;&#21644;&#25945;&#26696;\&#24935;\&#20116;&#19979;&#12298;&#26725;&#12299;\&#27527;.mp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519936" y="0"/>
            <a:ext cx="1224136" cy="6858000"/>
          </a:xfrm>
          <a:prstGeom prst="rect">
            <a:avLst/>
          </a:prstGeom>
          <a:gradFill flip="none" rotWithShape="1">
            <a:gsLst>
              <a:gs pos="15000">
                <a:schemeClr val="bg1"/>
              </a:gs>
              <a:gs pos="50000">
                <a:schemeClr val="bg1">
                  <a:lumMod val="50000"/>
                </a:schemeClr>
              </a:gs>
              <a:gs pos="65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桥 课文图片02_577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60" y="893584"/>
            <a:ext cx="5303912" cy="5070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7980548" y="2129615"/>
            <a:ext cx="2304256" cy="120032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soft" dir="t">
              <a:rot lat="0" lon="0" rev="15600000"/>
            </a:lightRig>
          </a:scene3d>
          <a:sp3d>
            <a:bevelT prst="convex"/>
          </a:sp3d>
        </p:spPr>
        <p:txBody>
          <a:bodyPr wrap="square" rtlCol="0">
            <a:spAutoFit/>
            <a:sp3d extrusionH="57150" prstMaterial="softEdge">
              <a:bevelT w="25400" h="38100" prst="coolSlant"/>
            </a:sp3d>
          </a:bodyPr>
          <a:lstStyle/>
          <a:p>
            <a:r>
              <a:rPr lang="en-US" altLang="zh-CN" sz="7200" b="1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12 </a:t>
            </a:r>
            <a:r>
              <a:rPr lang="zh-CN" altLang="en-US" sz="7200" b="1">
                <a:solidFill>
                  <a:schemeClr val="accent4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桥</a:t>
            </a:r>
            <a:endParaRPr lang="zh-CN" altLang="en-US" sz="7200" b="1">
              <a:solidFill>
                <a:schemeClr val="accent4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92211" y="4509120"/>
            <a:ext cx="5209256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广元市利州区杨家浩小学  吴茜</a:t>
            </a:r>
            <a:endParaRPr lang="zh-CN" altLang="en-US" sz="2800" b="1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28048" y="1196752"/>
            <a:ext cx="5209256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人教版小学语文   六年级  上册</a:t>
            </a:r>
            <a:endParaRPr lang="zh-CN" altLang="en-US" sz="2800" b="1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87200" y="5159715"/>
            <a:ext cx="274059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2020</a:t>
            </a:r>
            <a:r>
              <a:rPr lang="zh-CN" altLang="en-US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年</a:t>
            </a:r>
            <a:r>
              <a:rPr lang="en-US" altLang="zh-CN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11</a:t>
            </a:r>
            <a:r>
              <a:rPr lang="zh-CN" altLang="en-US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月</a:t>
            </a:r>
            <a:r>
              <a:rPr lang="en-US" altLang="zh-CN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r>
              <a:rPr lang="zh-CN" altLang="en-US" sz="28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日</a:t>
            </a:r>
            <a:endParaRPr lang="zh-CN" altLang="en-US" sz="2800" b="1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桥 课文图片01_577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815" y="1772816"/>
            <a:ext cx="3469089" cy="39604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65305" y="1772816"/>
            <a:ext cx="5902181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6280"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老汉突然冲上前，从队伍里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揪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出一个小伙子，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吼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道：“你还算是个党员吗？排到后面去！”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老汉凶得像只豹子。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492980" y="2787168"/>
            <a:ext cx="6228667" cy="12840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老汉吼道：“少废话，快走。”他用力把小伙子推上木桥。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Picture 2" descr="laohan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39901" y="1806093"/>
            <a:ext cx="3240000" cy="3960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桥 课文图片02_577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968" y="1816248"/>
            <a:ext cx="4860032" cy="3645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04520" y="1816248"/>
            <a:ext cx="4860032" cy="136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6280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老汉似乎要喊什么，猛然间，一个浪头也吞没了他。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5591944" y="1700808"/>
            <a:ext cx="3960440" cy="42346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他像一座山，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一座屹立不倒的山。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他更像一座桥，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一座联结生命的桥。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鲜红的党心，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永放光芒！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laohan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39901" y="1806093"/>
            <a:ext cx="3240000" cy="396000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03512" y="620688"/>
            <a:ext cx="6286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聚焦题目  探究升华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1769181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9455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你认为课题“桥”还仅仅是那座窄窄的桥吗？你认为这是一座怎样的桥？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4911" y="3245071"/>
            <a:ext cx="56051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生死桥　救命桥　希望桥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ChangeArrowheads="1"/>
          </p:cNvSpPr>
          <p:nvPr/>
        </p:nvSpPr>
        <p:spPr bwMode="auto">
          <a:xfrm>
            <a:off x="5735960" y="2047658"/>
            <a:ext cx="9144000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五天以后，洪水退了。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一个老太太，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被人搀扶着，</a:t>
            </a:r>
            <a:endParaRPr lang="en-US" altLang="zh-CN" sz="3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  来这里祭奠。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她来祭奠两个人</a:t>
            </a: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,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她丈夫和她儿子。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untitled１"/>
          <p:cNvPicPr>
            <a:picLocks noChangeAspect="1" noChangeArrowheads="1"/>
          </p:cNvPicPr>
          <p:nvPr/>
        </p:nvPicPr>
        <p:blipFill>
          <a:blip r:embed="rId1"/>
          <a:srcRect t="26684" r="52269" b="33994"/>
          <a:stretch>
            <a:fillRect/>
          </a:stretch>
        </p:blipFill>
        <p:spPr bwMode="auto">
          <a:xfrm>
            <a:off x="1071544" y="3243756"/>
            <a:ext cx="2077979" cy="1224136"/>
          </a:xfrm>
          <a:prstGeom prst="rect">
            <a:avLst/>
          </a:prstGeom>
          <a:noFill/>
        </p:spPr>
      </p:pic>
      <p:pic>
        <p:nvPicPr>
          <p:cNvPr id="14" name="Picture 2" descr="untitled１"/>
          <p:cNvPicPr>
            <a:picLocks noChangeAspect="1" noChangeArrowheads="1"/>
          </p:cNvPicPr>
          <p:nvPr/>
        </p:nvPicPr>
        <p:blipFill>
          <a:blip r:embed="rId1"/>
          <a:srcRect r="52269" b="65388"/>
          <a:stretch>
            <a:fillRect/>
          </a:stretch>
        </p:blipFill>
        <p:spPr bwMode="auto">
          <a:xfrm>
            <a:off x="1071543" y="2019619"/>
            <a:ext cx="2077979" cy="1077508"/>
          </a:xfrm>
          <a:prstGeom prst="rect">
            <a:avLst/>
          </a:prstGeom>
          <a:noFill/>
        </p:spPr>
      </p:pic>
      <p:pic>
        <p:nvPicPr>
          <p:cNvPr id="17" name="Picture 2" descr="untitled１"/>
          <p:cNvPicPr>
            <a:picLocks noChangeAspect="1" noChangeArrowheads="1"/>
          </p:cNvPicPr>
          <p:nvPr/>
        </p:nvPicPr>
        <p:blipFill>
          <a:blip r:embed="rId1"/>
          <a:srcRect r="52269" b="65388"/>
          <a:stretch>
            <a:fillRect/>
          </a:stretch>
        </p:blipFill>
        <p:spPr bwMode="auto">
          <a:xfrm>
            <a:off x="3297941" y="2019619"/>
            <a:ext cx="2077979" cy="1077508"/>
          </a:xfrm>
          <a:prstGeom prst="rect">
            <a:avLst/>
          </a:prstGeom>
          <a:noFill/>
        </p:spPr>
      </p:pic>
      <p:pic>
        <p:nvPicPr>
          <p:cNvPr id="19" name="Picture 2" descr="untitled１"/>
          <p:cNvPicPr>
            <a:picLocks noChangeAspect="1" noChangeArrowheads="1"/>
          </p:cNvPicPr>
          <p:nvPr/>
        </p:nvPicPr>
        <p:blipFill>
          <a:blip r:embed="rId1"/>
          <a:srcRect l="50000" t="26684" b="33994"/>
          <a:stretch>
            <a:fillRect/>
          </a:stretch>
        </p:blipFill>
        <p:spPr bwMode="auto">
          <a:xfrm>
            <a:off x="3297941" y="3243756"/>
            <a:ext cx="2077979" cy="1224136"/>
          </a:xfrm>
          <a:prstGeom prst="rect">
            <a:avLst/>
          </a:prstGeom>
          <a:noFill/>
        </p:spPr>
      </p:pic>
      <p:pic>
        <p:nvPicPr>
          <p:cNvPr id="21" name="Picture 2" descr="untitled１"/>
          <p:cNvPicPr>
            <a:picLocks noChangeAspect="1" noChangeArrowheads="1"/>
          </p:cNvPicPr>
          <p:nvPr/>
        </p:nvPicPr>
        <p:blipFill>
          <a:blip r:embed="rId1"/>
          <a:srcRect l="758" t="60678" r="51511"/>
          <a:stretch>
            <a:fillRect/>
          </a:stretch>
        </p:blipFill>
        <p:spPr bwMode="auto">
          <a:xfrm>
            <a:off x="1071542" y="4614521"/>
            <a:ext cx="2077979" cy="1224136"/>
          </a:xfrm>
          <a:prstGeom prst="rect">
            <a:avLst/>
          </a:prstGeom>
          <a:noFill/>
        </p:spPr>
      </p:pic>
      <p:pic>
        <p:nvPicPr>
          <p:cNvPr id="27" name="Picture 2" descr="untitled１"/>
          <p:cNvPicPr>
            <a:picLocks noChangeAspect="1" noChangeArrowheads="1"/>
          </p:cNvPicPr>
          <p:nvPr/>
        </p:nvPicPr>
        <p:blipFill>
          <a:blip r:embed="rId1"/>
          <a:srcRect l="49587" t="60678" r="413"/>
          <a:stretch>
            <a:fillRect/>
          </a:stretch>
        </p:blipFill>
        <p:spPr bwMode="auto">
          <a:xfrm>
            <a:off x="3297941" y="4614521"/>
            <a:ext cx="2061064" cy="1224136"/>
          </a:xfrm>
          <a:prstGeom prst="rect">
            <a:avLst/>
          </a:prstGeom>
          <a:noFill/>
        </p:spPr>
      </p:pic>
      <p:sp>
        <p:nvSpPr>
          <p:cNvPr id="2" name="TextBox 2"/>
          <p:cNvSpPr txBox="1"/>
          <p:nvPr/>
        </p:nvSpPr>
        <p:spPr>
          <a:xfrm>
            <a:off x="1703512" y="620688"/>
            <a:ext cx="6286544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聚焦情感  拓展延伸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4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03512" y="1412776"/>
            <a:ext cx="9144000" cy="489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这位白发苍苍的老太太，这位肝肠寸断的老母亲，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她来祭奠两个人。她丈夫和她儿子。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泪眼朦胧之中，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她看见了泪流满面的乡亲们，却看不见老伴清瘦的脸颊；她听见了人们嘤嘤的哭泣声，却听不见儿子深情的呼唤；她看见了缓缓流动的小河，却看不见老伴忙碌的身影；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她听见了小河潺潺的流水声，却听不见儿子爽朗的笑声。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她看见了许多许多，唯独看不见两个至亲至爱的人；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她听见整个村庄都呜咽了，唯独听不见那两个最最熟悉的声音。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但，此刻，我们分明感受到有一座桥已经架在了老汉与人们之间。</a:t>
            </a: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那就是：生命桥、爱心桥、责任桥！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1703512" y="620688"/>
            <a:ext cx="6286544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聚焦题目  探究升华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pic>
        <p:nvPicPr>
          <p:cNvPr id="3" name="qw0DAFv_w_aAIV6aAEiHV5jIFAw089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47512" y="594928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7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528736" y="548680"/>
            <a:ext cx="6929486" cy="769441"/>
          </a:xfrm>
          <a:prstGeom prst="rect">
            <a:avLst/>
          </a:prstGeom>
          <a:noFill/>
          <a:effectLst>
            <a:glow rad="101600">
              <a:srgbClr val="FF0000">
                <a:alpha val="60000"/>
              </a:srgb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b="1" cap="all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感动中国</a:t>
            </a:r>
            <a:endParaRPr lang="zh-CN" altLang="en-US" sz="4400" b="1" cap="all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9496" y="1767006"/>
            <a:ext cx="929566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03275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作为一名共产党员，他忠于职守，情系百姓；作为一位父亲，他何尝没有骨肉亲情？在生与死的危急关头，老支书用实际行动担负起了党员的责任，诠释了生命的价值。“舍小家，为大家”“群众的利益高于一切”，这心灵的抉择令每个人都为之动容。大爱无言，这爱里闪耀的人性光辉永不泯灭！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6" name="殇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81950" y="6215082"/>
            <a:ext cx="304800" cy="304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4333" l="9738" r="98315">
                        <a14:foregroundMark x1="2996" y1="98667" x2="10112" y2="98333"/>
                        <a14:foregroundMark x1="10112" y1="98333" x2="18914" y2="98333"/>
                        <a14:foregroundMark x1="18914" y1="98333" x2="26592" y2="98333"/>
                        <a14:foregroundMark x1="26592" y1="98333" x2="41386" y2="98333"/>
                        <a14:foregroundMark x1="41386" y1="98333" x2="57491" y2="96000"/>
                        <a14:foregroundMark x1="57491" y1="96000" x2="65356" y2="96000"/>
                        <a14:foregroundMark x1="65356" y1="96000" x2="79588" y2="86000"/>
                        <a14:foregroundMark x1="79588" y1="86000" x2="87079" y2="86667"/>
                        <a14:foregroundMark x1="87079" y1="86667" x2="97940" y2="93667"/>
                        <a14:foregroundMark x1="93258" y1="75000" x2="98315" y2="81000"/>
                        <a14:foregroundMark x1="74345" y1="99000" x2="92884" y2="94333"/>
                        <a14:foregroundMark x1="92884" y1="94333" x2="92884" y2="94333"/>
                        <a14:foregroundMark x1="77528" y1="80667" x2="82772" y2="84000"/>
                        <a14:foregroundMark x1="83895" y1="64333" x2="85393" y2="72000"/>
                        <a14:foregroundMark x1="83521" y1="60667" x2="85581" y2="63667"/>
                        <a14:foregroundMark x1="86704" y1="64000" x2="85393" y2="61333"/>
                        <a14:foregroundMark x1="85019" y1="61667" x2="83333" y2="59667"/>
                        <a14:foregroundMark x1="79963" y1="64000" x2="80899" y2="68667"/>
                        <a14:foregroundMark x1="80524" y1="68000" x2="81273" y2="74667"/>
                        <a14:foregroundMark x1="85019" y1="61000" x2="83521" y2="60000"/>
                        <a14:backgroundMark x1="24906" y1="56333" x2="40449" y2="75333"/>
                        <a14:backgroundMark x1="40449" y1="75333" x2="45880" y2="79000"/>
                        <a14:backgroundMark x1="55993" y1="56000" x2="55056" y2="69667"/>
                        <a14:backgroundMark x1="55056" y1="69667" x2="52434" y2="79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3753581"/>
            <a:ext cx="5525865" cy="3104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177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7814" y="548680"/>
            <a:ext cx="564360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课外延伸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7814" y="1628800"/>
            <a:ext cx="8576658" cy="1398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搜集抗洪救灾、抗震救灾的的英雄事迹。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积累关于无私奉献精神的名言。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24166" y="2829560"/>
            <a:ext cx="6143668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7200" b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再 见</a:t>
            </a:r>
            <a:endParaRPr lang="zh-CN" altLang="en-US" sz="7200" b="1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417300" y="12090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9215" y="1434492"/>
            <a:ext cx="8358246" cy="2707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</a:pPr>
            <a:r>
              <a:rPr lang="en-US" altLang="zh-CN" sz="3600" kern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3600" kern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、复习词语</a:t>
            </a:r>
            <a:r>
              <a:rPr lang="en-US" altLang="zh-CN" sz="3600" kern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en-US" altLang="zh-CN" sz="3600" kern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000" kern="20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咆哮  流淌  呻吟  揪出  沙哑  祭奠</a:t>
            </a:r>
            <a:r>
              <a:rPr lang="zh-CN" altLang="en-US" sz="3000" kern="20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000" kern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6800"/>
              </a:lnSpc>
            </a:pPr>
            <a:r>
              <a:rPr lang="zh-CN" altLang="en-US" sz="3000" kern="2000">
                <a:latin typeface="楷体" panose="02010609060101010101" pitchFamily="49" charset="-122"/>
                <a:ea typeface="楷体" panose="02010609060101010101" pitchFamily="49" charset="-122"/>
              </a:rPr>
              <a:t>势不可挡    跌跌撞撞  </a:t>
            </a:r>
            <a:endParaRPr lang="zh-CN" altLang="en-US" sz="3000" kern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716" y="4141470"/>
            <a:ext cx="964907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2755"/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、说说课文的主要内容。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 idx="4294967295"/>
          </p:nvPr>
        </p:nvSpPr>
        <p:spPr>
          <a:xfrm>
            <a:off x="1775520" y="458849"/>
            <a:ext cx="9472931" cy="975643"/>
          </a:xfrm>
        </p:spPr>
        <p:txBody>
          <a:bodyPr>
            <a:normAutofit/>
          </a:bodyPr>
          <a:lstStyle/>
          <a:p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聚焦词语   回顾内容</a:t>
            </a:r>
            <a:endParaRPr lang="zh-CN" altLang="en-US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75520" y="566440"/>
            <a:ext cx="565440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聚焦环境  感受危情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7448" y="1696429"/>
            <a:ext cx="96490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0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自由读课文，在课文中找出描写洪水凶猛的句子。</a:t>
            </a:r>
            <a:endParaRPr lang="en-US" altLang="zh-CN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0820" y="2250427"/>
            <a:ext cx="9325700" cy="3954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3230"/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）句子对比：</a:t>
            </a:r>
            <a:endParaRPr lang="en-US" altLang="zh-CN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43230" algn="l">
              <a:lnSpc>
                <a:spcPct val="150000"/>
              </a:lnSpc>
            </a:pP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黎明的时候，雨突然大了。</a:t>
            </a:r>
            <a:r>
              <a:rPr lang="zh-CN" altLang="en-US" sz="26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像泼、像倒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。山洪</a:t>
            </a:r>
            <a:r>
              <a:rPr lang="zh-CN" altLang="en-US" sz="2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咆哮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着，</a:t>
            </a:r>
            <a:r>
              <a:rPr lang="zh-CN" altLang="en-US" sz="2600" u="sng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像一群受惊的野马</a:t>
            </a:r>
            <a:r>
              <a:rPr lang="zh-CN" altLang="en-US" sz="26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从山谷里狂奔而来，势不可当。</a:t>
            </a:r>
            <a:endParaRPr lang="zh-CN" altLang="en-US" sz="26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443230" algn="l">
              <a:lnSpc>
                <a:spcPct val="150000"/>
              </a:lnSpc>
            </a:pPr>
            <a:r>
              <a:rPr lang="en-US" altLang="zh-CN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B.</a:t>
            </a:r>
            <a:r>
              <a:rPr lang="zh-CN" altLang="en-US" sz="2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黎明的时候，雨突然大了。山洪咆哮着，从山谷里狂奔而来，势不可当。</a:t>
            </a:r>
            <a:endParaRPr lang="en-US" altLang="zh-CN" sz="2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96200" y="2344050"/>
            <a:ext cx="2728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夸张：突出雨大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60296" y="3334728"/>
            <a:ext cx="2520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比喻：山洪凶猛</a:t>
            </a:r>
            <a:endParaRPr lang="zh-CN" altLang="en-US" sz="240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03512" y="581630"/>
            <a:ext cx="542036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聚焦环境  感受危情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2024" y="1773238"/>
            <a:ext cx="9721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咆哮</a:t>
            </a:r>
            <a:r>
              <a:rPr lang="zh-CN" altLang="en-US" sz="3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如猛兽、海浪、人等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发出洪亮有力的回荡的声音。</a:t>
            </a:r>
            <a:endParaRPr lang="zh-CN" altLang="en-US" sz="3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1864" y="3429000"/>
            <a:ext cx="2086550" cy="22256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27648" y="2571848"/>
            <a:ext cx="6552727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风还在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咆哮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着，小树被吹得东倒西歪。</a:t>
            </a:r>
            <a:endParaRPr lang="zh-CN" altLang="en-US" sz="3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42758" y="606837"/>
            <a:ext cx="593741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聚焦环境  感受危情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480" y="1773238"/>
            <a:ext cx="857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）近一米高的洪水已经在路面上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跳舞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了。</a:t>
            </a:r>
            <a:endParaRPr lang="en-US" altLang="zh-CN" sz="3200">
              <a:solidFill>
                <a:srgbClr val="FF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5480" y="2418097"/>
            <a:ext cx="65125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）死亡在洪水的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狞笑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声中逼近。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415480" y="3001662"/>
            <a:ext cx="79540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）水渐渐蹿上来，放肆地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着人们的腰。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1415480" y="3585227"/>
            <a:ext cx="7366119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）木桥开始发抖，开始痛苦地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呻吟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1415480" y="4168792"/>
            <a:ext cx="6105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）水，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爬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上了老汉的胸膛。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55440" y="1657879"/>
            <a:ext cx="100091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/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当洪水袭来时，村庄惊醒了。人们翻身下床，却一脚踏在水里。惊慌失措的人们你拥我挤地逃跑，寻找生路？他们找到了吗？         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5480" y="2696094"/>
            <a:ext cx="857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仿宋_GB2312" pitchFamily="49" charset="-122"/>
                <a:ea typeface="仿宋_GB2312" pitchFamily="49" charset="-122"/>
              </a:rPr>
              <a:t> </a:t>
            </a:r>
            <a:endParaRPr lang="en-US" altLang="zh-CN" sz="3600" b="1">
              <a:solidFill>
                <a:srgbClr val="FF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6174" y="3064664"/>
            <a:ext cx="6414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找到了，北面那座窄窄的木桥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7621" y="4551965"/>
            <a:ext cx="96729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重要！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因为在当时这不是一座普通的桥，它窄窄的身躯上承载一百多号人的生命，整个村庄的生命啊！于是，急于求生的人们跌跌撞撞地向那木桥拥去……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5559" y="3836597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这座桥现在重要吗？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2"/>
          <p:cNvSpPr txBox="1"/>
          <p:nvPr/>
        </p:nvSpPr>
        <p:spPr>
          <a:xfrm>
            <a:off x="1742758" y="606837"/>
            <a:ext cx="593741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聚焦环境  感受危情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99456" y="1721485"/>
            <a:ext cx="97210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05180">
              <a:lnSpc>
                <a:spcPct val="150000"/>
              </a:lnSpc>
            </a:pP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危急关头，年迈的村支书没有因为惊慌而失去理智。他面对乱哄哄拥到木桥桥头的人们是怎么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的？怎么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的呢？再读课文，勾画出描写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老支书动作、语言、神态的句子，想一想，他是一个怎样的</a:t>
            </a: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老汉</a:t>
            </a:r>
            <a:r>
              <a:rPr lang="en-US" altLang="zh-CN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09720" y="1203627"/>
            <a:ext cx="8572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仿宋_GB2312" pitchFamily="49" charset="-122"/>
                <a:ea typeface="仿宋_GB2312" pitchFamily="49" charset="-122"/>
              </a:rPr>
              <a:t> </a:t>
            </a:r>
            <a:endParaRPr lang="en-US" altLang="zh-CN" sz="3600" b="1">
              <a:solidFill>
                <a:srgbClr val="FF00FF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9901" y="620688"/>
            <a:ext cx="536421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laohan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39901" y="1806093"/>
            <a:ext cx="3240000" cy="3960000"/>
          </a:xfrm>
          <a:prstGeom prst="rect">
            <a:avLst/>
          </a:prstGeom>
          <a:noFill/>
        </p:spPr>
      </p:pic>
      <p:sp>
        <p:nvSpPr>
          <p:cNvPr id="69635" name="TextBox 2"/>
          <p:cNvSpPr txBox="1">
            <a:spLocks noChangeArrowheads="1"/>
          </p:cNvSpPr>
          <p:nvPr/>
        </p:nvSpPr>
        <p:spPr bwMode="auto">
          <a:xfrm>
            <a:off x="5159896" y="1805420"/>
            <a:ext cx="6408711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6280"/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老汉嘶哑地喊话：“桥窄！排成一队，不要挤！党员排在后边！”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47927" y="4445690"/>
            <a:ext cx="30886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坚定、临危不乱。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7927" y="3125555"/>
            <a:ext cx="5616624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三个感叹号，表明情况危急，必须有序。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5303912" y="1844824"/>
            <a:ext cx="5683192" cy="2061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9455" fontAlgn="auto">
              <a:lnSpc>
                <a:spcPct val="15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老汉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清瘦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的脸上淌着雨水。他不说话，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盯着乱哄哄的人们。</a:t>
            </a:r>
            <a:r>
              <a:rPr lang="zh-CN" altLang="en-US" sz="30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他像一座山。</a:t>
            </a:r>
            <a:endParaRPr lang="zh-CN" altLang="en-US" sz="30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9901" y="620688"/>
            <a:ext cx="5472200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</a:pPr>
            <a:r>
              <a:rPr lang="zh-CN" altLang="en-US" sz="4400" b="1" spc="5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聚焦人物 体会精神  </a:t>
            </a:r>
            <a:endParaRPr lang="zh-CN" altLang="en-US" sz="4400" b="1" spc="50">
              <a:ln w="9525" cmpd="sng">
                <a:solidFill>
                  <a:srgbClr val="FFC000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隶书" panose="02010509060101010101" pitchFamily="49" charset="-122"/>
              <a:ea typeface="隶书" panose="02010509060101010101" pitchFamily="49" charset="-122"/>
              <a:cs typeface="+mj-cs"/>
            </a:endParaRPr>
          </a:p>
        </p:txBody>
      </p:sp>
      <p:pic>
        <p:nvPicPr>
          <p:cNvPr id="8" name="Picture 2" descr="laohan">
            <a:hlinkClick r:id="rId1" action="ppaction://hlinksldjump"/>
          </p:cNvPr>
          <p:cNvPicPr>
            <a:picLocks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39901" y="1806093"/>
            <a:ext cx="3240000" cy="3960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暗香扑面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1529</Words>
  <Application>WPS 演示</Application>
  <PresentationFormat/>
  <Paragraphs>140</Paragraphs>
  <Slides>19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楷体</vt:lpstr>
      <vt:lpstr>隶书</vt:lpstr>
      <vt:lpstr>仿宋_GB2312</vt:lpstr>
      <vt:lpstr>黑体</vt:lpstr>
      <vt:lpstr>仿宋</vt:lpstr>
      <vt:lpstr>楷体_GB2312</vt:lpstr>
      <vt:lpstr>新宋体</vt:lpstr>
      <vt:lpstr>华文新魏</vt:lpstr>
      <vt:lpstr>Calibri</vt:lpstr>
      <vt:lpstr>等线</vt:lpstr>
      <vt:lpstr>微软雅黑</vt:lpstr>
      <vt:lpstr>Arial Unicode MS</vt:lpstr>
      <vt:lpstr>等线 Light</vt:lpstr>
      <vt:lpstr>Calibri Light</vt:lpstr>
      <vt:lpstr>暗香扑面</vt:lpstr>
      <vt:lpstr>PowerPoint 演示文稿</vt:lpstr>
      <vt:lpstr>聚焦词语   回顾内容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2021-04-16T11:37:00Z</cp:lastPrinted>
  <dcterms:created xsi:type="dcterms:W3CDTF">2021-04-16T11:37:00Z</dcterms:created>
  <dcterms:modified xsi:type="dcterms:W3CDTF">2021-11-04T13:30:46Z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A817B3FE66964B50B6C60B53D61F26AF</vt:lpwstr>
  </property>
  <property fmtid="{D5CDD505-2E9C-101B-9397-08002B2CF9AE}" pid="7" name="KSOProductBuildVer">
    <vt:lpwstr>2052-11.1.0.10938</vt:lpwstr>
  </property>
</Properties>
</file>