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custDataLst>
    <p:tags r:id="rId16"/>
  </p:custDataLst>
  <p:defaultTextStyle>
    <a:defPPr>
      <a:defRPr lang="zh-TW"/>
    </a:defPPr>
    <a:lvl1pPr algn="ctr" rtl="0" fontAlgn="base">
      <a:spcBef>
        <a:spcPct val="0"/>
      </a:spcBef>
      <a:spcAft>
        <a:spcPct val="0"/>
      </a:spcAft>
      <a:defRPr kumimoji="1" sz="3600" b="1" kern="1200">
        <a:solidFill>
          <a:srgbClr val="000000"/>
        </a:solidFill>
        <a:latin typeface="標楷體" pitchFamily="65" charset="-120"/>
        <a:ea typeface="標楷體" pitchFamily="65" charset="-12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3600" b="1" kern="1200">
        <a:solidFill>
          <a:srgbClr val="000000"/>
        </a:solidFill>
        <a:latin typeface="標楷體" pitchFamily="65" charset="-120"/>
        <a:ea typeface="標楷體" pitchFamily="65" charset="-12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3600" b="1" kern="1200">
        <a:solidFill>
          <a:srgbClr val="000000"/>
        </a:solidFill>
        <a:latin typeface="標楷體" pitchFamily="65" charset="-120"/>
        <a:ea typeface="標楷體" pitchFamily="65" charset="-12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3600" b="1" kern="1200">
        <a:solidFill>
          <a:srgbClr val="000000"/>
        </a:solidFill>
        <a:latin typeface="標楷體" pitchFamily="65" charset="-120"/>
        <a:ea typeface="標楷體" pitchFamily="65" charset="-12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3600" b="1" kern="1200">
        <a:solidFill>
          <a:srgbClr val="000000"/>
        </a:solidFill>
        <a:latin typeface="標楷體" pitchFamily="65" charset="-12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3600" b="1" kern="1200">
        <a:solidFill>
          <a:srgbClr val="000000"/>
        </a:solidFill>
        <a:latin typeface="標楷體" pitchFamily="65" charset="-12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3600" b="1" kern="1200">
        <a:solidFill>
          <a:srgbClr val="000000"/>
        </a:solidFill>
        <a:latin typeface="標楷體" pitchFamily="65" charset="-12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3600" b="1" kern="1200">
        <a:solidFill>
          <a:srgbClr val="000000"/>
        </a:solidFill>
        <a:latin typeface="標楷體" pitchFamily="65" charset="-12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3600" b="1" kern="1200">
        <a:solidFill>
          <a:srgbClr val="000000"/>
        </a:solidFill>
        <a:latin typeface="標楷體" pitchFamily="65" charset="-12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/>
            <p:nvPr userDrawn="1"/>
          </p:nvGrpSpPr>
          <p:grpSpPr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/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0" name="Freeform 5"/>
              <p:cNvSpPr/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6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1" name="Freeform 6"/>
              <p:cNvSpPr/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" name="Freeform 7"/>
              <p:cNvSpPr/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3" name="Freeform 8"/>
              <p:cNvSpPr/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4" name="Freeform 9"/>
              <p:cNvSpPr/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5" name="Freeform 10"/>
              <p:cNvSpPr/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6" name="Freeform 11"/>
            <p:cNvSpPr/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6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Freeform 12"/>
            <p:cNvSpPr/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Freeform 13"/>
            <p:cNvSpPr/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Freeform 14"/>
            <p:cNvSpPr/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15"/>
            <p:cNvSpPr/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8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Freeform 16"/>
            <p:cNvSpPr/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2" name="Group 17"/>
            <p:cNvGrpSpPr/>
            <p:nvPr userDrawn="1"/>
          </p:nvGrpSpPr>
          <p:grpSpPr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/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7" name="Freeform 19"/>
              <p:cNvSpPr/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" name="Freeform 20"/>
              <p:cNvSpPr/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3" name="Group 21"/>
            <p:cNvGrpSpPr/>
            <p:nvPr userDrawn="1"/>
          </p:nvGrpSpPr>
          <p:grpSpPr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/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Freeform 23"/>
              <p:cNvSpPr/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Freeform 24"/>
              <p:cNvSpPr/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4" name="Group 25"/>
            <p:cNvGrpSpPr/>
            <p:nvPr userDrawn="1"/>
          </p:nvGrpSpPr>
          <p:grpSpPr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/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Freeform 27"/>
              <p:cNvSpPr/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Freeform 28"/>
              <p:cNvSpPr/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5" name="Group 29"/>
            <p:cNvGrpSpPr/>
            <p:nvPr userDrawn="1"/>
          </p:nvGrpSpPr>
          <p:grpSpPr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/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Freeform 31"/>
              <p:cNvSpPr/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Freeform 32"/>
              <p:cNvSpPr/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6" name="Group 33"/>
            <p:cNvGrpSpPr/>
            <p:nvPr userDrawn="1"/>
          </p:nvGrpSpPr>
          <p:grpSpPr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/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Freeform 35"/>
              <p:cNvSpPr/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Freeform 36"/>
              <p:cNvSpPr/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17" name="Freeform 37"/>
            <p:cNvSpPr/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5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Freeform 38"/>
            <p:cNvSpPr/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6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Freeform 39"/>
            <p:cNvSpPr/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Freeform 40"/>
            <p:cNvSpPr/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41"/>
            <p:cNvSpPr/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0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Freeform 42"/>
            <p:cNvSpPr/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Freeform 43"/>
            <p:cNvSpPr/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335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/>
          </a:p>
        </p:txBody>
      </p:sp>
      <p:sp>
        <p:nvSpPr>
          <p:cNvPr id="1336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TW" altLang="en-US"/>
              <a:t>按一下以編輯母片副標題樣式</a:t>
            </a:r>
            <a:endParaRPr lang="zh-TW" altLang="en-US"/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F33B0D-A54B-4565-97D1-12E3A8D74E9F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6C51F-6AF4-4159-99BF-A62A080B84E3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2C93F-DC9A-4D08-A04A-C8E1F4816C87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D755D-3211-499D-ACAE-71E13C983D46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C987E-F340-4AB7-ADBD-6DE6E11D104D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BA617-8103-4CD4-8261-5F150E2B55DE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49D9-5135-4727-B654-895399B2BC8B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9F6D5-91FF-4DBA-9254-B90331EB3B71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00D4-ECEF-41D2-87ED-1DD586E93FB3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83B1A-E37A-4F1B-8447-6A01219EB204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4965D-D178-4862-B370-7A774EA98F41}" type="slidenum">
              <a:rPr lang="en-US" altLang="zh-TW"/>
            </a:fld>
            <a:endParaRPr lang="en-US" altLang="zh-TW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2291" name="Freeform 3"/>
            <p:cNvSpPr/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4"/>
            <p:cNvGrpSpPr/>
            <p:nvPr/>
          </p:nvGrpSpPr>
          <p:grpSpPr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2293" name="Freeform 5"/>
              <p:cNvSpPr/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294" name="Freeform 6"/>
              <p:cNvSpPr/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295" name="Freeform 7"/>
              <p:cNvSpPr/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12296" name="Freeform 8"/>
            <p:cNvSpPr/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5" name="Group 9"/>
            <p:cNvGrpSpPr/>
            <p:nvPr/>
          </p:nvGrpSpPr>
          <p:grpSpPr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2298" name="Freeform 10"/>
              <p:cNvSpPr/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6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299" name="Freeform 11"/>
              <p:cNvSpPr/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300" name="Freeform 12"/>
              <p:cNvSpPr/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6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301" name="Freeform 13"/>
              <p:cNvSpPr/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302" name="Freeform 14"/>
              <p:cNvSpPr/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8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grpSp>
            <p:nvGrpSpPr>
              <p:cNvPr id="1067" name="Group 15"/>
              <p:cNvGrpSpPr/>
              <p:nvPr userDrawn="1"/>
            </p:nvGrpSpPr>
            <p:grpSpPr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2304" name="Freeform 16"/>
                <p:cNvSpPr/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6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12305" name="Freeform 17"/>
                <p:cNvSpPr/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1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12306" name="Freeform 18"/>
                <p:cNvSpPr/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1036" name="Group 19"/>
            <p:cNvGrpSpPr/>
            <p:nvPr/>
          </p:nvGrpSpPr>
          <p:grpSpPr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2308" name="Freeform 20"/>
              <p:cNvSpPr/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309" name="Freeform 21"/>
              <p:cNvSpPr/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310" name="Freeform 22"/>
              <p:cNvSpPr/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037" name="Group 23"/>
            <p:cNvGrpSpPr/>
            <p:nvPr/>
          </p:nvGrpSpPr>
          <p:grpSpPr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2312" name="Freeform 24"/>
              <p:cNvSpPr/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313" name="Freeform 25"/>
              <p:cNvSpPr/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314" name="Freeform 26"/>
              <p:cNvSpPr/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1038" name="Group 27"/>
            <p:cNvGrpSpPr/>
            <p:nvPr/>
          </p:nvGrpSpPr>
          <p:grpSpPr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2316" name="Freeform 28"/>
              <p:cNvSpPr/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317" name="Freeform 29"/>
              <p:cNvSpPr/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318" name="Freeform 30"/>
              <p:cNvSpPr/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12319" name="Freeform 31"/>
            <p:cNvSpPr/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0" name="Freeform 32"/>
            <p:cNvSpPr/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1" name="Freeform 33"/>
            <p:cNvSpPr/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2" name="Freeform 34"/>
            <p:cNvSpPr/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3" name="Freeform 35"/>
            <p:cNvSpPr/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4" name="Freeform 36"/>
            <p:cNvSpPr/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5" name="Freeform 37"/>
            <p:cNvSpPr/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6" name="Freeform 38"/>
            <p:cNvSpPr/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6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7" name="Freeform 39"/>
            <p:cNvSpPr/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8" name="Freeform 40"/>
            <p:cNvSpPr/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29" name="Freeform 41"/>
            <p:cNvSpPr/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30" name="Freeform 42"/>
            <p:cNvSpPr/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31" name="Freeform 43"/>
            <p:cNvSpPr/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32" name="Freeform 44"/>
            <p:cNvSpPr/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233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TW" altLang="en-US" smtClean="0"/>
              <a:t>按一下以編輯母片標題樣式</a:t>
            </a:r>
            <a:endParaRPr lang="zh-TW" altLang="en-US" smtClean="0"/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TW" altLang="en-US" smtClean="0"/>
              <a:t>按一下以編輯母片</a:t>
            </a:r>
            <a:endParaRPr lang="zh-TW" altLang="en-US" smtClean="0"/>
          </a:p>
          <a:p>
            <a:pPr lvl="1"/>
            <a:r>
              <a:rPr lang="zh-TW" altLang="en-US" smtClean="0"/>
              <a:t>第二層</a:t>
            </a:r>
            <a:endParaRPr lang="zh-TW" altLang="en-US" smtClean="0"/>
          </a:p>
          <a:p>
            <a:pPr lvl="2"/>
            <a:r>
              <a:rPr lang="zh-TW" altLang="en-US" smtClean="0"/>
              <a:t>第三層</a:t>
            </a:r>
            <a:endParaRPr lang="zh-TW" altLang="en-US" smtClean="0"/>
          </a:p>
          <a:p>
            <a:pPr lvl="3"/>
            <a:r>
              <a:rPr lang="zh-TW" altLang="en-US" smtClean="0"/>
              <a:t>第四層</a:t>
            </a:r>
            <a:endParaRPr lang="zh-TW" altLang="en-US" smtClean="0"/>
          </a:p>
          <a:p>
            <a:pPr lvl="4"/>
            <a:r>
              <a:rPr lang="zh-TW" altLang="en-US" smtClean="0"/>
              <a:t>第五層</a:t>
            </a:r>
            <a:endParaRPr lang="zh-TW" altLang="en-US" smtClean="0"/>
          </a:p>
        </p:txBody>
      </p:sp>
      <p:sp>
        <p:nvSpPr>
          <p:cNvPr id="1233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l">
              <a:defRPr kumimoji="0" sz="14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33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33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0" sz="14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ACDA71-260D-4E9F-A173-D2EBF432137E}" type="slidenum">
              <a:rPr lang="en-US" altLang="zh-TW"/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  <a:ea typeface="PMingLiU" pitchFamily="18" charset="-12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  <a:ea typeface="PMingLiU" pitchFamily="18" charset="-12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  <a:ea typeface="PMingLiU" pitchFamily="18" charset="-12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  <a:ea typeface="PMingLiU" pitchFamily="18" charset="-12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  <a:ea typeface="PMingLiU" pitchFamily="18" charset="-12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  <a:ea typeface="PMingLiU" pitchFamily="18" charset="-12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  <a:ea typeface="PMingLiU" pitchFamily="18" charset="-12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  <a:ea typeface="PMingLiU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" y="0"/>
            <a:ext cx="9144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164288" y="116632"/>
            <a:ext cx="13564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smtClean="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zh-CN" altLang="en-US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9499" y="5877272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会理</a:t>
            </a:r>
            <a:r>
              <a:rPr lang="zh-CN" altLang="en-US" smtClean="0">
                <a:solidFill>
                  <a:schemeClr val="bg1"/>
                </a:solidFill>
              </a:rPr>
              <a:t>县城关第二小学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31360" y="5554106"/>
            <a:ext cx="17235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smtClean="0"/>
              <a:t>晏玉学</a:t>
            </a:r>
            <a:endParaRPr lang="zh-CN" altLang="en-US" sz="4000"/>
          </a:p>
        </p:txBody>
      </p:sp>
    </p:spTree>
  </p:cSld>
  <p:clrMapOvr>
    <a:masterClrMapping/>
  </p:clrMapOvr>
  <p:transition spd="slow"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889844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五、拓展延</a:t>
            </a:r>
            <a:r>
              <a:rPr lang="zh-CN" altLang="zh-CN" b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伸</a:t>
            </a:r>
            <a:endParaRPr lang="en-US" altLang="zh-CN" b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br>
              <a:rPr lang="en-US" altLang="zh-CN" b="0"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b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观察身边的人，写一写物质贫穷却精神富有的这一类人</a:t>
            </a:r>
            <a:r>
              <a:rPr lang="zh-CN" altLang="zh-CN" b="0" smtClean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0" smtClean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br>
              <a:rPr lang="en-US" altLang="zh-CN" b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b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注意用语言、动作、神态、心理描写，用上环境描写刻画人物的方法。</a:t>
            </a:r>
            <a:br>
              <a:rPr lang="en-US" altLang="zh-CN" b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zh-CN" altLang="en-US" b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747500" y="106426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slow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9512" y="908720"/>
            <a:ext cx="91450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0" smtClean="0">
                <a:solidFill>
                  <a:schemeClr val="tx1"/>
                </a:solidFill>
              </a:rPr>
              <a:t>一、复习</a:t>
            </a:r>
            <a:r>
              <a:rPr lang="zh-CN" altLang="zh-CN" b="0" smtClean="0">
                <a:solidFill>
                  <a:schemeClr val="tx1"/>
                </a:solidFill>
              </a:rPr>
              <a:t>回顾</a:t>
            </a:r>
            <a:r>
              <a:rPr lang="zh-CN" altLang="en-US" b="0" smtClean="0">
                <a:solidFill>
                  <a:schemeClr val="tx1"/>
                </a:solidFill>
              </a:rPr>
              <a:t>，</a:t>
            </a:r>
            <a:r>
              <a:rPr lang="zh-CN" altLang="en-US" smtClean="0">
                <a:solidFill>
                  <a:schemeClr val="tx1"/>
                </a:solidFill>
              </a:rPr>
              <a:t>导入新课</a:t>
            </a:r>
            <a:endParaRPr lang="en-US" altLang="zh-CN" smtClean="0">
              <a:solidFill>
                <a:schemeClr val="tx1"/>
              </a:solidFill>
            </a:endParaRPr>
          </a:p>
          <a:p>
            <a:pPr algn="l"/>
            <a:br>
              <a:rPr lang="en-US" altLang="zh-CN"/>
            </a:br>
            <a:r>
              <a:rPr lang="en-US" altLang="zh-CN" b="0" smtClean="0">
                <a:solidFill>
                  <a:srgbClr val="00B050"/>
                </a:solidFill>
              </a:rPr>
              <a:t>1</a:t>
            </a:r>
            <a:r>
              <a:rPr lang="zh-CN" altLang="en-US" b="0" smtClean="0">
                <a:solidFill>
                  <a:srgbClr val="00B050"/>
                </a:solidFill>
              </a:rPr>
              <a:t>、</a:t>
            </a:r>
            <a:r>
              <a:rPr lang="zh-CN" altLang="zh-CN" b="0" smtClean="0">
                <a:solidFill>
                  <a:srgbClr val="00B050"/>
                </a:solidFill>
              </a:rPr>
              <a:t>课</a:t>
            </a:r>
            <a:r>
              <a:rPr lang="zh-CN" altLang="zh-CN" b="0">
                <a:solidFill>
                  <a:srgbClr val="00B050"/>
                </a:solidFill>
              </a:rPr>
              <a:t>文主要写了一件什么事</a:t>
            </a:r>
            <a:r>
              <a:rPr lang="zh-CN" altLang="zh-CN" b="0" smtClean="0">
                <a:solidFill>
                  <a:srgbClr val="00B050"/>
                </a:solidFill>
              </a:rPr>
              <a:t>？</a:t>
            </a:r>
            <a:endParaRPr lang="en-US" altLang="zh-CN" b="0" smtClean="0">
              <a:solidFill>
                <a:srgbClr val="00B050"/>
              </a:solidFill>
            </a:endParaRPr>
          </a:p>
          <a:p>
            <a:pPr algn="l"/>
            <a:endParaRPr lang="zh-CN" altLang="zh-CN" b="0">
              <a:solidFill>
                <a:srgbClr val="00B050"/>
              </a:solidFill>
            </a:endParaRPr>
          </a:p>
          <a:p>
            <a:pPr algn="l"/>
            <a:r>
              <a:rPr lang="zh-CN" altLang="zh-CN" b="0">
                <a:solidFill>
                  <a:srgbClr val="00B050"/>
                </a:solidFill>
              </a:rPr>
              <a:t>课文按</a:t>
            </a:r>
            <a:r>
              <a:rPr lang="en-US" altLang="zh-CN" b="0" u="sng">
                <a:solidFill>
                  <a:srgbClr val="00B050"/>
                </a:solidFill>
              </a:rPr>
              <a:t>   </a:t>
            </a:r>
            <a:r>
              <a:rPr lang="zh-CN" altLang="zh-CN" b="0">
                <a:solidFill>
                  <a:srgbClr val="00B050"/>
                </a:solidFill>
              </a:rPr>
              <a:t>的顺序，写了</a:t>
            </a:r>
            <a:r>
              <a:rPr lang="en-US" altLang="zh-CN" b="0" u="sng">
                <a:solidFill>
                  <a:srgbClr val="00B050"/>
                </a:solidFill>
              </a:rPr>
              <a:t>  </a:t>
            </a:r>
            <a:r>
              <a:rPr lang="zh-CN" altLang="zh-CN" b="0">
                <a:solidFill>
                  <a:srgbClr val="00B050"/>
                </a:solidFill>
              </a:rPr>
              <a:t>和</a:t>
            </a:r>
            <a:r>
              <a:rPr lang="en-US" altLang="zh-CN" b="0" u="sng">
                <a:solidFill>
                  <a:srgbClr val="00B050"/>
                </a:solidFill>
              </a:rPr>
              <a:t>  </a:t>
            </a:r>
            <a:r>
              <a:rPr lang="zh-CN" altLang="zh-CN" b="0">
                <a:solidFill>
                  <a:srgbClr val="00B050"/>
                </a:solidFill>
              </a:rPr>
              <a:t>一家生活十分穷苦</a:t>
            </a:r>
            <a:r>
              <a:rPr lang="zh-CN" altLang="zh-CN" b="0" smtClean="0">
                <a:solidFill>
                  <a:srgbClr val="00B050"/>
                </a:solidFill>
              </a:rPr>
              <a:t>，但</a:t>
            </a:r>
            <a:r>
              <a:rPr lang="zh-CN" altLang="zh-CN" b="0">
                <a:solidFill>
                  <a:srgbClr val="00B050"/>
                </a:solidFill>
              </a:rPr>
              <a:t>邻居</a:t>
            </a:r>
            <a:r>
              <a:rPr lang="en-US" altLang="zh-CN" b="0" u="sng">
                <a:solidFill>
                  <a:srgbClr val="00B050"/>
                </a:solidFill>
              </a:rPr>
              <a:t>  </a:t>
            </a:r>
            <a:r>
              <a:rPr lang="zh-CN" altLang="zh-CN" b="0">
                <a:solidFill>
                  <a:srgbClr val="00B050"/>
                </a:solidFill>
              </a:rPr>
              <a:t>死后，却</a:t>
            </a:r>
            <a:r>
              <a:rPr lang="en-US" altLang="zh-CN" b="0" u="sng">
                <a:solidFill>
                  <a:srgbClr val="00B050"/>
                </a:solidFill>
              </a:rPr>
              <a:t>            </a:t>
            </a:r>
            <a:r>
              <a:rPr lang="zh-CN" altLang="zh-CN" b="0" smtClean="0">
                <a:solidFill>
                  <a:srgbClr val="00B050"/>
                </a:solidFill>
              </a:rPr>
              <a:t>的</a:t>
            </a:r>
            <a:r>
              <a:rPr lang="zh-CN" altLang="zh-CN" b="0">
                <a:solidFill>
                  <a:srgbClr val="00B050"/>
                </a:solidFill>
              </a:rPr>
              <a:t>事。</a:t>
            </a:r>
            <a:br>
              <a:rPr lang="en-US" altLang="zh-CN" b="0">
                <a:solidFill>
                  <a:srgbClr val="00B050"/>
                </a:solidFill>
              </a:rPr>
            </a:br>
            <a:endParaRPr lang="zh-CN" altLang="en-US" b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1196752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b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</a:t>
            </a:r>
            <a:r>
              <a:rPr lang="zh-CN" altLang="zh-CN" b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次感受桑娜一</a:t>
            </a:r>
            <a:r>
              <a:rPr lang="zh-CN" altLang="zh-CN" b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</a:t>
            </a:r>
            <a:r>
              <a:rPr lang="zh-CN" altLang="en-US" b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</a:t>
            </a:r>
            <a:r>
              <a:rPr lang="zh-CN" altLang="zh-CN" b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b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艰辛：</a:t>
            </a:r>
            <a:endParaRPr lang="en-US" altLang="zh-CN" b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br>
              <a:rPr lang="en-US" altLang="zh-CN" b="0"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 b="0" smtClean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b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们每天只能</a:t>
            </a:r>
            <a:r>
              <a:rPr lang="en-US" altLang="zh-CN" b="0" u="sng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  </a:t>
            </a:r>
            <a:r>
              <a:rPr lang="zh-CN" altLang="zh-CN" b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填饱肚子，吃的是</a:t>
            </a:r>
            <a:r>
              <a:rPr lang="en-US" altLang="zh-CN" b="0" u="sng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 </a:t>
            </a:r>
            <a:r>
              <a:rPr lang="zh-CN" altLang="zh-CN" b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，菜只有</a:t>
            </a:r>
            <a:r>
              <a:rPr lang="en-US" altLang="zh-CN" b="0" u="sng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 </a:t>
            </a:r>
            <a:r>
              <a:rPr lang="zh-CN" altLang="zh-CN" b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。即便是这样的生活，也是渔夫</a:t>
            </a:r>
            <a:r>
              <a:rPr lang="en-US" altLang="zh-CN" b="0" u="sng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 </a:t>
            </a:r>
            <a:r>
              <a:rPr lang="zh-CN" altLang="zh-CN" b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身体，冒着</a:t>
            </a:r>
            <a:r>
              <a:rPr lang="en-US" altLang="zh-CN" b="0" u="sng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  </a:t>
            </a:r>
            <a:r>
              <a:rPr lang="zh-CN" altLang="zh-CN" b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出海打鱼，而桑娜自己也</a:t>
            </a:r>
            <a:r>
              <a:rPr lang="en-US" altLang="zh-CN" b="0" u="sng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  </a:t>
            </a:r>
            <a:r>
              <a:rPr lang="zh-CN" altLang="zh-CN" b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地干活，才能维持的</a:t>
            </a:r>
            <a:r>
              <a:rPr lang="zh-CN" altLang="zh-CN" b="0" smtClean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br>
              <a:rPr lang="en-US" altLang="zh-CN" b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zh-CN" altLang="en-US" b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161" y="1628800"/>
            <a:ext cx="90921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0">
                <a:solidFill>
                  <a:srgbClr val="00B050"/>
                </a:solidFill>
              </a:rPr>
              <a:t>1.</a:t>
            </a:r>
            <a:r>
              <a:rPr lang="zh-CN" altLang="zh-CN" b="0">
                <a:solidFill>
                  <a:srgbClr val="00B050"/>
                </a:solidFill>
              </a:rPr>
              <a:t>走进桑娜的家，感受她的勤</a:t>
            </a:r>
            <a:r>
              <a:rPr lang="zh-CN" altLang="zh-CN" b="0" smtClean="0">
                <a:solidFill>
                  <a:srgbClr val="00B050"/>
                </a:solidFill>
              </a:rPr>
              <a:t>劳</a:t>
            </a:r>
            <a:endParaRPr lang="en-US" altLang="zh-CN" b="0" smtClean="0">
              <a:solidFill>
                <a:srgbClr val="00B050"/>
              </a:solidFill>
            </a:endParaRPr>
          </a:p>
          <a:p>
            <a:pPr algn="l"/>
            <a:br>
              <a:rPr lang="en-US" altLang="zh-CN" b="0">
                <a:solidFill>
                  <a:srgbClr val="00B050"/>
                </a:solidFill>
              </a:rPr>
            </a:br>
            <a:r>
              <a:rPr lang="zh-CN" altLang="zh-CN" b="0" smtClean="0">
                <a:solidFill>
                  <a:srgbClr val="00B050"/>
                </a:solidFill>
              </a:rPr>
              <a:t>默</a:t>
            </a:r>
            <a:r>
              <a:rPr lang="zh-CN" altLang="zh-CN" b="0">
                <a:solidFill>
                  <a:srgbClr val="00B050"/>
                </a:solidFill>
              </a:rPr>
              <a:t>读第</a:t>
            </a:r>
            <a:r>
              <a:rPr lang="en-US" altLang="zh-CN" b="0">
                <a:solidFill>
                  <a:srgbClr val="00B050"/>
                </a:solidFill>
              </a:rPr>
              <a:t>1</a:t>
            </a:r>
            <a:r>
              <a:rPr lang="zh-CN" altLang="zh-CN" b="0">
                <a:solidFill>
                  <a:srgbClr val="00B050"/>
                </a:solidFill>
              </a:rPr>
              <a:t>自然段，用横线画出描写屋内环境的词句</a:t>
            </a:r>
            <a:r>
              <a:rPr lang="zh-CN" altLang="zh-CN" b="0" smtClean="0">
                <a:solidFill>
                  <a:srgbClr val="00B050"/>
                </a:solidFill>
              </a:rPr>
              <a:t>，用</a:t>
            </a:r>
            <a:r>
              <a:rPr lang="zh-CN" altLang="zh-CN" b="0">
                <a:solidFill>
                  <a:srgbClr val="00B050"/>
                </a:solidFill>
              </a:rPr>
              <a:t>波浪线画出描写屋外环境的词</a:t>
            </a:r>
            <a:r>
              <a:rPr lang="zh-CN" altLang="zh-CN" b="0" smtClean="0">
                <a:solidFill>
                  <a:srgbClr val="00B050"/>
                </a:solidFill>
              </a:rPr>
              <a:t>句</a:t>
            </a:r>
            <a:endParaRPr lang="en-US" altLang="zh-CN" b="0" smtClean="0">
              <a:solidFill>
                <a:srgbClr val="00B050"/>
              </a:solidFill>
            </a:endParaRPr>
          </a:p>
          <a:p>
            <a:pPr algn="l"/>
            <a:endParaRPr lang="en-US" altLang="zh-CN" b="0" smtClean="0">
              <a:solidFill>
                <a:srgbClr val="00B050"/>
              </a:solidFill>
            </a:endParaRPr>
          </a:p>
          <a:p>
            <a:pPr algn="l"/>
            <a:r>
              <a:rPr lang="zh-CN" altLang="zh-CN" b="0" smtClean="0">
                <a:solidFill>
                  <a:srgbClr val="00B050"/>
                </a:solidFill>
              </a:rPr>
              <a:t>思</a:t>
            </a:r>
            <a:r>
              <a:rPr lang="zh-CN" altLang="zh-CN" b="0">
                <a:solidFill>
                  <a:srgbClr val="00B050"/>
                </a:solidFill>
              </a:rPr>
              <a:t>考：屋里屋外分别给你怎样的感觉？</a:t>
            </a:r>
            <a:br>
              <a:rPr lang="en-US" altLang="zh-CN" b="0">
                <a:solidFill>
                  <a:srgbClr val="00B050"/>
                </a:solidFill>
              </a:rPr>
            </a:br>
            <a:endParaRPr lang="zh-CN" altLang="en-US" b="0">
              <a:solidFill>
                <a:srgbClr val="00B05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9662" y="404664"/>
            <a:ext cx="5262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tx1"/>
                </a:solidFill>
              </a:rPr>
              <a:t>二、品读课文，重点探究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-44605" y="2132856"/>
            <a:ext cx="8892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0">
                <a:solidFill>
                  <a:srgbClr val="00B050"/>
                </a:solidFill>
              </a:rPr>
              <a:t>2.</a:t>
            </a:r>
            <a:r>
              <a:rPr lang="zh-CN" altLang="zh-CN" b="0">
                <a:solidFill>
                  <a:srgbClr val="00B050"/>
                </a:solidFill>
              </a:rPr>
              <a:t>走进桑娜的内心世界，感受她的美好品</a:t>
            </a:r>
            <a:r>
              <a:rPr lang="zh-CN" altLang="zh-CN" b="0" smtClean="0">
                <a:solidFill>
                  <a:srgbClr val="00B050"/>
                </a:solidFill>
              </a:rPr>
              <a:t>质</a:t>
            </a:r>
            <a:endParaRPr lang="en-US" altLang="zh-CN" b="0" smtClean="0">
              <a:solidFill>
                <a:srgbClr val="00B050"/>
              </a:solidFill>
            </a:endParaRPr>
          </a:p>
          <a:p>
            <a:pPr algn="l"/>
            <a:br>
              <a:rPr lang="en-US" altLang="zh-CN" b="0">
                <a:solidFill>
                  <a:srgbClr val="00B050"/>
                </a:solidFill>
              </a:rPr>
            </a:br>
            <a:r>
              <a:rPr lang="zh-CN" altLang="zh-CN" b="0" smtClean="0">
                <a:solidFill>
                  <a:srgbClr val="00B050"/>
                </a:solidFill>
              </a:rPr>
              <a:t>快</a:t>
            </a:r>
            <a:r>
              <a:rPr lang="zh-CN" altLang="zh-CN" b="0">
                <a:solidFill>
                  <a:srgbClr val="00B050"/>
                </a:solidFill>
              </a:rPr>
              <a:t>速浏览课文，画出描写桑娜的心理活动的句子。</a:t>
            </a:r>
            <a:endParaRPr lang="zh-CN" altLang="en-US" b="0">
              <a:solidFill>
                <a:srgbClr val="00B05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-324544" y="1124744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mtClean="0">
                <a:solidFill>
                  <a:schemeClr val="tx1"/>
                </a:solidFill>
              </a:rPr>
              <a:t>二、品读课文，重点探究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0" y="1556792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>
                <a:solidFill>
                  <a:srgbClr val="00B05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走近桑娜和渔夫，感受他们的心意相通</a:t>
            </a:r>
            <a:r>
              <a:rPr lang="zh-CN" altLang="zh-CN" smtClean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B05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br>
              <a:rPr lang="en-US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 smtClean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角色朗读第</a:t>
            </a:r>
            <a:r>
              <a:rPr lang="en-US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12—27</a:t>
            </a:r>
            <a:r>
              <a:rPr lang="zh-CN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</a:t>
            </a:r>
            <a:r>
              <a:rPr lang="zh-CN" altLang="zh-CN" smtClean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B05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br>
              <a:rPr lang="en-US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 smtClean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</a:t>
            </a:r>
            <a:r>
              <a:rPr lang="zh-CN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到对话中的几处沉默，联系上下文思考：桑娜和渔夫为什么沉默？在沉默中他们各自会想些什么？</a:t>
            </a:r>
            <a:b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9512" y="620688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tx1"/>
                </a:solidFill>
              </a:rPr>
              <a:t>二、品读课文，重点探究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3528" y="2060848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>
                <a:solidFill>
                  <a:srgbClr val="00B05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走近细节，挖掘易被忽略的文本意蕴</a:t>
            </a:r>
            <a:r>
              <a:rPr lang="zh-CN" altLang="zh-CN" smtClean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B05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br>
              <a:rPr lang="en-US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）容易忽略的时间点</a:t>
            </a:r>
            <a:r>
              <a:rPr lang="zh-CN" altLang="zh-CN" smtClean="0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B05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/>
            <a:br>
              <a:rPr lang="en-US" altLang="zh-CN">
                <a:solidFill>
                  <a:srgbClr val="00B05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>
                <a:solidFill>
                  <a:srgbClr val="00B050"/>
                </a:solidFill>
              </a:rPr>
              <a:t>（</a:t>
            </a:r>
            <a:r>
              <a:rPr lang="en-US" altLang="zh-CN">
                <a:solidFill>
                  <a:srgbClr val="00B050"/>
                </a:solidFill>
              </a:rPr>
              <a:t>2</a:t>
            </a:r>
            <a:r>
              <a:rPr lang="zh-CN" altLang="zh-CN">
                <a:solidFill>
                  <a:srgbClr val="00B050"/>
                </a:solidFill>
              </a:rPr>
              <a:t>）走近容易忽略的人物形象。</a:t>
            </a:r>
            <a:br>
              <a:rPr lang="en-US" altLang="zh-CN">
                <a:solidFill>
                  <a:srgbClr val="00B050"/>
                </a:solidFill>
              </a:rPr>
            </a:b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528" y="908720"/>
            <a:ext cx="5262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二、品读课文，重点探究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27584" y="2204864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三、小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zh-CN" altLang="en-US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：心理描写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36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四、读了课文，你还觉得文中的穷人“穷”吗？</a:t>
            </a:r>
            <a:endParaRPr lang="zh-CN" altLang="en-US" sz="3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00200"/>
            <a:ext cx="7776864" cy="4565104"/>
          </a:xfrm>
        </p:spPr>
      </p:pic>
    </p:spTree>
  </p:cSld>
  <p:clrMapOvr>
    <a:masterClrMapping/>
  </p:clrMapOvr>
  <p:transition spd="slow">
    <p:circle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新細明體"/>
        <a:cs typeface="Arial"/>
      </a:majorFont>
      <a:minorFont>
        <a:latin typeface="Verdana"/>
        <a:ea typeface="新細明體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TW" altLang="en-US" sz="36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標楷體" pitchFamily="65" charset="-12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TW" altLang="en-US" sz="36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標楷體" pitchFamily="65" charset="-120"/>
            <a:ea typeface="標楷體" pitchFamily="65" charset="-120"/>
          </a:defRPr>
        </a:defPPr>
      </a:lstStyle>
    </a:lnDef>
  </a:objectDefaults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577</Words>
  <Application>WPS 演示</Application>
  <PresentationFormat>On-screen Show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標楷體</vt:lpstr>
      <vt:lpstr>Verdana</vt:lpstr>
      <vt:lpstr>PMingLiU</vt:lpstr>
      <vt:lpstr>MingLiU-ExtB</vt:lpstr>
      <vt:lpstr>黑体</vt:lpstr>
      <vt:lpstr>Times New Roman</vt:lpstr>
      <vt:lpstr>微软雅黑</vt:lpstr>
      <vt:lpstr>Arial Unicode MS</vt:lpstr>
      <vt:lpstr>Calibri</vt:lpstr>
      <vt:lpstr>Balloons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四、读了课文，你还觉得文中的穷人“穷”吗？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2021-04-16T18:05:00Z</cp:lastPrinted>
  <dcterms:created xsi:type="dcterms:W3CDTF">2021-04-16T18:05:00Z</dcterms:created>
  <dcterms:modified xsi:type="dcterms:W3CDTF">2021-11-04T13:33:24Z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E0CF23935F98479C8152DB53ADACE169</vt:lpwstr>
  </property>
  <property fmtid="{D5CDD505-2E9C-101B-9397-08002B2CF9AE}" pid="7" name="KSOProductBuildVer">
    <vt:lpwstr>2052-11.1.0.10938</vt:lpwstr>
  </property>
</Properties>
</file>