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1" r:id="rId5"/>
    <p:sldId id="266" r:id="rId6"/>
    <p:sldId id="263" r:id="rId7"/>
    <p:sldId id="259" r:id="rId8"/>
    <p:sldId id="258" r:id="rId9"/>
    <p:sldId id="275" r:id="rId10"/>
    <p:sldId id="272" r:id="rId11"/>
    <p:sldId id="282" r:id="rId12"/>
    <p:sldId id="277" r:id="rId13"/>
    <p:sldId id="268" r:id="rId14"/>
    <p:sldId id="269" r:id="rId15"/>
    <p:sldId id="261" r:id="rId16"/>
    <p:sldId id="270" r:id="rId17"/>
    <p:sldId id="276" r:id="rId18"/>
    <p:sldId id="279" r:id="rId19"/>
    <p:sldId id="278" r:id="rId20"/>
    <p:sldId id="274" r:id="rId21"/>
    <p:sldId id="264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00"/>
    <a:srgbClr val="E7D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553" autoAdjust="0"/>
  </p:normalViewPr>
  <p:slideViewPr>
    <p:cSldViewPr>
      <p:cViewPr varScale="1">
        <p:scale>
          <a:sx n="10" d="100"/>
          <a:sy n="10" d="100"/>
        </p:scale>
        <p:origin x="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33515-5187-43BC-B2A0-4E6265B5E2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24336-4A3D-4C16-A860-FFCB4C89DC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83310" y="2084705"/>
            <a:ext cx="6764020" cy="3178810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统编版小学语文六年级上册园地四日积月累</a:t>
            </a:r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8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endParaRPr lang="en-US" altLang="zh-CN" sz="8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49095" y="2472690"/>
            <a:ext cx="6024880" cy="1760855"/>
          </a:xfrm>
        </p:spPr>
        <p:txBody>
          <a:bodyPr>
            <a:normAutofit fontScale="90000"/>
          </a:bodyPr>
          <a:lstStyle/>
          <a:p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93875" y="4233545"/>
            <a:ext cx="6103620" cy="1182370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释题：</a:t>
            </a:r>
            <a:r>
              <a:rPr lang="zh-CN" altLang="en-US" sz="3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回到家乡偶然写的诗</a:t>
            </a:r>
            <a:endParaRPr lang="zh-CN" altLang="en-US" sz="36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4803" y="845607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33CC"/>
                </a:solidFill>
              </a:rPr>
              <a:t>偶然</a:t>
            </a:r>
            <a:endParaRPr lang="en-US" altLang="zh-CN" sz="3600" b="1" dirty="0">
              <a:solidFill>
                <a:srgbClr val="FF33CC"/>
              </a:solidFill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5209540" y="1752600"/>
            <a:ext cx="0" cy="7200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3095" y="2638425"/>
            <a:ext cx="523557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</a:rPr>
              <a:t>少小</a:t>
            </a:r>
            <a:r>
              <a:rPr lang="zh-CN" altLang="en-US" sz="5400" dirty="0"/>
              <a:t>离家</a:t>
            </a:r>
            <a:r>
              <a:rPr lang="zh-CN" alt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老大</a:t>
            </a:r>
            <a:r>
              <a:rPr lang="zh-CN" altLang="en-US" sz="5400" dirty="0"/>
              <a:t>回，</a:t>
            </a:r>
            <a:endParaRPr lang="zh-CN" altLang="en-US" sz="5400" dirty="0"/>
          </a:p>
        </p:txBody>
      </p:sp>
      <p:sp>
        <p:nvSpPr>
          <p:cNvPr id="4" name="椭圆形标注 3"/>
          <p:cNvSpPr/>
          <p:nvPr/>
        </p:nvSpPr>
        <p:spPr>
          <a:xfrm>
            <a:off x="2149475" y="1140460"/>
            <a:ext cx="1567180" cy="118618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形标注 4"/>
          <p:cNvSpPr/>
          <p:nvPr/>
        </p:nvSpPr>
        <p:spPr>
          <a:xfrm>
            <a:off x="4931410" y="866775"/>
            <a:ext cx="1292860" cy="13309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433320" y="1490980"/>
            <a:ext cx="998855" cy="70675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年轻的时候</a:t>
            </a:r>
            <a:endParaRPr lang="zh-CN" alt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074285" y="1261745"/>
            <a:ext cx="10077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年老的时候</a:t>
            </a:r>
            <a:endParaRPr lang="zh-CN" alt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262505" y="4581525"/>
            <a:ext cx="5372100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译文：</a:t>
            </a:r>
            <a:r>
              <a:rPr lang="zh-CN" altLang="en-US" sz="32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年轻的时候离开家乡，  到了年老的时候 才回来。</a:t>
            </a:r>
            <a:endParaRPr lang="zh-CN" altLang="en-US" sz="32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4085" y="866775"/>
            <a:ext cx="675005" cy="34651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>
                <a:solidFill>
                  <a:srgbClr val="FF33CC"/>
                </a:solidFill>
              </a:rPr>
              <a:t>说明离家的时间长</a:t>
            </a:r>
            <a:endParaRPr lang="zh-CN" altLang="en-US" sz="32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  <p:bldP spid="8" grpId="0"/>
      <p:bldP spid="10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6910" y="2754630"/>
            <a:ext cx="54952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</a:rPr>
              <a:t>乡音</a:t>
            </a:r>
            <a:r>
              <a:rPr lang="zh-CN" altLang="en-US" sz="5400" b="1" dirty="0"/>
              <a:t>无改</a:t>
            </a:r>
            <a:r>
              <a:rPr lang="zh-CN" altLang="en-US" sz="5400" b="1" dirty="0">
                <a:solidFill>
                  <a:srgbClr val="FF0000"/>
                </a:solidFill>
              </a:rPr>
              <a:t>鬓毛衰</a:t>
            </a:r>
            <a:r>
              <a:rPr lang="zh-CN" altLang="en-US" sz="5400" dirty="0"/>
              <a:t>。</a:t>
            </a:r>
            <a:endParaRPr lang="zh-CN" altLang="en-US" sz="5400" dirty="0"/>
          </a:p>
        </p:txBody>
      </p:sp>
      <p:sp>
        <p:nvSpPr>
          <p:cNvPr id="3" name="椭圆形标注 2"/>
          <p:cNvSpPr/>
          <p:nvPr/>
        </p:nvSpPr>
        <p:spPr>
          <a:xfrm>
            <a:off x="2196465" y="1757045"/>
            <a:ext cx="1396365" cy="103949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442845" y="1974850"/>
            <a:ext cx="90297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家乡</a:t>
            </a:r>
            <a:r>
              <a:rPr lang="zh-CN" altLang="en-US" sz="2000" dirty="0"/>
              <a:t>的</a:t>
            </a:r>
            <a:r>
              <a:rPr lang="zh-CN" altLang="en-US" dirty="0"/>
              <a:t>口音</a:t>
            </a:r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>
          <a:xfrm flipH="1" flipV="1">
            <a:off x="4644390" y="1844675"/>
            <a:ext cx="287655" cy="8642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87090" y="1014730"/>
            <a:ext cx="17405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n w="17780" cmpd="sng">
                  <a:noFill/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额角靠近耳朵的头发</a:t>
            </a:r>
            <a:endParaRPr lang="zh-CN" altLang="en-US" sz="2400" b="1" dirty="0">
              <a:ln w="17780" cmpd="sng">
                <a:noFill/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6588125" y="1916430"/>
            <a:ext cx="0" cy="79248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4390" y="1176020"/>
            <a:ext cx="42697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古音读</a:t>
            </a:r>
            <a:r>
              <a:rPr lang="en-US" altLang="zh-CN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cui</a:t>
            </a:r>
            <a:r>
              <a:rPr lang="zh-CN" altLang="en-US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，有稀少，</a:t>
            </a:r>
            <a:endParaRPr lang="en-US" altLang="zh-CN" sz="2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zh-CN" altLang="en-US" sz="2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疏落之意，现在读</a:t>
            </a:r>
            <a:r>
              <a:rPr lang="en-US" altLang="zh-CN" sz="20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shuai</a:t>
            </a:r>
            <a:endParaRPr lang="en-US" altLang="zh-CN" sz="2000" b="1" spc="50" dirty="0" err="1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43175" y="4324350"/>
            <a:ext cx="4636770" cy="953135"/>
          </a:xfrm>
          <a:prstGeom prst="rect">
            <a:avLst/>
          </a:prstGeom>
          <a:solidFill>
            <a:schemeClr val="bg1"/>
          </a:solidFill>
          <a:ln>
            <a:solidFill>
              <a:srgbClr val="FF33CC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译文：家乡的口音没有什么变化，耳边的头发却稀少了。</a:t>
            </a:r>
            <a:endParaRPr lang="zh-CN" alt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减号 4"/>
          <p:cNvSpPr/>
          <p:nvPr/>
        </p:nvSpPr>
        <p:spPr>
          <a:xfrm flipH="1">
            <a:off x="6588224" y="1268760"/>
            <a:ext cx="72008" cy="124237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减号 7"/>
          <p:cNvSpPr/>
          <p:nvPr/>
        </p:nvSpPr>
        <p:spPr>
          <a:xfrm>
            <a:off x="7884368" y="1556792"/>
            <a:ext cx="144145" cy="7556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310229" y="1844824"/>
            <a:ext cx="459740" cy="38164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rgbClr val="FF33CC"/>
                </a:solidFill>
              </a:rPr>
              <a:t>对故乡的依恋，人生易老。</a:t>
            </a:r>
            <a:endParaRPr lang="zh-CN" altLang="en-US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7" grpId="1"/>
      <p:bldP spid="14" grpId="0"/>
      <p:bldP spid="13" grpId="0" bldLvl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儿童笑问客从何处来22.jpe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-295768" y="0"/>
            <a:ext cx="9692304" cy="7173416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6552728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这位客人从哪里来的呀？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527040" y="1100455"/>
            <a:ext cx="1646555" cy="600075"/>
          </a:xfrm>
        </p:spPr>
        <p:txBody>
          <a:bodyPr>
            <a:noAutofit/>
          </a:bodyPr>
          <a:lstStyle/>
          <a:p>
            <a:r>
              <a:rPr lang="zh-CN" altLang="en-US" sz="3600" dirty="0">
                <a:solidFill>
                  <a:srgbClr val="C00000"/>
                </a:solidFill>
              </a:rPr>
              <a:t>认识</a:t>
            </a:r>
            <a:endParaRPr lang="zh-CN" altLang="en-US" sz="36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1410" y="4725035"/>
            <a:ext cx="52533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/>
              <a:t>译文：</a:t>
            </a:r>
            <a:r>
              <a:rPr lang="zh-CN" altLang="en-US" sz="2000" b="1" dirty="0"/>
              <a:t>小孩看见我不认识我，笑着问：“这位客人 从哪里来的呀？”</a:t>
            </a:r>
            <a:endParaRPr lang="zh-CN" alt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52980" y="1951990"/>
            <a:ext cx="47955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31695" y="2797810"/>
            <a:ext cx="468312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378904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</a:rPr>
              <a:t>哪里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  <p:cxnSp>
        <p:nvCxnSpPr>
          <p:cNvPr id="11" name="直接箭头连接符 10"/>
          <p:cNvCxnSpPr>
            <a:endCxn id="3" idx="2"/>
          </p:cNvCxnSpPr>
          <p:nvPr/>
        </p:nvCxnSpPr>
        <p:spPr>
          <a:xfrm flipV="1">
            <a:off x="6228184" y="1700530"/>
            <a:ext cx="122134" cy="360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292080" y="335699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36296" y="1700808"/>
            <a:ext cx="615553" cy="31683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rgbClr val="FF33CC"/>
                </a:solidFill>
              </a:rPr>
              <a:t>无限沧桑</a:t>
            </a:r>
            <a:endParaRPr lang="zh-CN" altLang="en-US" sz="28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060848"/>
            <a:ext cx="633670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4000" dirty="0"/>
          </a:p>
          <a:p>
            <a:pPr algn="l"/>
            <a:r>
              <a:rPr lang="zh-CN" altLang="en-US" sz="2800" b="1" dirty="0"/>
              <a:t>全诗运用了对比的手法，抒发了诗人心中无尽的乡</a:t>
            </a:r>
            <a:r>
              <a:rPr lang="zh-CN" altLang="en-US" sz="2800" b="1"/>
              <a:t>愁与感</a:t>
            </a:r>
            <a:r>
              <a:rPr lang="zh-CN" altLang="en-US" sz="2800" b="1" dirty="0"/>
              <a:t>伤，感情自然、真挚，语言朴实无华。古诗最后以有问无答悄然作结，言有尽而意无穷。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1331640" y="836712"/>
            <a:ext cx="252028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FF33CC"/>
                </a:solidFill>
              </a:rPr>
              <a:t>总结</a:t>
            </a:r>
            <a:endParaRPr lang="zh-CN" altLang="en-US" sz="48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br>
              <a:rPr lang="en-US" altLang="zh-CN" sz="80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〖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〗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贺知章</a:t>
            </a:r>
            <a:b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2492896"/>
            <a:ext cx="6840760" cy="3456384"/>
          </a:xfrm>
        </p:spPr>
        <p:txBody>
          <a:bodyPr/>
          <a:lstStyle/>
          <a:p>
            <a:pPr algn="ctr">
              <a:buNone/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少小离家老大回，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None/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乡音无改鬓毛衰。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None/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buNone/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683618"/>
          </a:xfrm>
        </p:spPr>
        <p:txBody>
          <a:bodyPr>
            <a:normAutofit/>
          </a:bodyPr>
          <a:lstStyle/>
          <a:p>
            <a:r>
              <a:rPr lang="zh-CN" altLang="en-US" sz="7200" b="1" dirty="0">
                <a:solidFill>
                  <a:srgbClr val="FF33CC"/>
                </a:solidFill>
              </a:rPr>
              <a:t>你会吗</a:t>
            </a:r>
            <a:endParaRPr lang="zh-CN" altLang="en-US" sz="7200" b="1" dirty="0">
              <a:solidFill>
                <a:srgbClr val="FF33CC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3717032"/>
            <a:ext cx="7560840" cy="1872208"/>
          </a:xfrm>
        </p:spPr>
        <p:txBody>
          <a:bodyPr>
            <a:no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2132856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/>
              <a:t>王东因为工作原因，常年在外，而他回村以后，村里的小孩都不认识他，他可以感慨：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222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7533456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691680" cy="114300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FF33CC"/>
                </a:solidFill>
              </a:rPr>
              <a:t>拓展</a:t>
            </a:r>
            <a:endParaRPr lang="zh-CN" altLang="en-US" sz="48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60980" y="1818005"/>
            <a:ext cx="4661535" cy="2664460"/>
          </a:xfrm>
        </p:spPr>
        <p:txBody>
          <a:bodyPr>
            <a:noAutofit/>
          </a:bodyPr>
          <a:lstStyle/>
          <a:p>
            <a:r>
              <a:rPr lang="zh-CN" altLang="en-US" sz="11500" b="1" dirty="0">
                <a:solidFill>
                  <a:srgbClr val="FF33CC"/>
                </a:solidFill>
              </a:rPr>
              <a:t>谢谢！</a:t>
            </a:r>
            <a:endParaRPr lang="zh-CN" altLang="en-US" sz="11500" b="1" dirty="0">
              <a:solidFill>
                <a:srgbClr val="FF33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zh-CN" altLang="en-US" dirty="0"/>
              <a:t>考一考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560840" cy="1752600"/>
          </a:xfrm>
        </p:spPr>
        <p:txBody>
          <a:bodyPr/>
          <a:lstStyle/>
          <a:p>
            <a:pPr algn="just"/>
            <a:r>
              <a:rPr lang="zh-CN" altLang="en-US" b="1" dirty="0">
                <a:solidFill>
                  <a:srgbClr val="000000"/>
                </a:solidFill>
              </a:rPr>
              <a:t>王东因为工作原因，常年在外，而他回村以后，村里的小孩都不认识他，可以用 哪两句诗来感慨？</a:t>
            </a:r>
            <a:endParaRPr lang="zh-CN" altLang="en-US" sz="3600" b="1" dirty="0">
              <a:solidFill>
                <a:srgbClr val="00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4575" y="750570"/>
            <a:ext cx="4514215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rPr>
              <a:t>回乡偶书</a:t>
            </a:r>
            <a:endParaRPr lang="en-US" altLang="zh-CN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〖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〗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贺知章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8919" y="2185045"/>
            <a:ext cx="6984776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少小离家老大回，</a:t>
            </a:r>
            <a:endParaRPr lang="en-US" altLang="zh-CN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乡音无改鬓毛衰。</a:t>
            </a:r>
            <a:endParaRPr lang="en-US" altLang="zh-CN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儿童相见不相识，</a:t>
            </a:r>
            <a:endParaRPr lang="en-US" altLang="zh-CN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笑问客从何处来。</a:t>
            </a:r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563888" y="2204864"/>
            <a:ext cx="216023" cy="6822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4788024" y="2276872"/>
            <a:ext cx="288032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563888" y="3068960"/>
            <a:ext cx="288033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716016" y="3068960"/>
            <a:ext cx="216024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563888" y="3861048"/>
            <a:ext cx="216024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788024" y="3789040"/>
            <a:ext cx="216024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563888" y="4509120"/>
            <a:ext cx="288032" cy="6480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716016" y="4437112"/>
            <a:ext cx="288032" cy="7920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李白喝酒图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 r="317" b="8004"/>
          <a:stretch>
            <a:fillRect/>
          </a:stretch>
        </p:blipFill>
        <p:spPr>
          <a:xfrm>
            <a:off x="0" y="-18415"/>
            <a:ext cx="9180830" cy="6327775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7515" y="182245"/>
            <a:ext cx="3184525" cy="1383030"/>
          </a:xfrm>
        </p:spPr>
        <p:txBody>
          <a:bodyPr>
            <a:noAutofit/>
          </a:bodyPr>
          <a:lstStyle/>
          <a:p>
            <a:pPr algn="just"/>
            <a:r>
              <a:rPr lang="zh-CN" altLang="en-US" sz="2000" b="1" dirty="0">
                <a:solidFill>
                  <a:schemeClr val="tx1"/>
                </a:solidFill>
              </a:rPr>
              <a:t>为人旷达不羁，喜</a:t>
            </a:r>
            <a:br>
              <a:rPr lang="en-US" altLang="zh-CN" sz="2000" b="1" dirty="0">
                <a:solidFill>
                  <a:schemeClr val="tx1"/>
                </a:solidFill>
              </a:rPr>
            </a:br>
            <a:r>
              <a:rPr lang="zh-CN" altLang="en-US" sz="2000" b="1" dirty="0">
                <a:solidFill>
                  <a:schemeClr val="tx1"/>
                </a:solidFill>
              </a:rPr>
              <a:t>好饮酒，善谈笑，晚年自号“四明狂客”。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背景8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-578908" y="0"/>
            <a:ext cx="9722908" cy="7292181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99992" y="0"/>
            <a:ext cx="4114800" cy="6858000"/>
          </a:xfrm>
        </p:spPr>
        <p:txBody>
          <a:bodyPr>
            <a:noAutofit/>
          </a:bodyPr>
          <a:lstStyle/>
          <a:p>
            <a:pPr algn="l"/>
            <a:r>
              <a:rPr lang="zh-CN" altLang="en-US" sz="2800" dirty="0"/>
              <a:t>贺知章</a:t>
            </a:r>
            <a:r>
              <a:rPr lang="zh-CN" altLang="en-US" sz="2400" dirty="0"/>
              <a:t>，（约</a:t>
            </a:r>
            <a:r>
              <a:rPr lang="en-US" altLang="zh-CN" sz="2400" dirty="0"/>
              <a:t>659</a:t>
            </a:r>
            <a:r>
              <a:rPr lang="zh-CN" altLang="en-US" sz="2400" dirty="0"/>
              <a:t>年</a:t>
            </a:r>
            <a:r>
              <a:rPr lang="en-US" altLang="zh-CN" sz="2400" dirty="0"/>
              <a:t>—</a:t>
            </a:r>
            <a:r>
              <a:rPr lang="zh-CN" altLang="en-US" sz="2400" dirty="0"/>
              <a:t>约</a:t>
            </a:r>
            <a:r>
              <a:rPr lang="en-US" altLang="zh-CN" sz="2400" dirty="0"/>
              <a:t>744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年）字季真，汉族，唐代著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名诗人、书法家。少时就以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文知名。三十多岁中状元，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到长安做官，八十六岁辞官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回家乡。家乡在越州永兴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zh-CN" altLang="en-US" sz="2400" dirty="0"/>
              <a:t>（今浙江萧山</a:t>
            </a:r>
            <a:r>
              <a:rPr lang="en-US" altLang="zh-CN" sz="2400" dirty="0"/>
              <a:t>)</a:t>
            </a:r>
            <a:r>
              <a:rPr lang="zh-CN" altLang="en-US" sz="2400" dirty="0"/>
              <a:t>。</a:t>
            </a:r>
            <a:endParaRPr lang="zh-CN" altLang="en-US" sz="2400" dirty="0"/>
          </a:p>
        </p:txBody>
      </p:sp>
      <p:pic>
        <p:nvPicPr>
          <p:cNvPr id="5" name="图片 4" descr="贺知章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22822" y="-1"/>
            <a:ext cx="5122814" cy="72152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微信图片_20201021193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21" y="0"/>
            <a:ext cx="91086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51435" y="-27940"/>
            <a:ext cx="9226550" cy="6903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5443" y="1209209"/>
            <a:ext cx="5904656" cy="1224137"/>
          </a:xfrm>
        </p:spPr>
        <p:txBody>
          <a:bodyPr>
            <a:normAutofit/>
          </a:bodyPr>
          <a:lstStyle/>
          <a:p>
            <a:r>
              <a:rPr lang="zh-CN" altLang="en-US" sz="4800" b="1" dirty="0"/>
              <a:t>教学目标</a:t>
            </a:r>
            <a:endParaRPr lang="zh-CN" altLang="en-US" sz="48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5890" y="2914650"/>
            <a:ext cx="7552690" cy="2391410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b="1" dirty="0">
                <a:solidFill>
                  <a:srgbClr val="000000"/>
                </a:solidFill>
              </a:rPr>
              <a:t>1</a:t>
            </a:r>
            <a:r>
              <a:rPr lang="zh-CN" altLang="en-US" b="1" dirty="0">
                <a:solidFill>
                  <a:srgbClr val="000000"/>
                </a:solidFill>
              </a:rPr>
              <a:t>、</a:t>
            </a:r>
            <a:r>
              <a:rPr lang="zh-CN" altLang="en-US" sz="3600" b="1" dirty="0">
                <a:solidFill>
                  <a:srgbClr val="000000"/>
                </a:solidFill>
              </a:rPr>
              <a:t>理解诗意，想象画面，体会诗人的思想感情。</a:t>
            </a:r>
            <a:endParaRPr lang="en-US" altLang="zh-CN" sz="3600" b="1" dirty="0">
              <a:solidFill>
                <a:srgbClr val="000000"/>
              </a:solidFill>
            </a:endParaRPr>
          </a:p>
          <a:p>
            <a:pPr algn="l"/>
            <a:r>
              <a:rPr lang="en-US" altLang="zh-CN" sz="3600" b="1" dirty="0">
                <a:solidFill>
                  <a:srgbClr val="000000"/>
                </a:solidFill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</a:rPr>
              <a:t>、有感情的朗读古诗。背诵古诗。</a:t>
            </a:r>
            <a:endParaRPr lang="zh-CN" altLang="en-US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902424" cy="792088"/>
          </a:xfrm>
        </p:spPr>
        <p:txBody>
          <a:bodyPr>
            <a:noAutofit/>
          </a:bodyPr>
          <a:lstStyle/>
          <a:p>
            <a:r>
              <a:rPr lang="zh-CN" altLang="en-US" sz="6000" dirty="0"/>
              <a:t>教学重难点：</a:t>
            </a:r>
            <a:br>
              <a:rPr lang="en-US" altLang="zh-CN" sz="6000" dirty="0"/>
            </a:b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400800" cy="4437112"/>
          </a:xfrm>
        </p:spPr>
        <p:txBody>
          <a:bodyPr>
            <a:norm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知诗人</a:t>
            </a:r>
            <a:br>
              <a:rPr lang="en-US" altLang="zh-CN" sz="4800" dirty="0">
                <a:solidFill>
                  <a:schemeClr val="tx1"/>
                </a:solidFill>
              </a:rPr>
            </a:br>
            <a:r>
              <a:rPr lang="zh-CN" altLang="en-US" sz="4800" dirty="0">
                <a:solidFill>
                  <a:schemeClr val="tx1"/>
                </a:solidFill>
              </a:rPr>
              <a:t>解诗题</a:t>
            </a:r>
            <a:br>
              <a:rPr lang="en-US" altLang="zh-CN" sz="4800" dirty="0">
                <a:solidFill>
                  <a:schemeClr val="tx1"/>
                </a:solidFill>
              </a:rPr>
            </a:br>
            <a:r>
              <a:rPr lang="zh-CN" altLang="en-US" sz="4800" dirty="0">
                <a:solidFill>
                  <a:schemeClr val="tx1"/>
                </a:solidFill>
              </a:rPr>
              <a:t>明诗意</a:t>
            </a:r>
            <a:br>
              <a:rPr lang="en-US" altLang="zh-CN" sz="4800" dirty="0">
                <a:solidFill>
                  <a:schemeClr val="tx1"/>
                </a:solidFill>
              </a:rPr>
            </a:br>
            <a:r>
              <a:rPr lang="zh-CN" altLang="en-US" sz="4800" dirty="0">
                <a:solidFill>
                  <a:schemeClr val="tx1"/>
                </a:solidFill>
              </a:rPr>
              <a:t>想诗境</a:t>
            </a:r>
            <a:br>
              <a:rPr lang="en-US" altLang="zh-CN" sz="4800" dirty="0">
                <a:solidFill>
                  <a:schemeClr val="tx1"/>
                </a:solidFill>
              </a:rPr>
            </a:br>
            <a:r>
              <a:rPr lang="zh-CN" altLang="en-US" sz="4800" dirty="0">
                <a:solidFill>
                  <a:schemeClr val="tx1"/>
                </a:solidFill>
              </a:rPr>
              <a:t>悟诗情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WPS 演示</Application>
  <PresentationFormat>全屏显示(4:3)</PresentationFormat>
  <Paragraphs>99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Wingdings</vt:lpstr>
      <vt:lpstr>楷体</vt:lpstr>
      <vt:lpstr>微软雅黑</vt:lpstr>
      <vt:lpstr>Arial Unicode MS</vt:lpstr>
      <vt:lpstr>Calibri</vt:lpstr>
      <vt:lpstr>Office 主题</vt:lpstr>
      <vt:lpstr>PowerPoint 演示文稿</vt:lpstr>
      <vt:lpstr>考一考</vt:lpstr>
      <vt:lpstr>PowerPoint 演示文稿</vt:lpstr>
      <vt:lpstr>为人旷达不羁，喜 好饮酒，善谈笑，晚年自号“四明狂客”。</vt:lpstr>
      <vt:lpstr>贺知章，（约659年—约744  年）字季真，汉族，唐代著  名诗人、书法家。少时就以  文知名。三十多岁中状元，  到长安做官，八十六岁辞官  回家乡。家乡在越州永兴  （今浙江萧山)。</vt:lpstr>
      <vt:lpstr>PowerPoint 演示文稿</vt:lpstr>
      <vt:lpstr>PowerPoint 演示文稿</vt:lpstr>
      <vt:lpstr>教学目标</vt:lpstr>
      <vt:lpstr>教学重难点： </vt:lpstr>
      <vt:lpstr>回乡偶书 </vt:lpstr>
      <vt:lpstr>PowerPoint 演示文稿</vt:lpstr>
      <vt:lpstr>PowerPoint 演示文稿</vt:lpstr>
      <vt:lpstr>这位客人从哪里来的呀？ </vt:lpstr>
      <vt:lpstr>PowerPoint 演示文稿</vt:lpstr>
      <vt:lpstr>PowerPoint 演示文稿</vt:lpstr>
      <vt:lpstr>回乡偶书 〖唐〗贺知章 </vt:lpstr>
      <vt:lpstr>你会吗</vt:lpstr>
      <vt:lpstr>拓展</vt:lpstr>
      <vt:lpstr>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第三届茂名微课大赛</dc:title>
  <dc:creator/>
  <cp:lastModifiedBy>qwe</cp:lastModifiedBy>
  <cp:revision>96</cp:revision>
  <dcterms:created xsi:type="dcterms:W3CDTF">2020-10-22T10:38:00Z</dcterms:created>
  <dcterms:modified xsi:type="dcterms:W3CDTF">2021-11-05T04:38:55Z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145B51CD09594B948D588FD7D6AC45AC</vt:lpwstr>
  </property>
</Properties>
</file>